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  <p:sldId id="259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04" y="-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8/13/12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8/13/12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8/13/12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8/13/12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8/13/12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8/13/12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5" Type="http://schemas.openxmlformats.org/officeDocument/2006/relationships/hyperlink" Target="http://www.sorting-algorithms.com/insertion-sort" TargetMode="External"/><Relationship Id="rId1" Type="http://schemas.microsoft.com/office/2007/relationships/media" Target="../media/media2.gif"/><Relationship Id="rId2" Type="http://schemas.openxmlformats.org/officeDocument/2006/relationships/video" Target="../media/media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5" Type="http://schemas.openxmlformats.org/officeDocument/2006/relationships/hyperlink" Target="http://www.sorting-algorithms.com/insertion-sort" TargetMode="External"/><Relationship Id="rId1" Type="http://schemas.microsoft.com/office/2007/relationships/media" Target="../media/media3.gif"/><Relationship Id="rId2" Type="http://schemas.openxmlformats.org/officeDocument/2006/relationships/video" Target="../media/media3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orting-algorithms.com/insertion-sor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5" Type="http://schemas.openxmlformats.org/officeDocument/2006/relationships/hyperlink" Target="http://commons.wikimedia.org/wiki/File:Insertion-sort-example-300px.gif" TargetMode="External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Borden</a:t>
            </a:r>
          </a:p>
          <a:p>
            <a:r>
              <a:rPr lang="en-US" dirty="0" smtClean="0"/>
              <a:t>CS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6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22501"/>
            <a:ext cx="8229600" cy="4317999"/>
          </a:xfrm>
        </p:spPr>
        <p:txBody>
          <a:bodyPr>
            <a:normAutofit lnSpcReduction="10000"/>
          </a:bodyPr>
          <a:lstStyle/>
          <a:p>
            <a:pPr algn="ctr"/>
            <a:endParaRPr lang="en-US" sz="3200" dirty="0" smtClean="0"/>
          </a:p>
          <a:p>
            <a:r>
              <a:rPr lang="en-US" sz="3200" dirty="0" smtClean="0"/>
              <a:t>Average Case: O( </a:t>
            </a:r>
            <a:r>
              <a:rPr lang="en-US" sz="3200" dirty="0"/>
              <a:t>n</a:t>
            </a:r>
            <a:r>
              <a:rPr lang="en-US" sz="3200" baseline="30000" dirty="0"/>
              <a:t>2</a:t>
            </a:r>
            <a:r>
              <a:rPr lang="en-US" sz="3200" dirty="0"/>
              <a:t> </a:t>
            </a:r>
            <a:r>
              <a:rPr lang="en-US" sz="3200" dirty="0" smtClean="0"/>
              <a:t>)</a:t>
            </a:r>
          </a:p>
          <a:p>
            <a:pPr lvl="1"/>
            <a:r>
              <a:rPr lang="en-US" sz="3000" dirty="0" smtClean="0"/>
              <a:t>Random list</a:t>
            </a:r>
          </a:p>
          <a:p>
            <a:r>
              <a:rPr lang="en-US" sz="3200" dirty="0" smtClean="0"/>
              <a:t>Worst </a:t>
            </a:r>
            <a:r>
              <a:rPr lang="en-US" sz="3200" dirty="0"/>
              <a:t>Case: </a:t>
            </a:r>
            <a:r>
              <a:rPr lang="en-US" sz="3200" dirty="0" smtClean="0"/>
              <a:t>O( </a:t>
            </a:r>
            <a:r>
              <a:rPr lang="en-US" sz="3200" dirty="0"/>
              <a:t>n</a:t>
            </a:r>
            <a:r>
              <a:rPr lang="en-US" sz="3200" baseline="30000" dirty="0"/>
              <a:t>2</a:t>
            </a:r>
            <a:r>
              <a:rPr lang="en-US" sz="3200" dirty="0"/>
              <a:t> </a:t>
            </a:r>
            <a:r>
              <a:rPr lang="en-US" sz="3200" dirty="0" smtClean="0"/>
              <a:t>)</a:t>
            </a:r>
          </a:p>
          <a:p>
            <a:pPr lvl="1"/>
            <a:r>
              <a:rPr lang="en-US" sz="3000" dirty="0" smtClean="0"/>
              <a:t>List in reverse order</a:t>
            </a:r>
            <a:endParaRPr lang="en-US" sz="3000" dirty="0"/>
          </a:p>
          <a:p>
            <a:r>
              <a:rPr lang="en-US" sz="3200" dirty="0" smtClean="0"/>
              <a:t>Best Case: O ( n )</a:t>
            </a:r>
          </a:p>
          <a:p>
            <a:pPr lvl="1"/>
            <a:r>
              <a:rPr lang="en-US" sz="3000" dirty="0" smtClean="0"/>
              <a:t>(Almost) sorted list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8950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sertion-sort.gif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6198776" cy="6198776"/>
          </a:xfrm>
        </p:spPr>
      </p:pic>
      <p:sp>
        <p:nvSpPr>
          <p:cNvPr id="7" name="TextBox 6"/>
          <p:cNvSpPr txBox="1"/>
          <p:nvPr/>
        </p:nvSpPr>
        <p:spPr>
          <a:xfrm>
            <a:off x="390" y="6233291"/>
            <a:ext cx="619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http://www.sorting-algorithms.com/insertion-</a:t>
            </a:r>
            <a:r>
              <a:rPr lang="en-US" dirty="0" smtClean="0">
                <a:hlinkClick r:id="rId5"/>
              </a:rPr>
              <a:t>sort</a:t>
            </a:r>
            <a:endParaRPr lang="en-US" dirty="0" smtClean="0"/>
          </a:p>
          <a:p>
            <a:r>
              <a:rPr lang="en-US" dirty="0" smtClean="0"/>
              <a:t>Author: 2007 David R. Martin.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95361" y="2857788"/>
            <a:ext cx="2222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Random Order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244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sertion-sortb.gif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9613" y="331338"/>
            <a:ext cx="5705925" cy="5705925"/>
          </a:xfrm>
        </p:spPr>
      </p:pic>
      <p:sp>
        <p:nvSpPr>
          <p:cNvPr id="5" name="TextBox 4"/>
          <p:cNvSpPr txBox="1"/>
          <p:nvPr/>
        </p:nvSpPr>
        <p:spPr>
          <a:xfrm>
            <a:off x="607414" y="6037263"/>
            <a:ext cx="619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http://www.sorting-algorithms.com/insertion-</a:t>
            </a:r>
            <a:r>
              <a:rPr lang="en-US" dirty="0" smtClean="0">
                <a:hlinkClick r:id="rId5"/>
              </a:rPr>
              <a:t>sort</a:t>
            </a:r>
            <a:endParaRPr lang="en-US" dirty="0" smtClean="0"/>
          </a:p>
          <a:p>
            <a:r>
              <a:rPr lang="en-US" dirty="0" smtClean="0"/>
              <a:t>Author: 2007 David R. Martin.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40500" y="4077669"/>
            <a:ext cx="2137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how slow the sorting algorithm works in reverse order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40500" y="24130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Reverse order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445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Stable: When sorting, elements with equal keys are not taken out of order</a:t>
            </a:r>
          </a:p>
          <a:p>
            <a:r>
              <a:rPr lang="en-US" dirty="0" smtClean="0"/>
              <a:t>Adaptive: When the list is close to sorted, O( n )</a:t>
            </a:r>
          </a:p>
          <a:p>
            <a:r>
              <a:rPr lang="en-US" dirty="0" smtClean="0"/>
              <a:t>Very easy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0" y="6233291"/>
            <a:ext cx="619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http://www.sorting-algorithms.com/insertion-</a:t>
            </a:r>
            <a:r>
              <a:rPr lang="en-US" dirty="0" smtClean="0">
                <a:hlinkClick r:id="rId2"/>
              </a:rPr>
              <a:t>sort</a:t>
            </a:r>
            <a:endParaRPr lang="en-US" dirty="0" smtClean="0"/>
          </a:p>
          <a:p>
            <a:r>
              <a:rPr lang="en-US" dirty="0" smtClean="0"/>
              <a:t>Author: 2007 David R. Martin.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2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in practice only for small sets of data</a:t>
            </a:r>
          </a:p>
          <a:p>
            <a:r>
              <a:rPr lang="en-US" dirty="0" smtClean="0"/>
              <a:t>It is the fastest sort for a small data set</a:t>
            </a:r>
          </a:p>
          <a:p>
            <a:pPr lvl="1"/>
            <a:r>
              <a:rPr lang="en-US" dirty="0" smtClean="0"/>
              <a:t>Better than quic</a:t>
            </a:r>
            <a:r>
              <a:rPr lang="en-US" dirty="0"/>
              <a:t>k</a:t>
            </a:r>
            <a:r>
              <a:rPr lang="en-US" dirty="0" smtClean="0"/>
              <a:t>sort at a point</a:t>
            </a:r>
          </a:p>
          <a:p>
            <a:pPr lvl="1"/>
            <a:r>
              <a:rPr lang="en-US" dirty="0" smtClean="0"/>
              <a:t>Other sorts sometimes use insert sort</a:t>
            </a:r>
          </a:p>
          <a:p>
            <a:pPr lvl="1"/>
            <a:r>
              <a:rPr lang="en-US" dirty="0" smtClean="0"/>
              <a:t>Most efficient when used together</a:t>
            </a:r>
          </a:p>
          <a:p>
            <a:r>
              <a:rPr lang="en-US" dirty="0" smtClean="0"/>
              <a:t>A faster spin-off of the insert sort is the Shell Sort</a:t>
            </a:r>
          </a:p>
          <a:p>
            <a:pPr lvl="1"/>
            <a:r>
              <a:rPr lang="en-US" dirty="0" smtClean="0"/>
              <a:t>It is better for Shell Sort to be in a linked list or skip list, but the data structure does not matter for the Insertion Sort</a:t>
            </a:r>
          </a:p>
        </p:txBody>
      </p:sp>
    </p:spTree>
    <p:extLst>
      <p:ext uri="{BB962C8B-B14F-4D97-AF65-F5344CB8AC3E}">
        <p14:creationId xmlns:p14="http://schemas.microsoft.com/office/powerpoint/2010/main" val="424901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Insertion Sort Works</a:t>
            </a:r>
            <a:endParaRPr lang="en-US" dirty="0"/>
          </a:p>
        </p:txBody>
      </p:sp>
      <p:pic>
        <p:nvPicPr>
          <p:cNvPr id="14" name="sort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67000" y="3169568"/>
            <a:ext cx="3810000" cy="2286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619877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/>
              </a:rPr>
              <a:t>http://commons.wikimedia.org/wiki/File:Insertion-sort-example-</a:t>
            </a:r>
            <a:r>
              <a:rPr lang="en-US" dirty="0" smtClean="0">
                <a:hlinkClick r:id="rId5"/>
              </a:rPr>
              <a:t>300px.gif</a:t>
            </a:r>
            <a:endParaRPr lang="en-US" dirty="0" smtClean="0"/>
          </a:p>
          <a:p>
            <a:pPr algn="ctr"/>
            <a:r>
              <a:rPr lang="en-US" dirty="0" smtClean="0"/>
              <a:t>Author: Swfung8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63998" y="2623091"/>
            <a:ext cx="473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Somewhat how humans naturally sort things</a:t>
            </a:r>
          </a:p>
          <a:p>
            <a:r>
              <a:rPr lang="en-US" dirty="0" smtClean="0"/>
              <a:t>   ( e.g. sorting books by alphabetical order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77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element in the array is chosen every run-through of the sort</a:t>
            </a:r>
          </a:p>
          <a:p>
            <a:pPr lvl="1"/>
            <a:r>
              <a:rPr lang="en-US" dirty="0" smtClean="0"/>
              <a:t>It is then inserted into the appropriately sorted place</a:t>
            </a:r>
          </a:p>
          <a:p>
            <a:r>
              <a:rPr lang="en-US" dirty="0" smtClean="0"/>
              <a:t>This continues until everything is sorted</a:t>
            </a:r>
          </a:p>
          <a:p>
            <a:r>
              <a:rPr lang="en-US" dirty="0" smtClean="0"/>
              <a:t>Which element is picked to be sorted first is a choice left to the implementer.</a:t>
            </a:r>
          </a:p>
        </p:txBody>
      </p:sp>
    </p:spTree>
    <p:extLst>
      <p:ext uri="{BB962C8B-B14F-4D97-AF65-F5344CB8AC3E}">
        <p14:creationId xmlns:p14="http://schemas.microsoft.com/office/powerpoint/2010/main" val="339420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{ 7, -5, 2, 16, 4 }</a:t>
            </a:r>
            <a:endParaRPr lang="en-US" dirty="0"/>
          </a:p>
        </p:txBody>
      </p:sp>
      <p:pic>
        <p:nvPicPr>
          <p:cNvPr id="3" name="Picture 2" descr="Screen Shot 2012-08-13 at 1.47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39" y="3757134"/>
            <a:ext cx="6413500" cy="88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2584" y="5415439"/>
            <a:ext cx="6984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"Insertion Sort." INSERTION SORT (Java, C ).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13 Aug. 2012. &lt;http://</a:t>
            </a:r>
            <a:r>
              <a:rPr lang="en-US" dirty="0" err="1"/>
              <a:t>www.algolist.net</a:t>
            </a:r>
            <a:r>
              <a:rPr lang="en-US" dirty="0"/>
              <a:t>/Algorithms/Sorting/</a:t>
            </a:r>
            <a:r>
              <a:rPr lang="en-US" dirty="0" err="1"/>
              <a:t>Insertion_sort</a:t>
            </a:r>
            <a:r>
              <a:rPr lang="en-US" dirty="0"/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176148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8-13 at 1.47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88" y="2693385"/>
            <a:ext cx="8509000" cy="20828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Sort { 7, -5, 2, 16, 4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1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8-13 at 1.4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80" y="2649688"/>
            <a:ext cx="6819900" cy="20955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Sort { 7, -5, 2, 16, 4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36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8-13 at 1.47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53" y="2761398"/>
            <a:ext cx="7264400" cy="14986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1799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Sort { 7, -5, 2, 16, 4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36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8-13 at 1.48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96" y="1827616"/>
            <a:ext cx="6870700" cy="27686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Sort { 7, -5, 2, 16, 4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42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8-13 at 1.48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76" y="3010177"/>
            <a:ext cx="5499100" cy="889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Sort { 7, -5, 2, 16, 4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12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95</TotalTime>
  <Words>421</Words>
  <Application>Microsoft Macintosh PowerPoint</Application>
  <PresentationFormat>On-screen Show (4:3)</PresentationFormat>
  <Paragraphs>48</Paragraphs>
  <Slides>14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Genesis</vt:lpstr>
      <vt:lpstr>Insertion Sort</vt:lpstr>
      <vt:lpstr>How Insertion Sort Works</vt:lpstr>
      <vt:lpstr>PowerPoint Presentation</vt:lpstr>
      <vt:lpstr>Sort { 7, -5, 2, 16, 4 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</vt:lpstr>
      <vt:lpstr>PowerPoint Presentation</vt:lpstr>
      <vt:lpstr>PowerPoint Presentation</vt:lpstr>
      <vt:lpstr>Properties</vt:lpstr>
      <vt:lpstr>In Practice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creator>Joseph</dc:creator>
  <cp:lastModifiedBy>Joseph</cp:lastModifiedBy>
  <cp:revision>9</cp:revision>
  <dcterms:created xsi:type="dcterms:W3CDTF">2012-08-13T20:12:06Z</dcterms:created>
  <dcterms:modified xsi:type="dcterms:W3CDTF">2012-08-13T21:47:15Z</dcterms:modified>
</cp:coreProperties>
</file>