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slide3.xml" ContentType="application/vnd.openxmlformats-officedocument.presentationml.slide+xml"/>
  <Override PartName="/ppt/slides/slide7.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7"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28"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30"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1"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32"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33"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3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6"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3"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5"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7"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48"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85800" y="2130480"/>
            <a:ext cx="7772040" cy="39999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52"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53"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54"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56"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57"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58"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0"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61"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62"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4"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65"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7"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68"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69"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70"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72"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73"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11"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39999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6"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17"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9"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20"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1"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3"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4"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5"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0" y="0"/>
            <a:ext cx="360" cy="360"/>
          </a:xfrm>
          <a:prstGeom prst="rect">
            <a:avLst/>
          </a:prstGeom>
        </p:spPr>
        <p:txBody>
          <a:bodyPr bIns="45000" lIns="90000" rIns="90000" tIns="45000"/>
          <a:p>
            <a:r>
              <a:rPr lang="en-US">
                <a:solidFill>
                  <a:srgbClr val="000000"/>
                </a:solidFill>
                <a:latin typeface="Calibri"/>
              </a:rPr>
              <a:t>8/13/12</a:t>
            </a:r>
            <a:endParaRPr/>
          </a:p>
        </p:txBody>
      </p:sp>
      <p:sp>
        <p:nvSpPr>
          <p:cNvPr id="2" name="PlaceHolder 3"/>
          <p:cNvSpPr>
            <a:spLocks noGrp="1"/>
          </p:cNvSpPr>
          <p:nvPr>
            <p:ph type="ftr"/>
          </p:nvPr>
        </p:nvSpPr>
        <p:spPr>
          <a:xfrm>
            <a:off x="0" y="0"/>
            <a:ext cx="360" cy="360"/>
          </a:xfrm>
          <a:prstGeom prst="rect">
            <a:avLst/>
          </a:prstGeom>
        </p:spPr>
        <p:txBody>
          <a:bodyPr bIns="45000" lIns="90000" rIns="90000" tIns="45000"/>
          <a:p>
            <a:endParaRPr/>
          </a:p>
        </p:txBody>
      </p:sp>
      <p:sp>
        <p:nvSpPr>
          <p:cNvPr id="3" name="PlaceHolder 4"/>
          <p:cNvSpPr>
            <a:spLocks noGrp="1"/>
          </p:cNvSpPr>
          <p:nvPr>
            <p:ph type="sldNum"/>
          </p:nvPr>
        </p:nvSpPr>
        <p:spPr>
          <a:xfrm>
            <a:off x="0" y="0"/>
            <a:ext cx="360" cy="360"/>
          </a:xfrm>
          <a:prstGeom prst="rect">
            <a:avLst/>
          </a:prstGeom>
        </p:spPr>
        <p:txBody>
          <a:bodyPr bIns="45000" lIns="90000" rIns="90000" tIns="45000"/>
          <a:p>
            <a:fld id="{A1616171-B121-4151-9111-81F1B151F181}" type="slidenum">
              <a:rPr lang="en-US">
                <a:solidFill>
                  <a:srgbClr val="000000"/>
                </a:solidFill>
                <a:latin typeface="Calibri"/>
              </a:rPr>
              <a:t>&lt;number&gt;</a:t>
            </a:fld>
            <a:endParaRPr/>
          </a:p>
        </p:txBody>
      </p:sp>
      <p:sp>
        <p:nvSpPr>
          <p:cNvPr id="4" name="PlaceHolder 5"/>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p>
            <a:pPr algn="ct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a:solidFill>
                  <a:srgbClr val="000000"/>
                </a:solidFill>
                <a:latin typeface="Calibri"/>
              </a:rPr>
              <a:t>Click to edit the outline text format</a:t>
            </a:r>
            <a:endParaRPr/>
          </a:p>
          <a:p>
            <a:pPr lvl="1">
              <a:buSzPct val="45000"/>
              <a:buFont typeface="StarSymbol"/>
              <a:buChar char=""/>
            </a:pPr>
            <a:r>
              <a:rPr lang="en-US">
                <a:solidFill>
                  <a:srgbClr val="000000"/>
                </a:solidFill>
                <a:latin typeface="Calibri"/>
              </a:rPr>
              <a:t>Second Outline Level</a:t>
            </a:r>
            <a:endParaRPr/>
          </a:p>
          <a:p>
            <a:pPr lvl="2">
              <a:buSzPct val="75000"/>
              <a:buFont typeface="StarSymbol"/>
              <a:buChar char=""/>
            </a:pPr>
            <a:r>
              <a:rPr lang="en-US">
                <a:solidFill>
                  <a:srgbClr val="000000"/>
                </a:solidFill>
                <a:latin typeface="Calibri"/>
              </a:rPr>
              <a:t>Third Outline Level</a:t>
            </a:r>
            <a:endParaRPr/>
          </a:p>
          <a:p>
            <a:pPr lvl="3">
              <a:buSzPct val="45000"/>
              <a:buFont typeface="StarSymbol"/>
              <a:buChar char=""/>
            </a:pPr>
            <a:r>
              <a:rPr lang="en-US">
                <a:solidFill>
                  <a:srgbClr val="000000"/>
                </a:solidFill>
                <a:latin typeface="Calibri"/>
              </a:rPr>
              <a:t>Fourth Outline Level</a:t>
            </a:r>
            <a:endParaRPr/>
          </a:p>
          <a:p>
            <a:pPr lvl="4">
              <a:buSzPct val="75000"/>
              <a:buFont typeface="StarSymbol"/>
              <a:buChar char=""/>
            </a:pPr>
            <a:r>
              <a:rPr lang="en-US">
                <a:solidFill>
                  <a:srgbClr val="000000"/>
                </a:solidFill>
                <a:latin typeface="Calibri"/>
              </a:rPr>
              <a:t>Fifth Outline Level</a:t>
            </a:r>
            <a:endParaRPr/>
          </a:p>
          <a:p>
            <a:pPr lvl="5">
              <a:buSzPct val="45000"/>
              <a:buFont typeface="StarSymbol"/>
              <a:buChar char=""/>
            </a:pPr>
            <a:r>
              <a:rPr lang="en-US">
                <a:solidFill>
                  <a:srgbClr val="000000"/>
                </a:solidFill>
                <a:latin typeface="Calibri"/>
              </a:rPr>
              <a:t>Sixth Outline Level</a:t>
            </a:r>
            <a:endParaRPr/>
          </a:p>
          <a:p>
            <a:pPr lvl="6">
              <a:buSzPct val="45000"/>
              <a:buFont typeface="StarSymbol"/>
              <a:buChar char=""/>
            </a:pPr>
            <a:r>
              <a:rPr lang="en-US">
                <a:solidFill>
                  <a:srgbClr val="000000"/>
                </a:solidFill>
                <a:latin typeface="Calibri"/>
              </a:rPr>
              <a:t>Seventh Outline Level</a:t>
            </a:r>
            <a:endParaRPr/>
          </a:p>
          <a:p>
            <a:pPr lvl="7">
              <a:buSzPct val="45000"/>
              <a:buFont typeface="StarSymbol"/>
              <a:buChar char=""/>
            </a:pPr>
            <a:r>
              <a:rPr lang="en-US">
                <a:solidFill>
                  <a:srgbClr val="000000"/>
                </a:solidFill>
                <a:latin typeface="Calibri"/>
              </a:rPr>
              <a:t>Eighth Outline Level</a:t>
            </a:r>
            <a:endParaRPr/>
          </a:p>
          <a:p>
            <a:r>
              <a:rPr lang="en-US">
                <a:solidFill>
                  <a:srgbClr val="000000"/>
                </a:solidFill>
                <a:latin typeface="Calibri"/>
              </a:rPr>
              <a:t>Ninth Outline LevelClick to edit Master text styles</a:t>
            </a:r>
            <a:endParaRPr/>
          </a:p>
          <a:p>
            <a:r>
              <a:rPr lang="en-US">
                <a:solidFill>
                  <a:srgbClr val="000000"/>
                </a:solidFill>
                <a:latin typeface="Calibri"/>
              </a:rPr>
              <a:t>Second level</a:t>
            </a:r>
            <a:endParaRPr/>
          </a:p>
          <a:p>
            <a:r>
              <a:rPr lang="en-US">
                <a:solidFill>
                  <a:srgbClr val="000000"/>
                </a:solidFill>
                <a:latin typeface="Calibri"/>
              </a:rPr>
              <a:t>Third level</a:t>
            </a:r>
            <a:endParaRPr/>
          </a:p>
          <a:p>
            <a:r>
              <a:rPr lang="en-US">
                <a:solidFill>
                  <a:srgbClr val="000000"/>
                </a:solidFill>
                <a:latin typeface="Calibri"/>
              </a:rPr>
              <a:t>Fourth level</a:t>
            </a:r>
            <a:endParaRPr/>
          </a:p>
          <a:p>
            <a:r>
              <a:rPr lang="en-US">
                <a:solidFill>
                  <a:srgbClr val="000000"/>
                </a:solidFill>
                <a:latin typeface="Calibri"/>
              </a:rPr>
              <a:t>Fifth level</a:t>
            </a:r>
            <a:endParaRPr/>
          </a:p>
        </p:txBody>
      </p:sp>
      <p:sp>
        <p:nvSpPr>
          <p:cNvPr id="39" name="PlaceHolder 3"/>
          <p:cNvSpPr>
            <a:spLocks noGrp="1"/>
          </p:cNvSpPr>
          <p:nvPr>
            <p:ph type="dt"/>
          </p:nvPr>
        </p:nvSpPr>
        <p:spPr>
          <a:xfrm>
            <a:off x="0" y="0"/>
            <a:ext cx="360" cy="360"/>
          </a:xfrm>
          <a:prstGeom prst="rect">
            <a:avLst/>
          </a:prstGeom>
        </p:spPr>
        <p:txBody>
          <a:bodyPr bIns="45000" lIns="90000" rIns="90000" tIns="45000"/>
          <a:p>
            <a:r>
              <a:rPr lang="en-US">
                <a:solidFill>
                  <a:srgbClr val="000000"/>
                </a:solidFill>
                <a:latin typeface="Calibri"/>
              </a:rPr>
              <a:t>8/13/12</a:t>
            </a:r>
            <a:endParaRPr/>
          </a:p>
        </p:txBody>
      </p:sp>
      <p:sp>
        <p:nvSpPr>
          <p:cNvPr id="40" name="PlaceHolder 4"/>
          <p:cNvSpPr>
            <a:spLocks noGrp="1"/>
          </p:cNvSpPr>
          <p:nvPr>
            <p:ph type="ftr"/>
          </p:nvPr>
        </p:nvSpPr>
        <p:spPr>
          <a:xfrm>
            <a:off x="0" y="0"/>
            <a:ext cx="360" cy="360"/>
          </a:xfrm>
          <a:prstGeom prst="rect">
            <a:avLst/>
          </a:prstGeom>
        </p:spPr>
        <p:txBody>
          <a:bodyPr bIns="45000" lIns="90000" rIns="90000" tIns="45000"/>
          <a:p>
            <a:endParaRPr/>
          </a:p>
        </p:txBody>
      </p:sp>
      <p:sp>
        <p:nvSpPr>
          <p:cNvPr id="41" name="PlaceHolder 5"/>
          <p:cNvSpPr>
            <a:spLocks noGrp="1"/>
          </p:cNvSpPr>
          <p:nvPr>
            <p:ph type="sldNum"/>
          </p:nvPr>
        </p:nvSpPr>
        <p:spPr>
          <a:xfrm>
            <a:off x="0" y="0"/>
            <a:ext cx="360" cy="360"/>
          </a:xfrm>
          <a:prstGeom prst="rect">
            <a:avLst/>
          </a:prstGeom>
        </p:spPr>
        <p:txBody>
          <a:bodyPr bIns="45000" lIns="90000" rIns="90000" tIns="45000"/>
          <a:p>
            <a:fld id="{F10121A1-B111-4111-81A1-B1D121013191}" type="slidenum">
              <a:rPr lang="en-US">
                <a:solidFill>
                  <a:srgbClr val="000000"/>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en.wikipedia.org/wiki/Big_O_notation" TargetMode="External"/><Relationship Id="rId2" Type="http://schemas.openxmlformats.org/officeDocument/2006/relationships/hyperlink" Target="http://en.wikipedia.org/wiki/Comparison_sort" TargetMode="External"/><Relationship Id="rId3" Type="http://schemas.openxmlformats.org/officeDocument/2006/relationships/hyperlink" Target="http://en.wikipedia.org/wiki/Sorting_algorithm" TargetMode="External"/><Relationship Id="rId4" Type="http://schemas.openxmlformats.org/officeDocument/2006/relationships/hyperlink" Target="http://en.wikipedia.org/wiki/Sorting_algorithm" TargetMode="External"/><Relationship Id="rId5" Type="http://schemas.openxmlformats.org/officeDocument/2006/relationships/hyperlink" Target="http://en.wikipedia.org/wiki/Divide_and_conquer_algorithm" TargetMode="External"/><Relationship Id="rId6" Type="http://schemas.openxmlformats.org/officeDocument/2006/relationships/hyperlink" Target="http://en.wikipedia.org/wiki/John_von_Neumann" TargetMode="External"/><Relationship Id="rId7" Type="http://schemas.openxmlformats.org/officeDocument/2006/relationships/hyperlink" Target="http://en.wikipedia.org/wiki/Merge_sort" TargetMode="External"/><Relationship Id="rId8" Type="http://schemas.openxmlformats.org/officeDocument/2006/relationships/hyperlink" Target="http://en.wikipedia.org/wiki/Herman_Goldstine" TargetMode="External"/><Relationship Id="rId9"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en.wikipedia.org/wiki/Merge_algorithm"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en.wikipedia.org/wiki/Linked_list"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www.cse.iitk.ac.in/" TargetMode="External"/><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685800" y="2130480"/>
            <a:ext cx="7772040" cy="1469520"/>
          </a:xfrm>
          <a:prstGeom prst="rect">
            <a:avLst/>
          </a:prstGeom>
        </p:spPr>
        <p:txBody>
          <a:bodyPr anchor="ctr"/>
          <a:p>
            <a:pPr algn="ctr"/>
            <a:r>
              <a:rPr lang="en-US" sz="4400">
                <a:solidFill>
                  <a:srgbClr val="000000"/>
                </a:solidFill>
                <a:latin typeface="Calibri"/>
              </a:rPr>
              <a:t>Merge Sort</a:t>
            </a:r>
            <a:r>
              <a:rPr lang="en-US" sz="4400">
                <a:solidFill>
                  <a:srgbClr val="000000"/>
                </a:solidFill>
                <a:latin typeface="Calibri"/>
              </a:rPr>
              <a:t>	</a:t>
            </a:r>
            <a:endParaRPr/>
          </a:p>
        </p:txBody>
      </p:sp>
      <p:sp>
        <p:nvSpPr>
          <p:cNvPr id="75" name="TextShape 2"/>
          <p:cNvSpPr txBox="1"/>
          <p:nvPr/>
        </p:nvSpPr>
        <p:spPr>
          <a:xfrm>
            <a:off x="1371600" y="3886200"/>
            <a:ext cx="6400440" cy="1752120"/>
          </a:xfrm>
          <a:prstGeom prst="rect">
            <a:avLst/>
          </a:prstGeom>
        </p:spPr>
        <p:txBody>
          <a:bodyPr/>
          <a:p>
            <a:pPr algn="ctr"/>
            <a:r>
              <a:rPr lang="en-US" sz="3200">
                <a:solidFill>
                  <a:srgbClr val="8b8b8b"/>
                </a:solidFill>
                <a:latin typeface="Calibri"/>
              </a:rPr>
              <a:t>By Andrew Lee</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457200" y="274680"/>
            <a:ext cx="8229240" cy="1142640"/>
          </a:xfrm>
          <a:prstGeom prst="rect">
            <a:avLst/>
          </a:prstGeom>
        </p:spPr>
        <p:txBody>
          <a:bodyPr anchor="ctr"/>
          <a:p>
            <a:pPr algn="ctr"/>
            <a:r>
              <a:rPr lang="en-US" sz="4400">
                <a:solidFill>
                  <a:srgbClr val="000000"/>
                </a:solidFill>
                <a:latin typeface="Calibri"/>
              </a:rPr>
              <a:t>Merge Sort</a:t>
            </a:r>
            <a:endParaRPr/>
          </a:p>
        </p:txBody>
      </p:sp>
      <p:sp>
        <p:nvSpPr>
          <p:cNvPr id="77" name="TextShape 2"/>
          <p:cNvSpPr txBox="1"/>
          <p:nvPr/>
        </p:nvSpPr>
        <p:spPr>
          <a:xfrm>
            <a:off x="457200" y="1600200"/>
            <a:ext cx="8229240" cy="4525560"/>
          </a:xfrm>
          <a:prstGeom prst="rect">
            <a:avLst/>
          </a:prstGeom>
        </p:spPr>
        <p:txBody>
          <a:bodyPr/>
          <a:p>
            <a:pPr>
              <a:buFont typeface="Arial"/>
              <a:buChar char="•"/>
            </a:pPr>
            <a:r>
              <a:rPr lang="en-US" sz="3200">
                <a:solidFill>
                  <a:srgbClr val="000000"/>
                </a:solidFill>
                <a:latin typeface="Calibri"/>
              </a:rPr>
              <a:t>an </a:t>
            </a:r>
            <a:r>
              <a:rPr i="1" lang="en-US" sz="3200" u="sng">
                <a:solidFill>
                  <a:srgbClr val="0000ff"/>
                </a:solidFill>
                <a:latin typeface="Calibri"/>
                <a:hlinkClick r:id="rId1"/>
              </a:rPr>
              <a:t>O</a:t>
            </a:r>
            <a:r>
              <a:rPr lang="en-US" sz="3200">
                <a:solidFill>
                  <a:srgbClr val="000000"/>
                </a:solidFill>
                <a:latin typeface="Calibri"/>
              </a:rPr>
              <a:t>(</a:t>
            </a:r>
            <a:r>
              <a:rPr i="1" lang="en-US" sz="3200">
                <a:solidFill>
                  <a:srgbClr val="000000"/>
                </a:solidFill>
                <a:latin typeface="Calibri"/>
              </a:rPr>
              <a:t>n</a:t>
            </a:r>
            <a:r>
              <a:rPr lang="en-US" sz="3200">
                <a:solidFill>
                  <a:srgbClr val="000000"/>
                </a:solidFill>
                <a:latin typeface="Calibri"/>
              </a:rPr>
              <a:t> log </a:t>
            </a:r>
            <a:r>
              <a:rPr i="1" lang="en-US" sz="3200">
                <a:solidFill>
                  <a:srgbClr val="000000"/>
                </a:solidFill>
                <a:latin typeface="Calibri"/>
              </a:rPr>
              <a:t>n</a:t>
            </a:r>
            <a:r>
              <a:rPr lang="en-US" sz="3200">
                <a:solidFill>
                  <a:srgbClr val="000000"/>
                </a:solidFill>
                <a:latin typeface="Calibri"/>
              </a:rPr>
              <a:t>) </a:t>
            </a:r>
            <a:r>
              <a:rPr lang="en-US" sz="3200" u="sng">
                <a:solidFill>
                  <a:srgbClr val="0000ff"/>
                </a:solidFill>
                <a:latin typeface="Calibri"/>
                <a:hlinkClick r:id="rId2"/>
              </a:rPr>
              <a:t>comparison-based</a:t>
            </a:r>
            <a:r>
              <a:rPr lang="en-US" sz="3200">
                <a:solidFill>
                  <a:srgbClr val="000000"/>
                </a:solidFill>
                <a:latin typeface="Calibri"/>
              </a:rPr>
              <a:t> </a:t>
            </a:r>
            <a:r>
              <a:rPr lang="en-US" sz="3200" u="sng">
                <a:solidFill>
                  <a:srgbClr val="0000ff"/>
                </a:solidFill>
                <a:latin typeface="Calibri"/>
                <a:hlinkClick r:id="rId3"/>
              </a:rPr>
              <a:t>sorting algorithm</a:t>
            </a:r>
            <a:r>
              <a:rPr lang="en-US" sz="3200">
                <a:solidFill>
                  <a:srgbClr val="000000"/>
                </a:solidFill>
                <a:latin typeface="Calibri"/>
              </a:rPr>
              <a:t>. Most implementations produce a </a:t>
            </a:r>
            <a:r>
              <a:rPr lang="en-US" sz="3200" u="sng">
                <a:solidFill>
                  <a:srgbClr val="0000ff"/>
                </a:solidFill>
                <a:latin typeface="Calibri"/>
                <a:hlinkClick r:id="rId4"/>
              </a:rPr>
              <a:t>stable sort</a:t>
            </a:r>
            <a:r>
              <a:rPr lang="en-US" sz="3200">
                <a:solidFill>
                  <a:srgbClr val="000000"/>
                </a:solidFill>
                <a:latin typeface="Calibri"/>
              </a:rPr>
              <a:t>, which means that the implementation preserves the input order of equal elements in the sorted output. Merge sort is a </a:t>
            </a:r>
            <a:r>
              <a:rPr lang="en-US" sz="3200" u="sng">
                <a:solidFill>
                  <a:srgbClr val="0000ff"/>
                </a:solidFill>
                <a:latin typeface="Calibri"/>
                <a:hlinkClick r:id="rId5"/>
              </a:rPr>
              <a:t>divide and conquer algorithm</a:t>
            </a:r>
            <a:r>
              <a:rPr lang="en-US" sz="3200">
                <a:solidFill>
                  <a:srgbClr val="000000"/>
                </a:solidFill>
                <a:latin typeface="Calibri"/>
              </a:rPr>
              <a:t> that was invented by </a:t>
            </a:r>
            <a:r>
              <a:rPr lang="en-US" sz="3200" u="sng">
                <a:solidFill>
                  <a:srgbClr val="0000ff"/>
                </a:solidFill>
                <a:latin typeface="Calibri"/>
                <a:hlinkClick r:id="rId6"/>
              </a:rPr>
              <a:t>John von Neumann</a:t>
            </a:r>
            <a:r>
              <a:rPr lang="en-US" sz="3200">
                <a:solidFill>
                  <a:srgbClr val="000000"/>
                </a:solidFill>
                <a:latin typeface="Calibri"/>
              </a:rPr>
              <a:t> in 1945.</a:t>
            </a:r>
            <a:r>
              <a:rPr lang="en-US" sz="3200" u="sng">
                <a:solidFill>
                  <a:srgbClr val="0000ff"/>
                </a:solidFill>
                <a:latin typeface="Calibri"/>
                <a:hlinkClick r:id="rId7"/>
              </a:rPr>
              <a:t>[1]</a:t>
            </a:r>
            <a:r>
              <a:rPr lang="en-US" sz="3200">
                <a:solidFill>
                  <a:srgbClr val="000000"/>
                </a:solidFill>
                <a:latin typeface="Calibri"/>
              </a:rPr>
              <a:t> A detailed description and analysis of bottom-up mergesort appeared in a report by </a:t>
            </a:r>
            <a:r>
              <a:rPr lang="en-US" sz="3200" u="sng">
                <a:solidFill>
                  <a:srgbClr val="0000ff"/>
                </a:solidFill>
                <a:latin typeface="Calibri"/>
                <a:hlinkClick r:id="rId8"/>
              </a:rPr>
              <a:t>Goldstine</a:t>
            </a:r>
            <a:r>
              <a:rPr lang="en-US" sz="3200">
                <a:solidFill>
                  <a:srgbClr val="000000"/>
                </a:solidFill>
                <a:latin typeface="Calibri"/>
              </a:rPr>
              <a:t> and Neumann as early as 1948.</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457200" y="274680"/>
            <a:ext cx="8229240" cy="1142640"/>
          </a:xfrm>
          <a:prstGeom prst="rect">
            <a:avLst/>
          </a:prstGeom>
        </p:spPr>
        <p:txBody>
          <a:bodyPr anchor="ctr"/>
          <a:p>
            <a:pPr algn="ctr"/>
            <a:r>
              <a:rPr lang="en-US" sz="4400">
                <a:solidFill>
                  <a:srgbClr val="000000"/>
                </a:solidFill>
                <a:latin typeface="Calibri"/>
              </a:rPr>
              <a:t>Algorithm</a:t>
            </a:r>
            <a:endParaRPr/>
          </a:p>
        </p:txBody>
      </p:sp>
      <p:sp>
        <p:nvSpPr>
          <p:cNvPr id="79" name="TextShape 2"/>
          <p:cNvSpPr txBox="1"/>
          <p:nvPr/>
        </p:nvSpPr>
        <p:spPr>
          <a:xfrm>
            <a:off x="457200" y="1600200"/>
            <a:ext cx="8229240" cy="4525560"/>
          </a:xfrm>
          <a:prstGeom prst="rect">
            <a:avLst/>
          </a:prstGeom>
        </p:spPr>
        <p:txBody>
          <a:bodyPr/>
          <a:p>
            <a:pPr>
              <a:buFont typeface="Arial"/>
              <a:buChar char="•"/>
            </a:pPr>
            <a:r>
              <a:rPr lang="en-US" sz="3200">
                <a:solidFill>
                  <a:srgbClr val="000000"/>
                </a:solidFill>
                <a:latin typeface="Calibri"/>
              </a:rPr>
              <a:t>Divide the unsorted list into </a:t>
            </a:r>
            <a:r>
              <a:rPr i="1" lang="en-US" sz="3200">
                <a:solidFill>
                  <a:srgbClr val="000000"/>
                </a:solidFill>
                <a:latin typeface="Calibri"/>
              </a:rPr>
              <a:t>n</a:t>
            </a:r>
            <a:r>
              <a:rPr lang="en-US" sz="3200">
                <a:solidFill>
                  <a:srgbClr val="000000"/>
                </a:solidFill>
                <a:latin typeface="Calibri"/>
              </a:rPr>
              <a:t> sublists, each containing 1 element (a list of 1 element is considered sorted).</a:t>
            </a:r>
            <a:endParaRPr/>
          </a:p>
          <a:p>
            <a:pPr>
              <a:buFont typeface="Arial"/>
              <a:buChar char="•"/>
            </a:pPr>
            <a:r>
              <a:rPr lang="en-US" sz="3200">
                <a:solidFill>
                  <a:srgbClr val="000000"/>
                </a:solidFill>
                <a:latin typeface="Calibri"/>
              </a:rPr>
              <a:t>Repeatedly </a:t>
            </a:r>
            <a:r>
              <a:rPr lang="en-US" sz="3200" u="sng">
                <a:solidFill>
                  <a:srgbClr val="0000ff"/>
                </a:solidFill>
                <a:latin typeface="Calibri"/>
                <a:hlinkClick r:id="rId1"/>
              </a:rPr>
              <a:t>Merge</a:t>
            </a:r>
            <a:r>
              <a:rPr lang="en-US" sz="3200">
                <a:solidFill>
                  <a:srgbClr val="000000"/>
                </a:solidFill>
                <a:latin typeface="Calibri"/>
              </a:rPr>
              <a:t> sublists to produce new sublists until there is only 1 sublist remaining. (This will be the sorted list.)</a:t>
            </a:r>
            <a:endParaRPr/>
          </a:p>
          <a:p>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bIns="0" lIns="0" rIns="0" tIns="0" wrap="none"/>
          <a:p>
            <a:r>
              <a:rPr lang="en-US"/>
              <a:t>Run Time</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p:spPr>
        <p:txBody>
          <a:bodyPr anchor="ctr"/>
          <a:p>
            <a:pPr algn="ctr"/>
            <a:r>
              <a:rPr lang="en-US" sz="4400">
                <a:solidFill>
                  <a:srgbClr val="000000"/>
                </a:solidFill>
                <a:latin typeface="Calibri"/>
              </a:rPr>
              <a:t>Merge Sort Java Animation</a:t>
            </a:r>
            <a:endParaRPr/>
          </a:p>
        </p:txBody>
      </p:sp>
      <p:sp>
        <p:nvSpPr>
          <p:cNvPr id="82" name="TextShape 2"/>
          <p:cNvSpPr txBox="1"/>
          <p:nvPr/>
        </p:nvSpPr>
        <p:spPr>
          <a:xfrm>
            <a:off x="457200" y="1600200"/>
            <a:ext cx="8229240" cy="4525560"/>
          </a:xfrm>
          <a:prstGeom prst="rect">
            <a:avLst/>
          </a:prstGeom>
        </p:spPr>
        <p:txBody>
          <a:bodyPr/>
          <a:p>
            <a:pPr>
              <a:buFont typeface="Arial"/>
              <a:buChar char="•"/>
            </a:pPr>
            <a:r>
              <a:rPr lang="en-US" sz="3200">
                <a:solidFill>
                  <a:srgbClr val="000000"/>
                </a:solidFill>
                <a:latin typeface="Calibri"/>
              </a:rPr>
              <a:t>http://www.cse.iitk.ac.in/users/dsrkg/cs210/applets/sortingII/mergeSort/mergeSort.html</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p:spPr>
        <p:txBody>
          <a:bodyPr anchor="ctr"/>
          <a:p>
            <a:pPr algn="ctr"/>
            <a:r>
              <a:rPr lang="en-US" sz="4400">
                <a:solidFill>
                  <a:srgbClr val="000000"/>
                </a:solidFill>
                <a:latin typeface="Calibri"/>
              </a:rPr>
              <a:t>Advantage and Disadvantage</a:t>
            </a:r>
            <a:endParaRPr/>
          </a:p>
        </p:txBody>
      </p:sp>
      <p:sp>
        <p:nvSpPr>
          <p:cNvPr id="84" name="TextShape 2"/>
          <p:cNvSpPr txBox="1"/>
          <p:nvPr/>
        </p:nvSpPr>
        <p:spPr>
          <a:xfrm>
            <a:off x="457200" y="1600200"/>
            <a:ext cx="8229240" cy="4525560"/>
          </a:xfrm>
          <a:prstGeom prst="rect">
            <a:avLst/>
          </a:prstGeom>
        </p:spPr>
        <p:txBody>
          <a:bodyPr/>
          <a:p>
            <a:pPr>
              <a:buFont typeface="Arial"/>
              <a:buChar char="•"/>
            </a:pPr>
            <a:r>
              <a:rPr lang="en-US" sz="2200">
                <a:solidFill>
                  <a:srgbClr val="000000"/>
                </a:solidFill>
                <a:latin typeface="Calibri"/>
              </a:rPr>
              <a:t>The main advantages of mergesort are: (1) The number of comparisons performed is nearly optimal. (2) Mergesort will never degrade to O(N*N). In addition,  </a:t>
            </a:r>
            <a:r>
              <a:rPr lang="en-US" sz="2200" u="sng">
                <a:solidFill>
                  <a:srgbClr val="000000"/>
                </a:solidFill>
                <a:latin typeface="Calibri"/>
              </a:rPr>
              <a:t> The main disadvantage of mergesort is that it requires using O(N) additional memory; It does not run in-place.</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p:spPr>
        <p:txBody>
          <a:bodyPr anchor="ctr"/>
          <a:p>
            <a:pPr algn="ctr"/>
            <a:r>
              <a:rPr lang="en-US" sz="4400">
                <a:solidFill>
                  <a:srgbClr val="000000"/>
                </a:solidFill>
                <a:latin typeface="Calibri"/>
              </a:rPr>
              <a:t>Why Merge Sort</a:t>
            </a:r>
            <a:endParaRPr/>
          </a:p>
        </p:txBody>
      </p:sp>
      <p:sp>
        <p:nvSpPr>
          <p:cNvPr id="86" name="TextShape 2"/>
          <p:cNvSpPr txBox="1"/>
          <p:nvPr/>
        </p:nvSpPr>
        <p:spPr>
          <a:xfrm>
            <a:off x="457200" y="1600200"/>
            <a:ext cx="8229240" cy="4525560"/>
          </a:xfrm>
          <a:prstGeom prst="rect">
            <a:avLst/>
          </a:prstGeom>
        </p:spPr>
        <p:txBody>
          <a:bodyPr/>
          <a:p>
            <a:r>
              <a:rPr lang="en-US" sz="4800">
                <a:solidFill>
                  <a:srgbClr val="000000"/>
                </a:solidFill>
                <a:latin typeface="Calibri"/>
              </a:rPr>
              <a:t>merge sort is a stable sort, parallelizes better, and is more efficient at handling slow-to-access sequential media. Merge sort is often the best choice for sorting a </a:t>
            </a:r>
            <a:r>
              <a:rPr lang="en-US" sz="4800" u="sng">
                <a:solidFill>
                  <a:srgbClr val="0000ff"/>
                </a:solidFill>
                <a:latin typeface="Calibri"/>
                <a:hlinkClick r:id="rId1"/>
              </a:rPr>
              <a:t>linked list</a:t>
            </a:r>
            <a:r>
              <a:rPr lang="en-US" sz="4800">
                <a:solidFill>
                  <a:srgbClr val="000000"/>
                </a:solidFill>
                <a:latin typeface="Calibri"/>
              </a:rPr>
              <a:t>: It is relatively easy to implement a merge sort in such a way that it requires only Θ(1) extra space, and the slow random-access performance of a linked list makes some other algorithms (such as quicksort) perform poorly, and others (such as heapsort) completely impossible.</a:t>
            </a:r>
            <a:endParaRPr/>
          </a:p>
          <a:p>
            <a:endParaRPr/>
          </a:p>
          <a:p>
            <a:r>
              <a:rPr lang="en-US" sz="4800">
                <a:solidFill>
                  <a:srgbClr val="000000"/>
                </a:solidFill>
                <a:latin typeface="Calibri"/>
              </a:rPr>
              <a:t>Merge sort's merge operation is useful in </a:t>
            </a:r>
            <a:r>
              <a:rPr b="1" lang="en-US" sz="4800" u="sng">
                <a:solidFill>
                  <a:srgbClr val="000000"/>
                </a:solidFill>
                <a:latin typeface="Calibri"/>
              </a:rPr>
              <a:t>online sorting</a:t>
            </a:r>
            <a:r>
              <a:rPr lang="en-US" sz="4800">
                <a:solidFill>
                  <a:srgbClr val="000000"/>
                </a:solidFill>
                <a:latin typeface="Calibri"/>
              </a:rPr>
              <a:t>, where the list to be sorted is received a piece at a time, instead of all at the beginning. In this application, we sort each new piece that is received using any sorting algorithm, and then merge it into our sorted list so far using the merge operation. However, this approach can be expensive in time and space if the received pieces are small compared to the sorted list — a better approach in this case is to insert elements into a binary search tree as they are received.</a:t>
            </a:r>
            <a:endParaRPr/>
          </a:p>
          <a:p>
            <a:endParaRPr/>
          </a:p>
          <a:p>
            <a:r>
              <a:rPr lang="en-US" sz="4800">
                <a:solidFill>
                  <a:srgbClr val="000000"/>
                </a:solidFill>
                <a:latin typeface="Calibri"/>
              </a:rPr>
              <a:t>Merge sort is used when the data structure doesn't support random access, since it works with pure sequential access (forward iterators, rather than random access iterators). It's used in std::list&lt;&gt;::sort, for example. It's also widely used for external sorting, where random access can be very, very expensive compared to sequential access. (When sorting a file which doesn't fit into memory, you might break it into chunks which fit into memory, sort these using quicksort, writing each out to a file, then merge sort the generated files.)</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366120" y="1651320"/>
            <a:ext cx="7772040" cy="3521160"/>
          </a:xfrm>
          <a:prstGeom prst="rect">
            <a:avLst/>
          </a:prstGeom>
        </p:spPr>
        <p:txBody>
          <a:bodyPr anchor="ctr" bIns="0" lIns="0" rIns="0" tIns="0" wrap="none"/>
          <a:p>
            <a:r>
              <a:rPr lang="en-US" sz="1600">
                <a:solidFill>
                  <a:srgbClr val="000000"/>
                </a:solidFill>
                <a:latin typeface="Calibri"/>
                <a:hlinkClick r:id="rId1"/>
              </a:rPr>
              <a:t>www.cse.iitk.ac.in</a:t>
            </a:r>
            <a:r>
              <a:rPr lang="en-US" sz="1600">
                <a:solidFill>
                  <a:srgbClr val="000000"/>
                </a:solidFill>
                <a:latin typeface="Calibri"/>
              </a:rPr>
              <a:t>
</a:t>
            </a:r>
            <a:r>
              <a:rPr lang="en-US" sz="1600">
                <a:solidFill>
                  <a:srgbClr val="000000"/>
                </a:solidFill>
                <a:latin typeface="Calibri"/>
              </a:rPr>
              <a:t>Indian institute of technology kapur</a:t>
            </a:r>
            <a:r>
              <a:rPr lang="en-US" sz="1600">
                <a:solidFill>
                  <a:srgbClr val="000000"/>
                </a:solidFill>
                <a:latin typeface="Calibri"/>
              </a:rPr>
              <a:t>
</a:t>
            </a:r>
            <a:r>
              <a:rPr lang="en-US" sz="1600">
                <a:solidFill>
                  <a:srgbClr val="000000"/>
                </a:solidFill>
                <a:latin typeface="Calibri"/>
              </a:rPr>
              <a:t>
</a:t>
            </a:r>
            <a:r>
              <a:rPr lang="en-US" sz="1600">
                <a:solidFill>
                  <a:srgbClr val="000000"/>
                </a:solidFill>
                <a:latin typeface="Calibri"/>
              </a:rPr>
              <a:t>Knuth, Donald (1998). "Section 5.2.4: Sorting by Merging". Sorting and Searching. The Art of Computer Programming. 3 (2nd ed.). Addison-Wesley. pp. 158–168. ISBN 0-201-89685-0.</a:t>
            </a:r>
            <a:r>
              <a:rPr lang="en-US" sz="1600">
                <a:solidFill>
                  <a:srgbClr val="000000"/>
                </a:solidFill>
                <a:latin typeface="Calibri"/>
              </a:rPr>
              <a:t>
</a:t>
            </a:r>
            <a:r>
              <a:rPr lang="en-US" sz="1600">
                <a:solidFill>
                  <a:srgbClr val="000000"/>
                </a:solidFill>
                <a:latin typeface="Calibri"/>
              </a:rPr>
              <a:t>
</a:t>
            </a:r>
            <a:r>
              <a:rPr lang="en-US" sz="1600">
                <a:solidFill>
                  <a:srgbClr val="000000"/>
                </a:solidFill>
                <a:latin typeface="Calibri"/>
              </a:rPr>
              <a:t>Jyrki Katajainen and Jesper Larsson Träff (1997). A meticulous analysis of mergesort programs.</a:t>
            </a:r>
            <a:r>
              <a:rPr lang="en-US" sz="1600">
                <a:solidFill>
                  <a:srgbClr val="000000"/>
                </a:solidFill>
                <a:latin typeface="Calibri"/>
              </a:rPr>
              <a:t>
</a:t>
            </a:r>
            <a:r>
              <a:rPr lang="en-US" sz="1600">
                <a:solidFill>
                  <a:srgbClr val="000000"/>
                </a:solidFill>
                <a:latin typeface="Calibri"/>
              </a:rPr>
              <a:t>
</a:t>
            </a:r>
            <a:r>
              <a:rPr lang="en-US" sz="1600">
                <a:solidFill>
                  <a:srgbClr val="000000"/>
                </a:solidFill>
                <a:latin typeface="Calibri"/>
              </a:rPr>
              <a:t>stackoverflow.com/</a:t>
            </a:r>
            <a:r>
              <a:rPr lang="en-US" sz="1600">
                <a:solidFill>
                  <a:srgbClr val="000000"/>
                </a:solidFill>
                <a:latin typeface="Calibri"/>
              </a:rPr>
              <a:t>
</a:t>
            </a:r>
            <a:r>
              <a:rPr lang="en-US" sz="1600">
                <a:solidFill>
                  <a:srgbClr val="000000"/>
                </a:solidFill>
                <a:latin typeface="Calibri"/>
              </a:rPr>
              <a:t>
</a:t>
            </a:r>
            <a:r>
              <a:rPr lang="en-US" sz="1600">
                <a:solidFill>
                  <a:srgbClr val="000000"/>
                </a:solidFill>
                <a:latin typeface="Calibri"/>
              </a:rPr>
              <a:t>
</a:t>
            </a:r>
            <a:r>
              <a:rPr lang="en-US" sz="1600">
                <a:solidFill>
                  <a:srgbClr val="000000"/>
                </a:solidFill>
                <a:latin typeface="Calibri"/>
              </a:rPr>
              <a:t>
</a:t>
            </a:r>
            <a:endParaRPr/>
          </a:p>
        </p:txBody>
      </p:sp>
      <p:sp>
        <p:nvSpPr>
          <p:cNvPr id="88" name="TextShape 2"/>
          <p:cNvSpPr txBox="1"/>
          <p:nvPr/>
        </p:nvSpPr>
        <p:spPr>
          <a:xfrm>
            <a:off x="640080" y="640080"/>
            <a:ext cx="8229240" cy="4525920"/>
          </a:xfrm>
          <a:prstGeom prst="rect">
            <a:avLst/>
          </a:prstGeom>
        </p:spPr>
        <p:txBody>
          <a:bodyPr bIns="0" lIns="0" rIns="0" tIns="0" wrap="none"/>
          <a:p>
            <a:pPr>
              <a:buSzPct val="45000"/>
              <a:buFont typeface="StarSymbol"/>
              <a:buChar char=""/>
            </a:pPr>
            <a:r>
              <a:rPr lang="en-US"/>
              <a:t>Sources</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