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0"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6" y="-3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2012/8/12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2012/8/12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2012/8/12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2012/8/12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2012/8/12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2012/8/12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260648"/>
            <a:ext cx="7772400" cy="1470025"/>
          </a:xfrm>
        </p:spPr>
        <p:txBody>
          <a:bodyPr/>
          <a:lstStyle/>
          <a:p>
            <a:r>
              <a:rPr lang="en-US" altLang="zh-CN" dirty="0" smtClean="0"/>
              <a:t>Selection Sort</a:t>
            </a:r>
            <a:endParaRPr lang="zh-CN" altLang="en-US" dirty="0"/>
          </a:p>
        </p:txBody>
      </p:sp>
      <p:sp>
        <p:nvSpPr>
          <p:cNvPr id="3" name="副标题 2"/>
          <p:cNvSpPr>
            <a:spLocks noGrp="1"/>
          </p:cNvSpPr>
          <p:nvPr>
            <p:ph type="subTitle" idx="1"/>
          </p:nvPr>
        </p:nvSpPr>
        <p:spPr/>
        <p:txBody>
          <a:bodyPr/>
          <a:lstStyle/>
          <a:p>
            <a:r>
              <a:rPr lang="en-US" altLang="zh-CN" dirty="0" smtClean="0"/>
              <a:t>Wei </a:t>
            </a:r>
            <a:r>
              <a:rPr lang="en-US" altLang="zh-CN" dirty="0" err="1" smtClean="0"/>
              <a:t>Guo</a:t>
            </a:r>
            <a:endParaRPr lang="zh-CN" altLang="en-US" dirty="0"/>
          </a:p>
        </p:txBody>
      </p:sp>
    </p:spTree>
    <p:extLst>
      <p:ext uri="{BB962C8B-B14F-4D97-AF65-F5344CB8AC3E}">
        <p14:creationId xmlns:p14="http://schemas.microsoft.com/office/powerpoint/2010/main" val="165201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Selection </a:t>
            </a:r>
            <a:r>
              <a:rPr lang="en-US" altLang="zh-CN" dirty="0"/>
              <a:t>s</a:t>
            </a:r>
            <a:r>
              <a:rPr lang="en-US" altLang="zh-CN" dirty="0" smtClean="0"/>
              <a:t>ort Algorithm 1</a:t>
            </a:r>
            <a:endParaRPr lang="zh-CN" altLang="en-US" dirty="0"/>
          </a:p>
        </p:txBody>
      </p:sp>
      <p:sp>
        <p:nvSpPr>
          <p:cNvPr id="3" name="内容占位符 2"/>
          <p:cNvSpPr>
            <a:spLocks noGrp="1"/>
          </p:cNvSpPr>
          <p:nvPr>
            <p:ph idx="1"/>
          </p:nvPr>
        </p:nvSpPr>
        <p:spPr/>
        <p:txBody>
          <a:bodyPr/>
          <a:lstStyle/>
          <a:p>
            <a:r>
              <a:rPr lang="en-US" altLang="zh-CN" dirty="0" smtClean="0"/>
              <a:t>1</a:t>
            </a:r>
            <a:r>
              <a:rPr lang="en-US" altLang="zh-CN" baseline="30000" dirty="0" smtClean="0"/>
              <a:t>st</a:t>
            </a:r>
            <a:r>
              <a:rPr lang="en-US" altLang="zh-CN" dirty="0" smtClean="0"/>
              <a:t>. Find the index of the largest element and exchange the position with the element at the last index.</a:t>
            </a:r>
          </a:p>
          <a:p>
            <a:endParaRPr lang="en-US" altLang="zh-CN" dirty="0"/>
          </a:p>
          <a:p>
            <a:endParaRPr lang="en-US" altLang="zh-CN" dirty="0" smtClean="0"/>
          </a:p>
          <a:p>
            <a:endParaRPr lang="en-US" altLang="zh-CN" dirty="0"/>
          </a:p>
          <a:p>
            <a:endParaRPr lang="en-US" altLang="zh-CN" dirty="0" smtClean="0"/>
          </a:p>
          <a:p>
            <a:pPr marL="0" indent="0">
              <a:buNone/>
            </a:pPr>
            <a:r>
              <a:rPr lang="en-US" altLang="zh-CN" dirty="0"/>
              <a:t> </a:t>
            </a:r>
            <a:r>
              <a:rPr lang="en-US" altLang="zh-CN" dirty="0" smtClean="0"/>
              <a:t>                                               largest</a:t>
            </a:r>
          </a:p>
        </p:txBody>
      </p:sp>
      <p:graphicFrame>
        <p:nvGraphicFramePr>
          <p:cNvPr id="4" name="表格 3"/>
          <p:cNvGraphicFramePr>
            <a:graphicFrameLocks noGrp="1"/>
          </p:cNvGraphicFramePr>
          <p:nvPr>
            <p:extLst>
              <p:ext uri="{D42A27DB-BD31-4B8C-83A1-F6EECF244321}">
                <p14:modId xmlns:p14="http://schemas.microsoft.com/office/powerpoint/2010/main" val="83101495"/>
              </p:ext>
            </p:extLst>
          </p:nvPr>
        </p:nvGraphicFramePr>
        <p:xfrm>
          <a:off x="561184" y="3270956"/>
          <a:ext cx="6912768" cy="1368152"/>
        </p:xfrm>
        <a:graphic>
          <a:graphicData uri="http://schemas.openxmlformats.org/drawingml/2006/table">
            <a:tbl>
              <a:tblPr firstRow="1" bandRow="1">
                <a:tableStyleId>{8EC20E35-A176-4012-BC5E-935CFFF8708E}</a:tableStyleId>
              </a:tblPr>
              <a:tblGrid>
                <a:gridCol w="864096"/>
                <a:gridCol w="864096"/>
                <a:gridCol w="864096"/>
                <a:gridCol w="864096"/>
                <a:gridCol w="864096"/>
                <a:gridCol w="864096"/>
                <a:gridCol w="864096"/>
                <a:gridCol w="864096"/>
              </a:tblGrid>
              <a:tr h="684076">
                <a:tc>
                  <a:txBody>
                    <a:bodyPr/>
                    <a:lstStyle/>
                    <a:p>
                      <a:r>
                        <a:rPr lang="en-US" altLang="zh-CN" sz="3600" dirty="0" smtClean="0"/>
                        <a:t>0</a:t>
                      </a:r>
                      <a:endParaRPr lang="zh-CN" altLang="en-US" sz="3600" dirty="0"/>
                    </a:p>
                  </a:txBody>
                  <a:tcPr/>
                </a:tc>
                <a:tc>
                  <a:txBody>
                    <a:bodyPr/>
                    <a:lstStyle/>
                    <a:p>
                      <a:r>
                        <a:rPr lang="en-US" altLang="zh-CN" sz="3600" dirty="0" smtClean="0"/>
                        <a:t>1</a:t>
                      </a:r>
                      <a:endParaRPr lang="zh-CN" altLang="en-US" sz="3600" dirty="0"/>
                    </a:p>
                  </a:txBody>
                  <a:tcPr/>
                </a:tc>
                <a:tc>
                  <a:txBody>
                    <a:bodyPr/>
                    <a:lstStyle/>
                    <a:p>
                      <a:r>
                        <a:rPr lang="en-US" altLang="zh-CN" sz="3600" dirty="0" smtClean="0"/>
                        <a:t>2</a:t>
                      </a:r>
                      <a:endParaRPr lang="zh-CN" altLang="en-US" sz="3600" dirty="0"/>
                    </a:p>
                  </a:txBody>
                  <a:tcPr/>
                </a:tc>
                <a:tc>
                  <a:txBody>
                    <a:bodyPr/>
                    <a:lstStyle/>
                    <a:p>
                      <a:r>
                        <a:rPr lang="en-US" altLang="zh-CN" sz="3600" dirty="0" smtClean="0"/>
                        <a:t>3</a:t>
                      </a:r>
                      <a:endParaRPr lang="zh-CN" altLang="en-US" sz="3600" dirty="0"/>
                    </a:p>
                  </a:txBody>
                  <a:tcPr/>
                </a:tc>
                <a:tc>
                  <a:txBody>
                    <a:bodyPr/>
                    <a:lstStyle/>
                    <a:p>
                      <a:r>
                        <a:rPr lang="en-US" altLang="zh-CN" sz="3600" dirty="0" smtClean="0"/>
                        <a:t>4</a:t>
                      </a:r>
                      <a:endParaRPr lang="zh-CN" altLang="en-US" sz="3600" dirty="0"/>
                    </a:p>
                  </a:txBody>
                  <a:tcPr/>
                </a:tc>
                <a:tc>
                  <a:txBody>
                    <a:bodyPr/>
                    <a:lstStyle/>
                    <a:p>
                      <a:r>
                        <a:rPr lang="en-US" altLang="zh-CN" sz="3600" dirty="0" smtClean="0"/>
                        <a:t>5</a:t>
                      </a:r>
                      <a:endParaRPr lang="zh-CN" altLang="en-US" sz="3600" dirty="0"/>
                    </a:p>
                  </a:txBody>
                  <a:tcPr/>
                </a:tc>
                <a:tc>
                  <a:txBody>
                    <a:bodyPr/>
                    <a:lstStyle/>
                    <a:p>
                      <a:r>
                        <a:rPr lang="en-US" altLang="zh-CN" sz="3600" dirty="0" smtClean="0"/>
                        <a:t>6</a:t>
                      </a:r>
                      <a:endParaRPr lang="zh-CN" altLang="en-US" sz="3600" dirty="0"/>
                    </a:p>
                  </a:txBody>
                  <a:tcPr/>
                </a:tc>
                <a:tc>
                  <a:txBody>
                    <a:bodyPr/>
                    <a:lstStyle/>
                    <a:p>
                      <a:r>
                        <a:rPr lang="en-US" altLang="zh-CN" sz="3600" dirty="0" smtClean="0"/>
                        <a:t>7</a:t>
                      </a:r>
                      <a:endParaRPr lang="zh-CN" altLang="en-US" sz="3600" dirty="0"/>
                    </a:p>
                  </a:txBody>
                  <a:tcPr/>
                </a:tc>
              </a:tr>
              <a:tr h="684076">
                <a:tc>
                  <a:txBody>
                    <a:bodyPr/>
                    <a:lstStyle/>
                    <a:p>
                      <a:r>
                        <a:rPr lang="en-US" altLang="zh-CN" sz="3600" dirty="0" smtClean="0"/>
                        <a:t>60</a:t>
                      </a:r>
                      <a:endParaRPr lang="zh-CN" altLang="en-US" sz="3600" dirty="0"/>
                    </a:p>
                  </a:txBody>
                  <a:tcPr/>
                </a:tc>
                <a:tc>
                  <a:txBody>
                    <a:bodyPr/>
                    <a:lstStyle/>
                    <a:p>
                      <a:r>
                        <a:rPr lang="en-US" altLang="zh-CN" sz="3600" dirty="0" smtClean="0"/>
                        <a:t>30</a:t>
                      </a:r>
                      <a:endParaRPr lang="zh-CN" altLang="en-US" sz="3600" dirty="0"/>
                    </a:p>
                  </a:txBody>
                  <a:tcPr/>
                </a:tc>
                <a:tc>
                  <a:txBody>
                    <a:bodyPr/>
                    <a:lstStyle/>
                    <a:p>
                      <a:r>
                        <a:rPr lang="en-US" altLang="zh-CN" sz="3600" dirty="0" smtClean="0"/>
                        <a:t>10</a:t>
                      </a:r>
                      <a:endParaRPr lang="zh-CN" altLang="en-US" sz="3600" dirty="0"/>
                    </a:p>
                  </a:txBody>
                  <a:tcPr/>
                </a:tc>
                <a:tc>
                  <a:txBody>
                    <a:bodyPr/>
                    <a:lstStyle/>
                    <a:p>
                      <a:r>
                        <a:rPr lang="en-US" altLang="zh-CN" sz="3600" dirty="0" smtClean="0"/>
                        <a:t>20</a:t>
                      </a:r>
                      <a:endParaRPr lang="zh-CN" altLang="en-US" sz="3600" dirty="0"/>
                    </a:p>
                  </a:txBody>
                  <a:tcPr/>
                </a:tc>
                <a:tc>
                  <a:txBody>
                    <a:bodyPr/>
                    <a:lstStyle/>
                    <a:p>
                      <a:r>
                        <a:rPr lang="en-US" altLang="zh-CN" sz="3600" dirty="0" smtClean="0"/>
                        <a:t>40</a:t>
                      </a:r>
                      <a:endParaRPr lang="zh-CN" altLang="en-US" sz="3600" dirty="0"/>
                    </a:p>
                  </a:txBody>
                  <a:tcPr/>
                </a:tc>
                <a:tc>
                  <a:txBody>
                    <a:bodyPr/>
                    <a:lstStyle/>
                    <a:p>
                      <a:r>
                        <a:rPr lang="en-US" altLang="zh-CN" sz="3600" dirty="0" smtClean="0"/>
                        <a:t>90</a:t>
                      </a:r>
                      <a:endParaRPr lang="zh-CN" altLang="en-US" sz="3600" dirty="0"/>
                    </a:p>
                  </a:txBody>
                  <a:tcPr/>
                </a:tc>
                <a:tc>
                  <a:txBody>
                    <a:bodyPr/>
                    <a:lstStyle/>
                    <a:p>
                      <a:r>
                        <a:rPr lang="en-US" altLang="zh-CN" sz="3600" dirty="0" smtClean="0"/>
                        <a:t>70</a:t>
                      </a:r>
                      <a:endParaRPr lang="zh-CN" altLang="en-US" sz="3600" dirty="0"/>
                    </a:p>
                  </a:txBody>
                  <a:tcPr/>
                </a:tc>
                <a:tc>
                  <a:txBody>
                    <a:bodyPr/>
                    <a:lstStyle/>
                    <a:p>
                      <a:r>
                        <a:rPr lang="en-US" altLang="zh-CN" sz="3600" dirty="0" smtClean="0"/>
                        <a:t>80</a:t>
                      </a:r>
                      <a:endParaRPr lang="zh-CN" altLang="en-US" sz="3600" dirty="0"/>
                    </a:p>
                  </a:txBody>
                  <a:tcPr/>
                </a:tc>
              </a:tr>
            </a:tbl>
          </a:graphicData>
        </a:graphic>
      </p:graphicFrame>
      <p:sp>
        <p:nvSpPr>
          <p:cNvPr id="5" name="上箭头 4"/>
          <p:cNvSpPr/>
          <p:nvPr/>
        </p:nvSpPr>
        <p:spPr>
          <a:xfrm>
            <a:off x="4932040" y="4653136"/>
            <a:ext cx="576064" cy="864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5220072" y="4653136"/>
            <a:ext cx="2520280" cy="5760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732940175"/>
              </p:ext>
            </p:extLst>
          </p:nvPr>
        </p:nvGraphicFramePr>
        <p:xfrm>
          <a:off x="7452320" y="3212976"/>
          <a:ext cx="1152128" cy="1440160"/>
        </p:xfrm>
        <a:graphic>
          <a:graphicData uri="http://schemas.openxmlformats.org/drawingml/2006/table">
            <a:tbl>
              <a:tblPr firstRow="1" bandRow="1">
                <a:tableStyleId>{8EC20E35-A176-4012-BC5E-935CFFF8708E}</a:tableStyleId>
              </a:tblPr>
              <a:tblGrid>
                <a:gridCol w="1152128"/>
              </a:tblGrid>
              <a:tr h="720080">
                <a:tc>
                  <a:txBody>
                    <a:bodyPr/>
                    <a:lstStyle/>
                    <a:p>
                      <a:r>
                        <a:rPr lang="en-US" altLang="zh-CN" sz="3600" dirty="0" smtClean="0"/>
                        <a:t>8</a:t>
                      </a:r>
                      <a:endParaRPr lang="zh-CN" altLang="en-US" sz="3600" dirty="0"/>
                    </a:p>
                  </a:txBody>
                  <a:tcPr/>
                </a:tc>
              </a:tr>
              <a:tr h="720080">
                <a:tc>
                  <a:txBody>
                    <a:bodyPr/>
                    <a:lstStyle/>
                    <a:p>
                      <a:r>
                        <a:rPr lang="en-US" altLang="zh-CN" sz="3600" dirty="0" smtClean="0"/>
                        <a:t>50</a:t>
                      </a:r>
                      <a:endParaRPr lang="zh-CN" altLang="en-US" sz="3600" dirty="0"/>
                    </a:p>
                  </a:txBody>
                  <a:tcPr/>
                </a:tc>
              </a:tr>
            </a:tbl>
          </a:graphicData>
        </a:graphic>
      </p:graphicFrame>
    </p:spTree>
    <p:extLst>
      <p:ext uri="{BB962C8B-B14F-4D97-AF65-F5344CB8AC3E}">
        <p14:creationId xmlns:p14="http://schemas.microsoft.com/office/powerpoint/2010/main" val="298824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136364512"/>
              </p:ext>
            </p:extLst>
          </p:nvPr>
        </p:nvGraphicFramePr>
        <p:xfrm>
          <a:off x="107504" y="980729"/>
          <a:ext cx="7632847" cy="1872207"/>
        </p:xfrm>
        <a:graphic>
          <a:graphicData uri="http://schemas.openxmlformats.org/drawingml/2006/table">
            <a:tbl>
              <a:tblPr firstRow="1" bandRow="1">
                <a:tableStyleId>{8EC20E35-A176-4012-BC5E-935CFFF8708E}</a:tableStyleId>
              </a:tblPr>
              <a:tblGrid>
                <a:gridCol w="864096"/>
                <a:gridCol w="745957"/>
                <a:gridCol w="1003799"/>
                <a:gridCol w="1003799"/>
                <a:gridCol w="1003799"/>
                <a:gridCol w="1003799"/>
                <a:gridCol w="1003799"/>
                <a:gridCol w="1003799"/>
              </a:tblGrid>
              <a:tr h="936103">
                <a:tc>
                  <a:txBody>
                    <a:bodyPr/>
                    <a:lstStyle/>
                    <a:p>
                      <a:r>
                        <a:rPr lang="en-US" altLang="zh-CN" sz="3600" dirty="0" smtClean="0"/>
                        <a:t>0</a:t>
                      </a:r>
                      <a:endParaRPr lang="zh-CN" altLang="en-US" sz="3600" dirty="0"/>
                    </a:p>
                  </a:txBody>
                  <a:tcPr/>
                </a:tc>
                <a:tc>
                  <a:txBody>
                    <a:bodyPr/>
                    <a:lstStyle/>
                    <a:p>
                      <a:r>
                        <a:rPr lang="en-US" altLang="zh-CN" sz="3600" dirty="0" smtClean="0"/>
                        <a:t>1</a:t>
                      </a:r>
                      <a:endParaRPr lang="zh-CN" altLang="en-US" sz="3600" dirty="0"/>
                    </a:p>
                  </a:txBody>
                  <a:tcPr/>
                </a:tc>
                <a:tc>
                  <a:txBody>
                    <a:bodyPr/>
                    <a:lstStyle/>
                    <a:p>
                      <a:r>
                        <a:rPr lang="en-US" altLang="zh-CN" sz="3600" dirty="0" smtClean="0"/>
                        <a:t>2</a:t>
                      </a:r>
                      <a:endParaRPr lang="zh-CN" altLang="en-US" sz="3600" dirty="0"/>
                    </a:p>
                  </a:txBody>
                  <a:tcPr/>
                </a:tc>
                <a:tc>
                  <a:txBody>
                    <a:bodyPr/>
                    <a:lstStyle/>
                    <a:p>
                      <a:r>
                        <a:rPr lang="en-US" altLang="zh-CN" sz="3600" dirty="0" smtClean="0"/>
                        <a:t>3</a:t>
                      </a:r>
                      <a:endParaRPr lang="zh-CN" altLang="en-US" sz="3600" dirty="0"/>
                    </a:p>
                  </a:txBody>
                  <a:tcPr/>
                </a:tc>
                <a:tc>
                  <a:txBody>
                    <a:bodyPr/>
                    <a:lstStyle/>
                    <a:p>
                      <a:r>
                        <a:rPr lang="en-US" altLang="zh-CN" sz="3600" dirty="0" smtClean="0"/>
                        <a:t>4</a:t>
                      </a:r>
                      <a:endParaRPr lang="zh-CN" altLang="en-US" sz="3600" dirty="0"/>
                    </a:p>
                  </a:txBody>
                  <a:tcPr/>
                </a:tc>
                <a:tc>
                  <a:txBody>
                    <a:bodyPr/>
                    <a:lstStyle/>
                    <a:p>
                      <a:r>
                        <a:rPr lang="en-US" altLang="zh-CN" sz="3600" dirty="0" smtClean="0"/>
                        <a:t>5</a:t>
                      </a:r>
                      <a:endParaRPr lang="zh-CN" altLang="en-US" sz="3600" dirty="0"/>
                    </a:p>
                  </a:txBody>
                  <a:tcPr/>
                </a:tc>
                <a:tc>
                  <a:txBody>
                    <a:bodyPr/>
                    <a:lstStyle/>
                    <a:p>
                      <a:r>
                        <a:rPr lang="en-US" altLang="zh-CN" sz="3600" dirty="0" smtClean="0"/>
                        <a:t>6</a:t>
                      </a:r>
                      <a:endParaRPr lang="zh-CN" altLang="en-US" sz="3600" dirty="0"/>
                    </a:p>
                  </a:txBody>
                  <a:tcPr/>
                </a:tc>
                <a:tc>
                  <a:txBody>
                    <a:bodyPr/>
                    <a:lstStyle/>
                    <a:p>
                      <a:r>
                        <a:rPr lang="en-US" altLang="zh-CN" sz="3600" dirty="0" smtClean="0"/>
                        <a:t>7</a:t>
                      </a:r>
                      <a:endParaRPr lang="zh-CN" altLang="en-US" sz="3600" dirty="0"/>
                    </a:p>
                  </a:txBody>
                  <a:tcPr/>
                </a:tc>
              </a:tr>
              <a:tr h="936104">
                <a:tc>
                  <a:txBody>
                    <a:bodyPr/>
                    <a:lstStyle/>
                    <a:p>
                      <a:r>
                        <a:rPr lang="en-US" altLang="zh-CN" sz="3600" dirty="0" smtClean="0"/>
                        <a:t>60</a:t>
                      </a:r>
                      <a:endParaRPr lang="zh-CN" altLang="en-US" sz="3600" dirty="0"/>
                    </a:p>
                  </a:txBody>
                  <a:tcPr/>
                </a:tc>
                <a:tc>
                  <a:txBody>
                    <a:bodyPr/>
                    <a:lstStyle/>
                    <a:p>
                      <a:r>
                        <a:rPr lang="en-US" altLang="zh-CN" sz="3600" dirty="0" smtClean="0"/>
                        <a:t>30</a:t>
                      </a:r>
                      <a:endParaRPr lang="zh-CN" altLang="en-US" sz="3600" dirty="0"/>
                    </a:p>
                  </a:txBody>
                  <a:tcPr/>
                </a:tc>
                <a:tc>
                  <a:txBody>
                    <a:bodyPr/>
                    <a:lstStyle/>
                    <a:p>
                      <a:r>
                        <a:rPr lang="en-US" altLang="zh-CN" sz="3600" dirty="0" smtClean="0"/>
                        <a:t>10</a:t>
                      </a:r>
                      <a:endParaRPr lang="zh-CN" altLang="en-US" sz="3600" dirty="0"/>
                    </a:p>
                  </a:txBody>
                  <a:tcPr/>
                </a:tc>
                <a:tc>
                  <a:txBody>
                    <a:bodyPr/>
                    <a:lstStyle/>
                    <a:p>
                      <a:r>
                        <a:rPr lang="en-US" altLang="zh-CN" sz="3600" dirty="0" smtClean="0"/>
                        <a:t>20</a:t>
                      </a:r>
                      <a:endParaRPr lang="zh-CN" altLang="en-US" sz="3600" dirty="0"/>
                    </a:p>
                  </a:txBody>
                  <a:tcPr/>
                </a:tc>
                <a:tc>
                  <a:txBody>
                    <a:bodyPr/>
                    <a:lstStyle/>
                    <a:p>
                      <a:r>
                        <a:rPr lang="en-US" altLang="zh-CN" sz="3600" dirty="0" smtClean="0"/>
                        <a:t>40</a:t>
                      </a:r>
                      <a:endParaRPr lang="zh-CN" altLang="en-US" sz="3600" dirty="0"/>
                    </a:p>
                  </a:txBody>
                  <a:tcPr/>
                </a:tc>
                <a:tc>
                  <a:txBody>
                    <a:bodyPr/>
                    <a:lstStyle/>
                    <a:p>
                      <a:r>
                        <a:rPr lang="en-US" altLang="zh-CN" sz="3600" dirty="0" smtClean="0"/>
                        <a:t>50</a:t>
                      </a:r>
                      <a:endParaRPr lang="zh-CN" altLang="en-US" sz="3600" dirty="0"/>
                    </a:p>
                  </a:txBody>
                  <a:tcPr/>
                </a:tc>
                <a:tc>
                  <a:txBody>
                    <a:bodyPr/>
                    <a:lstStyle/>
                    <a:p>
                      <a:r>
                        <a:rPr lang="en-US" altLang="zh-CN" sz="3600" dirty="0" smtClean="0"/>
                        <a:t>70</a:t>
                      </a:r>
                      <a:endParaRPr lang="zh-CN" altLang="en-US" sz="3600" dirty="0"/>
                    </a:p>
                  </a:txBody>
                  <a:tcPr/>
                </a:tc>
                <a:tc>
                  <a:txBody>
                    <a:bodyPr/>
                    <a:lstStyle/>
                    <a:p>
                      <a:r>
                        <a:rPr lang="en-US" altLang="zh-CN" sz="3600" dirty="0" smtClean="0"/>
                        <a:t>80</a:t>
                      </a:r>
                      <a:endParaRPr lang="zh-CN" altLang="en-US" sz="36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518324438"/>
              </p:ext>
            </p:extLst>
          </p:nvPr>
        </p:nvGraphicFramePr>
        <p:xfrm>
          <a:off x="7668344" y="980728"/>
          <a:ext cx="1080120" cy="1872208"/>
        </p:xfrm>
        <a:graphic>
          <a:graphicData uri="http://schemas.openxmlformats.org/drawingml/2006/table">
            <a:tbl>
              <a:tblPr firstRow="1" bandRow="1">
                <a:tableStyleId>{8EC20E35-A176-4012-BC5E-935CFFF8708E}</a:tableStyleId>
              </a:tblPr>
              <a:tblGrid>
                <a:gridCol w="1080120"/>
              </a:tblGrid>
              <a:tr h="970775">
                <a:tc>
                  <a:txBody>
                    <a:bodyPr/>
                    <a:lstStyle/>
                    <a:p>
                      <a:r>
                        <a:rPr lang="en-US" altLang="zh-CN" sz="3600" dirty="0" smtClean="0"/>
                        <a:t>8</a:t>
                      </a:r>
                      <a:endParaRPr lang="zh-CN" altLang="en-US" sz="3600" dirty="0"/>
                    </a:p>
                  </a:txBody>
                  <a:tcPr/>
                </a:tc>
              </a:tr>
              <a:tr h="901433">
                <a:tc>
                  <a:txBody>
                    <a:bodyPr/>
                    <a:lstStyle/>
                    <a:p>
                      <a:r>
                        <a:rPr lang="en-US" altLang="zh-CN" sz="3600" dirty="0" smtClean="0"/>
                        <a:t>90</a:t>
                      </a:r>
                      <a:endParaRPr lang="zh-CN" altLang="en-US" sz="3600" dirty="0"/>
                    </a:p>
                  </a:txBody>
                  <a:tcPr/>
                </a:tc>
              </a:tr>
            </a:tbl>
          </a:graphicData>
        </a:graphic>
      </p:graphicFrame>
      <p:sp>
        <p:nvSpPr>
          <p:cNvPr id="6" name="TextBox 5"/>
          <p:cNvSpPr txBox="1"/>
          <p:nvPr/>
        </p:nvSpPr>
        <p:spPr>
          <a:xfrm>
            <a:off x="251520" y="3820398"/>
            <a:ext cx="7416824" cy="646331"/>
          </a:xfrm>
          <a:prstGeom prst="rect">
            <a:avLst/>
          </a:prstGeom>
          <a:noFill/>
        </p:spPr>
        <p:txBody>
          <a:bodyPr wrap="square" rtlCol="0">
            <a:spAutoFit/>
          </a:bodyPr>
          <a:lstStyle/>
          <a:p>
            <a:r>
              <a:rPr lang="en-US" altLang="zh-CN" sz="3600" dirty="0" smtClean="0"/>
              <a:t>2</a:t>
            </a:r>
            <a:r>
              <a:rPr lang="en-US" altLang="zh-CN" sz="3600" baseline="30000" dirty="0" smtClean="0"/>
              <a:t>nd</a:t>
            </a:r>
            <a:r>
              <a:rPr lang="en-US" altLang="zh-CN" sz="3600" dirty="0" smtClean="0"/>
              <a:t>, Decrement the last index</a:t>
            </a:r>
            <a:endParaRPr lang="zh-CN" altLang="en-US" sz="3600" dirty="0"/>
          </a:p>
        </p:txBody>
      </p:sp>
    </p:spTree>
    <p:extLst>
      <p:ext uri="{BB962C8B-B14F-4D97-AF65-F5344CB8AC3E}">
        <p14:creationId xmlns:p14="http://schemas.microsoft.com/office/powerpoint/2010/main" val="73108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205538839"/>
              </p:ext>
            </p:extLst>
          </p:nvPr>
        </p:nvGraphicFramePr>
        <p:xfrm>
          <a:off x="395536" y="3573016"/>
          <a:ext cx="8229600" cy="1544672"/>
        </p:xfrm>
        <a:graphic>
          <a:graphicData uri="http://schemas.openxmlformats.org/drawingml/2006/table">
            <a:tbl>
              <a:tblPr firstRow="1" bandRow="1">
                <a:tableStyleId>{8EC20E35-A176-4012-BC5E-935CFFF8708E}</a:tableStyleId>
              </a:tblPr>
              <a:tblGrid>
                <a:gridCol w="914400"/>
                <a:gridCol w="914400"/>
                <a:gridCol w="914400"/>
                <a:gridCol w="914400"/>
                <a:gridCol w="914400"/>
                <a:gridCol w="914400"/>
                <a:gridCol w="914400"/>
                <a:gridCol w="914400"/>
                <a:gridCol w="914400"/>
              </a:tblGrid>
              <a:tr h="792088">
                <a:tc>
                  <a:txBody>
                    <a:bodyPr/>
                    <a:lstStyle/>
                    <a:p>
                      <a:r>
                        <a:rPr lang="en-US" altLang="zh-CN" sz="3600" dirty="0" smtClean="0"/>
                        <a:t>0</a:t>
                      </a:r>
                      <a:endParaRPr lang="zh-CN" altLang="en-US" sz="3600" dirty="0"/>
                    </a:p>
                  </a:txBody>
                  <a:tcPr/>
                </a:tc>
                <a:tc>
                  <a:txBody>
                    <a:bodyPr/>
                    <a:lstStyle/>
                    <a:p>
                      <a:r>
                        <a:rPr lang="en-US" altLang="zh-CN" sz="3600" dirty="0" smtClean="0"/>
                        <a:t>1</a:t>
                      </a:r>
                      <a:endParaRPr lang="zh-CN" altLang="en-US" sz="3600" dirty="0"/>
                    </a:p>
                  </a:txBody>
                  <a:tcPr/>
                </a:tc>
                <a:tc>
                  <a:txBody>
                    <a:bodyPr/>
                    <a:lstStyle/>
                    <a:p>
                      <a:r>
                        <a:rPr lang="en-US" altLang="zh-CN" sz="3600" dirty="0" smtClean="0"/>
                        <a:t>2</a:t>
                      </a:r>
                      <a:endParaRPr lang="zh-CN" altLang="en-US" sz="3600" dirty="0"/>
                    </a:p>
                  </a:txBody>
                  <a:tcPr/>
                </a:tc>
                <a:tc>
                  <a:txBody>
                    <a:bodyPr/>
                    <a:lstStyle/>
                    <a:p>
                      <a:r>
                        <a:rPr lang="en-US" altLang="zh-CN" sz="3600" dirty="0" smtClean="0"/>
                        <a:t>3</a:t>
                      </a:r>
                      <a:endParaRPr lang="zh-CN" altLang="en-US" sz="3600" dirty="0"/>
                    </a:p>
                  </a:txBody>
                  <a:tcPr/>
                </a:tc>
                <a:tc>
                  <a:txBody>
                    <a:bodyPr/>
                    <a:lstStyle/>
                    <a:p>
                      <a:r>
                        <a:rPr lang="en-US" altLang="zh-CN" sz="3600" dirty="0" smtClean="0"/>
                        <a:t>4</a:t>
                      </a:r>
                      <a:endParaRPr lang="zh-CN" altLang="en-US" sz="3600" dirty="0"/>
                    </a:p>
                  </a:txBody>
                  <a:tcPr/>
                </a:tc>
                <a:tc>
                  <a:txBody>
                    <a:bodyPr/>
                    <a:lstStyle/>
                    <a:p>
                      <a:r>
                        <a:rPr lang="en-US" altLang="zh-CN" sz="3600" dirty="0" smtClean="0"/>
                        <a:t>5</a:t>
                      </a:r>
                      <a:endParaRPr lang="zh-CN" altLang="en-US" sz="3600" dirty="0"/>
                    </a:p>
                  </a:txBody>
                  <a:tcPr/>
                </a:tc>
                <a:tc>
                  <a:txBody>
                    <a:bodyPr/>
                    <a:lstStyle/>
                    <a:p>
                      <a:r>
                        <a:rPr lang="en-US" altLang="zh-CN" sz="3600" dirty="0" smtClean="0"/>
                        <a:t>6</a:t>
                      </a:r>
                      <a:endParaRPr lang="zh-CN" altLang="en-US" sz="3600" dirty="0"/>
                    </a:p>
                  </a:txBody>
                  <a:tcPr/>
                </a:tc>
                <a:tc>
                  <a:txBody>
                    <a:bodyPr/>
                    <a:lstStyle/>
                    <a:p>
                      <a:r>
                        <a:rPr lang="en-US" altLang="zh-CN" sz="3600" dirty="0" smtClean="0"/>
                        <a:t>7</a:t>
                      </a:r>
                      <a:endParaRPr lang="zh-CN" altLang="en-US" sz="3600" dirty="0"/>
                    </a:p>
                  </a:txBody>
                  <a:tcPr/>
                </a:tc>
                <a:tc>
                  <a:txBody>
                    <a:bodyPr/>
                    <a:lstStyle/>
                    <a:p>
                      <a:r>
                        <a:rPr lang="en-US" altLang="zh-CN" sz="3600" dirty="0" smtClean="0"/>
                        <a:t>8</a:t>
                      </a:r>
                      <a:endParaRPr lang="zh-CN" altLang="en-US" sz="3600" dirty="0"/>
                    </a:p>
                  </a:txBody>
                  <a:tcPr/>
                </a:tc>
              </a:tr>
              <a:tr h="752584">
                <a:tc>
                  <a:txBody>
                    <a:bodyPr/>
                    <a:lstStyle/>
                    <a:p>
                      <a:r>
                        <a:rPr lang="en-US" altLang="zh-CN" sz="3600" dirty="0" smtClean="0"/>
                        <a:t>10</a:t>
                      </a:r>
                      <a:endParaRPr lang="zh-CN" altLang="en-US" sz="3600" dirty="0"/>
                    </a:p>
                  </a:txBody>
                  <a:tcPr/>
                </a:tc>
                <a:tc>
                  <a:txBody>
                    <a:bodyPr/>
                    <a:lstStyle/>
                    <a:p>
                      <a:r>
                        <a:rPr lang="en-US" altLang="zh-CN" sz="3600" dirty="0" smtClean="0"/>
                        <a:t>20</a:t>
                      </a:r>
                      <a:endParaRPr lang="zh-CN" altLang="en-US" sz="3600" dirty="0"/>
                    </a:p>
                  </a:txBody>
                  <a:tcPr/>
                </a:tc>
                <a:tc>
                  <a:txBody>
                    <a:bodyPr/>
                    <a:lstStyle/>
                    <a:p>
                      <a:r>
                        <a:rPr lang="en-US" altLang="zh-CN" sz="3600" dirty="0" smtClean="0"/>
                        <a:t>30</a:t>
                      </a:r>
                      <a:endParaRPr lang="zh-CN" altLang="en-US" sz="3600" dirty="0"/>
                    </a:p>
                  </a:txBody>
                  <a:tcPr/>
                </a:tc>
                <a:tc>
                  <a:txBody>
                    <a:bodyPr/>
                    <a:lstStyle/>
                    <a:p>
                      <a:r>
                        <a:rPr lang="en-US" altLang="zh-CN" sz="3600" dirty="0" smtClean="0"/>
                        <a:t>40</a:t>
                      </a:r>
                      <a:endParaRPr lang="zh-CN" altLang="en-US" sz="3600" dirty="0"/>
                    </a:p>
                  </a:txBody>
                  <a:tcPr/>
                </a:tc>
                <a:tc>
                  <a:txBody>
                    <a:bodyPr/>
                    <a:lstStyle/>
                    <a:p>
                      <a:r>
                        <a:rPr lang="en-US" altLang="zh-CN" sz="3600" dirty="0" smtClean="0"/>
                        <a:t>50</a:t>
                      </a:r>
                      <a:endParaRPr lang="zh-CN" altLang="en-US" sz="3600" dirty="0"/>
                    </a:p>
                  </a:txBody>
                  <a:tcPr/>
                </a:tc>
                <a:tc>
                  <a:txBody>
                    <a:bodyPr/>
                    <a:lstStyle/>
                    <a:p>
                      <a:r>
                        <a:rPr lang="en-US" altLang="zh-CN" sz="3600" dirty="0" smtClean="0"/>
                        <a:t>60</a:t>
                      </a:r>
                      <a:endParaRPr lang="zh-CN" altLang="en-US" sz="3600" dirty="0"/>
                    </a:p>
                  </a:txBody>
                  <a:tcPr/>
                </a:tc>
                <a:tc>
                  <a:txBody>
                    <a:bodyPr/>
                    <a:lstStyle/>
                    <a:p>
                      <a:r>
                        <a:rPr lang="en-US" altLang="zh-CN" sz="3600" dirty="0" smtClean="0"/>
                        <a:t>70</a:t>
                      </a:r>
                      <a:endParaRPr lang="zh-CN" altLang="en-US" sz="3600" dirty="0"/>
                    </a:p>
                  </a:txBody>
                  <a:tcPr/>
                </a:tc>
                <a:tc>
                  <a:txBody>
                    <a:bodyPr/>
                    <a:lstStyle/>
                    <a:p>
                      <a:r>
                        <a:rPr lang="en-US" altLang="zh-CN" sz="3600" dirty="0" smtClean="0"/>
                        <a:t>80</a:t>
                      </a:r>
                      <a:endParaRPr lang="zh-CN" altLang="en-US" sz="3600" dirty="0"/>
                    </a:p>
                  </a:txBody>
                  <a:tcPr/>
                </a:tc>
                <a:tc>
                  <a:txBody>
                    <a:bodyPr/>
                    <a:lstStyle/>
                    <a:p>
                      <a:r>
                        <a:rPr lang="en-US" altLang="zh-CN" sz="3600" dirty="0" smtClean="0"/>
                        <a:t>90</a:t>
                      </a:r>
                      <a:endParaRPr lang="zh-CN" altLang="en-US" sz="3600" dirty="0"/>
                    </a:p>
                  </a:txBody>
                  <a:tcPr/>
                </a:tc>
              </a:tr>
            </a:tbl>
          </a:graphicData>
        </a:graphic>
      </p:graphicFrame>
      <p:sp>
        <p:nvSpPr>
          <p:cNvPr id="5" name="TextBox 4"/>
          <p:cNvSpPr txBox="1"/>
          <p:nvPr/>
        </p:nvSpPr>
        <p:spPr>
          <a:xfrm>
            <a:off x="539552" y="1340768"/>
            <a:ext cx="7416824" cy="1200329"/>
          </a:xfrm>
          <a:prstGeom prst="rect">
            <a:avLst/>
          </a:prstGeom>
          <a:noFill/>
        </p:spPr>
        <p:txBody>
          <a:bodyPr wrap="square" rtlCol="0">
            <a:spAutoFit/>
          </a:bodyPr>
          <a:lstStyle/>
          <a:p>
            <a:r>
              <a:rPr lang="en-US" altLang="zh-CN" sz="3600" dirty="0" smtClean="0"/>
              <a:t>When the array ends like this, the sorting stops</a:t>
            </a:r>
            <a:endParaRPr lang="zh-CN" altLang="en-US" sz="3600" dirty="0"/>
          </a:p>
        </p:txBody>
      </p:sp>
    </p:spTree>
    <p:extLst>
      <p:ext uri="{BB962C8B-B14F-4D97-AF65-F5344CB8AC3E}">
        <p14:creationId xmlns:p14="http://schemas.microsoft.com/office/powerpoint/2010/main" val="221461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lstStyle/>
          <a:p>
            <a:pPr marL="0" indent="0">
              <a:buNone/>
            </a:pPr>
            <a:r>
              <a:rPr lang="en-US" altLang="zh-CN" dirty="0" smtClean="0"/>
              <a:t>There are three procedures inside the selection sorting. </a:t>
            </a:r>
          </a:p>
          <a:p>
            <a:pPr marL="0" indent="0">
              <a:buNone/>
            </a:pPr>
            <a:r>
              <a:rPr lang="en-US" altLang="zh-CN" dirty="0" smtClean="0"/>
              <a:t>1</a:t>
            </a:r>
            <a:r>
              <a:rPr lang="en-US" altLang="zh-CN" baseline="30000" dirty="0" smtClean="0"/>
              <a:t>st</a:t>
            </a:r>
            <a:r>
              <a:rPr lang="en-US" altLang="zh-CN" dirty="0" smtClean="0"/>
              <a:t> is comparison, the times of comparison in a n value array is (n(n-1))/2.</a:t>
            </a:r>
          </a:p>
          <a:p>
            <a:pPr marL="0" indent="0">
              <a:buNone/>
            </a:pPr>
            <a:r>
              <a:rPr lang="en-US" altLang="zh-CN" dirty="0" smtClean="0"/>
              <a:t>2</a:t>
            </a:r>
            <a:r>
              <a:rPr lang="en-US" altLang="zh-CN" baseline="30000" dirty="0" smtClean="0"/>
              <a:t>nd</a:t>
            </a:r>
            <a:r>
              <a:rPr lang="en-US" altLang="zh-CN" dirty="0" smtClean="0"/>
              <a:t> is value assignment, the times of value assignment is between 0 to 3(n-1).</a:t>
            </a:r>
          </a:p>
          <a:p>
            <a:pPr marL="0" indent="0">
              <a:buNone/>
            </a:pPr>
            <a:r>
              <a:rPr lang="en-US" altLang="zh-CN" dirty="0" smtClean="0"/>
              <a:t>3</a:t>
            </a:r>
            <a:r>
              <a:rPr lang="en-US" altLang="zh-CN" baseline="30000" dirty="0" smtClean="0"/>
              <a:t>rd</a:t>
            </a:r>
            <a:r>
              <a:rPr lang="en-US" altLang="zh-CN" dirty="0" smtClean="0"/>
              <a:t> is exchanging. The times need is between </a:t>
            </a:r>
          </a:p>
          <a:p>
            <a:pPr marL="0" indent="0">
              <a:buNone/>
            </a:pPr>
            <a:r>
              <a:rPr lang="en-US" altLang="zh-CN" dirty="0" smtClean="0"/>
              <a:t>0 to (n-1).</a:t>
            </a:r>
            <a:endParaRPr lang="zh-CN" altLang="en-US" dirty="0"/>
          </a:p>
        </p:txBody>
      </p:sp>
    </p:spTree>
    <p:extLst>
      <p:ext uri="{BB962C8B-B14F-4D97-AF65-F5344CB8AC3E}">
        <p14:creationId xmlns:p14="http://schemas.microsoft.com/office/powerpoint/2010/main" val="4046352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lnSpcReduction="10000"/>
          </a:bodyPr>
          <a:lstStyle/>
          <a:p>
            <a:pPr marL="0" indent="0">
              <a:buNone/>
            </a:pPr>
            <a:r>
              <a:rPr lang="en-US" altLang="zh-CN" dirty="0" smtClean="0"/>
              <a:t>The best case of sorting is like:</a:t>
            </a:r>
          </a:p>
          <a:p>
            <a:pPr marL="0" indent="0">
              <a:buNone/>
            </a:pPr>
            <a:r>
              <a:rPr lang="en-US" altLang="zh-CN" dirty="0" smtClean="0"/>
              <a:t>1,2,3,4,5,6,7</a:t>
            </a:r>
          </a:p>
          <a:p>
            <a:pPr marL="0" indent="0">
              <a:buNone/>
            </a:pPr>
            <a:r>
              <a:rPr lang="en-US" altLang="zh-CN" dirty="0" smtClean="0"/>
              <a:t>The worst case of sorting is like:</a:t>
            </a:r>
          </a:p>
          <a:p>
            <a:pPr marL="0" indent="0">
              <a:buNone/>
            </a:pPr>
            <a:r>
              <a:rPr lang="en-US" altLang="zh-CN" dirty="0" smtClean="0"/>
              <a:t>7,6,5,4,3,2,1</a:t>
            </a:r>
          </a:p>
          <a:p>
            <a:pPr marL="0" indent="0">
              <a:buNone/>
            </a:pPr>
            <a:endParaRPr lang="en-US" altLang="zh-CN" dirty="0"/>
          </a:p>
          <a:p>
            <a:pPr marL="0" indent="0">
              <a:buNone/>
            </a:pPr>
            <a:r>
              <a:rPr lang="en-US" altLang="zh-CN" dirty="0" smtClean="0"/>
              <a:t>But with the selection sort method, the time complexity for each case is the same, because whatever the array is looks like, the function will go through all the values in it. so the number of </a:t>
            </a:r>
          </a:p>
          <a:p>
            <a:pPr marL="0" indent="0">
              <a:buNone/>
            </a:pPr>
            <a:r>
              <a:rPr lang="en-US" altLang="zh-CN" dirty="0" smtClean="0"/>
              <a:t>Comparisons and assignments is independent of the data.</a:t>
            </a:r>
            <a:endParaRPr lang="zh-CN" altLang="en-US" dirty="0"/>
          </a:p>
        </p:txBody>
      </p:sp>
    </p:spTree>
    <p:extLst>
      <p:ext uri="{BB962C8B-B14F-4D97-AF65-F5344CB8AC3E}">
        <p14:creationId xmlns:p14="http://schemas.microsoft.com/office/powerpoint/2010/main" val="339433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time complexity of selection sort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When there is n value is the array, then during the first time, the function executes n-1 times, at the second time, it executes n-2 times…</a:t>
            </a:r>
          </a:p>
          <a:p>
            <a:pPr marL="0" indent="0">
              <a:buNone/>
            </a:pPr>
            <a:r>
              <a:rPr lang="en-US" altLang="zh-CN" dirty="0" smtClean="0"/>
              <a:t>    so the time need to sort is n-1+n-2+…+1=</a:t>
            </a:r>
          </a:p>
          <a:p>
            <a:pPr marL="0" indent="0">
              <a:buNone/>
            </a:pPr>
            <a:r>
              <a:rPr lang="en-US" altLang="zh-CN" dirty="0" smtClean="0"/>
              <a:t>   (n(n-1))/2, when n equal to infinite, it equals </a:t>
            </a:r>
            <a:endParaRPr lang="en-US" altLang="zh-CN" dirty="0"/>
          </a:p>
          <a:p>
            <a:pPr marL="0" indent="0">
              <a:buNone/>
            </a:pPr>
            <a:r>
              <a:rPr lang="en-US" altLang="zh-CN" dirty="0" smtClean="0"/>
              <a:t>    n^2</a:t>
            </a:r>
          </a:p>
          <a:p>
            <a:pPr marL="0" indent="0">
              <a:buNone/>
            </a:pPr>
            <a:r>
              <a:rPr lang="en-US" altLang="zh-CN" dirty="0" smtClean="0"/>
              <a:t>So , the best, average and worst case time complexities of the selection sort are all</a:t>
            </a:r>
            <a:endParaRPr lang="en-US" altLang="zh-CN" dirty="0"/>
          </a:p>
          <a:p>
            <a:pPr marL="0" indent="0">
              <a:buNone/>
            </a:pPr>
            <a:r>
              <a:rPr lang="en-US" altLang="zh-CN" dirty="0" smtClean="0"/>
              <a:t>O(n^2)   </a:t>
            </a:r>
          </a:p>
        </p:txBody>
      </p:sp>
    </p:spTree>
    <p:extLst>
      <p:ext uri="{BB962C8B-B14F-4D97-AF65-F5344CB8AC3E}">
        <p14:creationId xmlns:p14="http://schemas.microsoft.com/office/powerpoint/2010/main" val="27239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pPr marL="0" indent="0">
              <a:buNone/>
            </a:pPr>
            <a:r>
              <a:rPr lang="en-US" altLang="zh-CN" dirty="0" smtClean="0"/>
              <a:t>The algorithm of Selection sort will vary in different kinds of data structures. </a:t>
            </a:r>
          </a:p>
          <a:p>
            <a:pPr marL="0" indent="0">
              <a:buNone/>
            </a:pPr>
            <a:r>
              <a:rPr lang="en-US" altLang="zh-CN" dirty="0" smtClean="0"/>
              <a:t>If the data structure is stack or queue, the algorithm is different.</a:t>
            </a:r>
          </a:p>
          <a:p>
            <a:pPr marL="0" indent="0">
              <a:buNone/>
            </a:pPr>
            <a:endParaRPr lang="en-US" altLang="zh-CN" dirty="0"/>
          </a:p>
          <a:p>
            <a:pPr marL="0" indent="0">
              <a:buNone/>
            </a:pPr>
            <a:r>
              <a:rPr lang="en-US" altLang="zh-CN" dirty="0" smtClean="0"/>
              <a:t>The algorithm can not run in-place, the execution need extra memory in computer. After comparison, the algorithm need extra memory to temporary store the value which need to be changed in the swap method.</a:t>
            </a:r>
          </a:p>
          <a:p>
            <a:pPr marL="0" indent="0">
              <a:buNone/>
            </a:pPr>
            <a:endParaRPr lang="en-US" altLang="zh-CN" dirty="0" smtClean="0"/>
          </a:p>
        </p:txBody>
      </p:sp>
    </p:spTree>
    <p:extLst>
      <p:ext uri="{BB962C8B-B14F-4D97-AF65-F5344CB8AC3E}">
        <p14:creationId xmlns:p14="http://schemas.microsoft.com/office/powerpoint/2010/main" val="21802449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376</Words>
  <Application>Microsoft Office PowerPoint</Application>
  <PresentationFormat>全屏显示(4:3)</PresentationFormat>
  <Paragraphs>88</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Selection Sort</vt:lpstr>
      <vt:lpstr>Selection sort Algorithm 1</vt:lpstr>
      <vt:lpstr>PowerPoint 演示文稿</vt:lpstr>
      <vt:lpstr>PowerPoint 演示文稿</vt:lpstr>
      <vt:lpstr>PowerPoint 演示文稿</vt:lpstr>
      <vt:lpstr>PowerPoint 演示文稿</vt:lpstr>
      <vt:lpstr>The time complexity of selection sort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Sort</dc:title>
  <dc:creator>TitusGuo</dc:creator>
  <cp:lastModifiedBy>TitusGuo</cp:lastModifiedBy>
  <cp:revision>10</cp:revision>
  <dcterms:created xsi:type="dcterms:W3CDTF">2012-08-12T02:19:55Z</dcterms:created>
  <dcterms:modified xsi:type="dcterms:W3CDTF">2012-08-12T04:16:46Z</dcterms:modified>
</cp:coreProperties>
</file>