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8" r:id="rId3"/>
    <p:sldId id="257" r:id="rId4"/>
    <p:sldId id="265" r:id="rId5"/>
    <p:sldId id="286" r:id="rId6"/>
    <p:sldId id="288" r:id="rId7"/>
    <p:sldId id="263" r:id="rId8"/>
    <p:sldId id="262" r:id="rId9"/>
    <p:sldId id="267" r:id="rId10"/>
    <p:sldId id="279" r:id="rId11"/>
    <p:sldId id="266" r:id="rId12"/>
    <p:sldId id="273" r:id="rId13"/>
    <p:sldId id="274" r:id="rId14"/>
    <p:sldId id="275" r:id="rId15"/>
    <p:sldId id="276" r:id="rId16"/>
    <p:sldId id="277" r:id="rId17"/>
    <p:sldId id="299" r:id="rId18"/>
    <p:sldId id="278" r:id="rId19"/>
    <p:sldId id="258" r:id="rId20"/>
    <p:sldId id="280" r:id="rId21"/>
    <p:sldId id="300" r:id="rId22"/>
    <p:sldId id="261" r:id="rId23"/>
    <p:sldId id="290" r:id="rId24"/>
    <p:sldId id="302" r:id="rId25"/>
    <p:sldId id="303" r:id="rId26"/>
    <p:sldId id="291" r:id="rId27"/>
    <p:sldId id="301" r:id="rId28"/>
    <p:sldId id="260" r:id="rId29"/>
    <p:sldId id="283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863" autoAdjust="0"/>
  </p:normalViewPr>
  <p:slideViewPr>
    <p:cSldViewPr snapToGrid="0" snapToObjects="1">
      <p:cViewPr varScale="1">
        <p:scale>
          <a:sx n="74" d="100"/>
          <a:sy n="74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6D8AA-7036-F14C-BA11-8B905AE3082E}" type="datetimeFigureOut">
              <a:rPr lang="en-US" smtClean="0"/>
              <a:t>10/2/13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11917-0072-C54E-99F9-0435C08F1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0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</a:t>
            </a:r>
            <a:r>
              <a:rPr lang="en-US" baseline="0" dirty="0" smtClean="0"/>
              <a:t> students answer the question and write their responses on the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7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4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.ucsb.edu/~cs2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.ucsb.edu/~bboe/cs24_m13/p/submission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.ucsb.edu/~cs2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</a:p>
          <a:p>
            <a:r>
              <a:rPr lang="en-US" dirty="0" smtClean="0"/>
              <a:t>2013/09/30</a:t>
            </a:r>
          </a:p>
          <a:p>
            <a:r>
              <a:rPr lang="en-US" dirty="0" smtClean="0"/>
              <a:t>CS24, Fall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7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already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016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</a:t>
            </a:r>
            <a:r>
              <a:rPr lang="en-US" i="1" dirty="0" smtClean="0"/>
              <a:t>should</a:t>
            </a:r>
            <a:r>
              <a:rPr lang="en-US" dirty="0" smtClean="0"/>
              <a:t> already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C</a:t>
            </a:r>
            <a:endParaRPr lang="en-US" sz="2800" dirty="0" smtClean="0"/>
          </a:p>
          <a:p>
            <a:pPr lvl="1">
              <a:defRPr/>
            </a:pPr>
            <a:r>
              <a:rPr lang="en-US" sz="2400" dirty="0" smtClean="0"/>
              <a:t>Primitive types (</a:t>
            </a:r>
            <a:r>
              <a:rPr lang="en-US" sz="2400" dirty="0" err="1" smtClean="0"/>
              <a:t>int</a:t>
            </a:r>
            <a:r>
              <a:rPr lang="en-US" sz="2400" dirty="0" smtClean="0"/>
              <a:t>, float, double, char)</a:t>
            </a:r>
          </a:p>
          <a:p>
            <a:pPr lvl="1">
              <a:defRPr/>
            </a:pPr>
            <a:r>
              <a:rPr lang="en-US" sz="2400" dirty="0" smtClean="0"/>
              <a:t>Loops and conditionals</a:t>
            </a:r>
          </a:p>
          <a:p>
            <a:pPr lvl="1">
              <a:defRPr/>
            </a:pPr>
            <a:r>
              <a:rPr lang="en-US" sz="2400" dirty="0" smtClean="0"/>
              <a:t>Functions (declaring and calling)</a:t>
            </a:r>
          </a:p>
          <a:p>
            <a:pPr lvl="1">
              <a:defRPr/>
            </a:pPr>
            <a:r>
              <a:rPr lang="en-US" sz="2400" dirty="0"/>
              <a:t>Arrays</a:t>
            </a:r>
            <a:endParaRPr lang="en-US" sz="2400" dirty="0" smtClean="0"/>
          </a:p>
          <a:p>
            <a:pPr lvl="1">
              <a:defRPr/>
            </a:pPr>
            <a:r>
              <a:rPr lang="en-US" sz="2400" dirty="0" smtClean="0"/>
              <a:t>Structures</a:t>
            </a:r>
          </a:p>
          <a:p>
            <a:pPr lvl="1">
              <a:defRPr/>
            </a:pPr>
            <a:r>
              <a:rPr lang="en-US" sz="2400" dirty="0"/>
              <a:t>Memory allocation and de-</a:t>
            </a:r>
            <a:r>
              <a:rPr lang="en-US" sz="2400" dirty="0" smtClean="0"/>
              <a:t>allocation</a:t>
            </a:r>
          </a:p>
          <a:p>
            <a:pPr lvl="1">
              <a:defRPr/>
            </a:pPr>
            <a:r>
              <a:rPr lang="en-US" sz="2400" dirty="0" smtClean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29169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42% Projects (3, split evenly)</a:t>
            </a:r>
          </a:p>
          <a:p>
            <a:r>
              <a:rPr lang="en-US" dirty="0" smtClean="0"/>
              <a:t>20% Final (Monday, December 9)</a:t>
            </a:r>
          </a:p>
          <a:p>
            <a:r>
              <a:rPr lang="en-US" dirty="0" smtClean="0"/>
              <a:t>18% Labs (10, split evenly)</a:t>
            </a:r>
          </a:p>
          <a:p>
            <a:r>
              <a:rPr lang="en-US" dirty="0" smtClean="0"/>
              <a:t>16% Midterm (Wednesday, October 30)</a:t>
            </a:r>
          </a:p>
          <a:p>
            <a:r>
              <a:rPr lang="en-US" dirty="0" smtClean="0"/>
              <a:t>04% Participation</a:t>
            </a:r>
          </a:p>
          <a:p>
            <a:endParaRPr lang="en-US" dirty="0"/>
          </a:p>
          <a:p>
            <a:r>
              <a:rPr lang="en-US" dirty="0" smtClean="0"/>
              <a:t>Final score will not be higher than 15% more than weighted average of midterm and final</a:t>
            </a:r>
          </a:p>
        </p:txBody>
      </p:sp>
    </p:spTree>
    <p:extLst>
      <p:ext uri="{BB962C8B-B14F-4D97-AF65-F5344CB8AC3E}">
        <p14:creationId xmlns:p14="http://schemas.microsoft.com/office/powerpoint/2010/main" val="381465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Earned by:</a:t>
            </a:r>
          </a:p>
          <a:p>
            <a:pPr lvl="1"/>
            <a:r>
              <a:rPr lang="en-US" dirty="0" smtClean="0"/>
              <a:t>Participating in class</a:t>
            </a:r>
          </a:p>
          <a:p>
            <a:pPr lvl="1"/>
            <a:r>
              <a:rPr lang="en-US" dirty="0" smtClean="0"/>
              <a:t>Answering questions on Piazza</a:t>
            </a:r>
          </a:p>
          <a:p>
            <a:pPr lvl="1"/>
            <a:r>
              <a:rPr lang="en-US" dirty="0" smtClean="0"/>
              <a:t>Responding to questions on Piazza</a:t>
            </a:r>
          </a:p>
          <a:p>
            <a:r>
              <a:rPr lang="en-US" dirty="0" smtClean="0"/>
              <a:t>Participation points are relative to the overall class effort (less positive outliers)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96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Submission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Grading based off your latest (most recent) submission</a:t>
            </a:r>
          </a:p>
          <a:p>
            <a:r>
              <a:rPr lang="en-US" dirty="0" smtClean="0"/>
              <a:t>1% off every 5 minute interval late (don’t be late for lab 1)</a:t>
            </a:r>
            <a:endParaRPr lang="en-US" dirty="0"/>
          </a:p>
          <a:p>
            <a:r>
              <a:rPr lang="en-US" dirty="0" smtClean="0"/>
              <a:t>Examples:</a:t>
            </a:r>
            <a:endParaRPr lang="en-US" dirty="0"/>
          </a:p>
          <a:p>
            <a:pPr lvl="1"/>
            <a:r>
              <a:rPr lang="en-US" dirty="0" smtClean="0"/>
              <a:t>Submission at 00</a:t>
            </a:r>
            <a:r>
              <a:rPr lang="en-US" dirty="0" smtClean="0">
                <a:sym typeface="Wingdings"/>
              </a:rPr>
              <a:t>:00:00-00:04:59, 1% off</a:t>
            </a:r>
          </a:p>
          <a:p>
            <a:pPr lvl="1"/>
            <a:r>
              <a:rPr lang="en-US" dirty="0" smtClean="0">
                <a:sym typeface="Wingdings"/>
              </a:rPr>
              <a:t>Submission at 00:45:00-00:49:59, 10% off</a:t>
            </a:r>
          </a:p>
          <a:p>
            <a:pPr lvl="1"/>
            <a:r>
              <a:rPr lang="en-US" dirty="0" smtClean="0">
                <a:sym typeface="Wingdings"/>
              </a:rPr>
              <a:t>Submission at 04:05:00-04:09:59, 50% off</a:t>
            </a:r>
          </a:p>
          <a:p>
            <a:pPr lvl="1"/>
            <a:r>
              <a:rPr lang="en-US" dirty="0" smtClean="0">
                <a:sym typeface="Wingdings"/>
              </a:rPr>
              <a:t>Submission on or after 08:15:00, 0%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898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Applies only to tests</a:t>
            </a:r>
          </a:p>
          <a:p>
            <a:r>
              <a:rPr lang="en-US" dirty="0" smtClean="0"/>
              <a:t>Not required for grading “mistakes”</a:t>
            </a:r>
          </a:p>
          <a:p>
            <a:r>
              <a:rPr lang="en-US" dirty="0" smtClean="0"/>
              <a:t>Must meet the following conditions:</a:t>
            </a:r>
          </a:p>
          <a:p>
            <a:pPr lvl="1"/>
            <a:r>
              <a:rPr lang="en-US" dirty="0" smtClean="0"/>
              <a:t>Wait 24 hours after the test was returned to you</a:t>
            </a:r>
          </a:p>
          <a:p>
            <a:pPr lvl="1"/>
            <a:r>
              <a:rPr lang="en-US" dirty="0" smtClean="0"/>
              <a:t>Provide a written argument that:</a:t>
            </a:r>
          </a:p>
          <a:p>
            <a:pPr lvl="2"/>
            <a:r>
              <a:rPr lang="en-US" dirty="0" smtClean="0"/>
              <a:t>Clearly states why your answer is suitable for the question</a:t>
            </a:r>
          </a:p>
          <a:p>
            <a:pPr lvl="2"/>
            <a:r>
              <a:rPr lang="en-US" dirty="0" smtClean="0"/>
              <a:t>Acknowledges your understanding of the </a:t>
            </a:r>
            <a:r>
              <a:rPr lang="en-US" i="1" dirty="0" smtClean="0"/>
              <a:t>expected</a:t>
            </a:r>
            <a:r>
              <a:rPr lang="en-US" dirty="0" smtClean="0"/>
              <a:t> answer</a:t>
            </a:r>
          </a:p>
          <a:p>
            <a:pPr lvl="2"/>
            <a:r>
              <a:rPr lang="en-US" dirty="0" smtClean="0"/>
              <a:t>Compares the two</a:t>
            </a:r>
          </a:p>
        </p:txBody>
      </p:sp>
    </p:spTree>
    <p:extLst>
      <p:ext uri="{BB962C8B-B14F-4D97-AF65-F5344CB8AC3E}">
        <p14:creationId xmlns:p14="http://schemas.microsoft.com/office/powerpoint/2010/main" val="13961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Lectures:</a:t>
            </a:r>
          </a:p>
          <a:p>
            <a:pPr lvl="1"/>
            <a:r>
              <a:rPr lang="en-US" dirty="0" smtClean="0"/>
              <a:t>Strongly encouraged, not required</a:t>
            </a:r>
          </a:p>
          <a:p>
            <a:r>
              <a:rPr lang="en-US" dirty="0" smtClean="0"/>
              <a:t>Labs:</a:t>
            </a:r>
          </a:p>
          <a:p>
            <a:pPr lvl="1"/>
            <a:r>
              <a:rPr lang="en-US" dirty="0" smtClean="0"/>
              <a:t>Encouraged but not required for subsequent labs</a:t>
            </a:r>
          </a:p>
          <a:p>
            <a:pPr lvl="1"/>
            <a:r>
              <a:rPr lang="en-US" dirty="0" smtClean="0"/>
              <a:t>You may attend any lab if there is space – priority is given to those enrolled in the actual section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3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and Project Partners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projects and most labs will be partner-based</a:t>
            </a:r>
          </a:p>
          <a:p>
            <a:pPr lvl="1"/>
            <a:r>
              <a:rPr lang="en-US" dirty="0" smtClean="0"/>
              <a:t>You can have a partner starting with lab 2 (next Monday)</a:t>
            </a:r>
          </a:p>
          <a:p>
            <a:r>
              <a:rPr lang="en-US" dirty="0" smtClean="0"/>
              <a:t>You must use the same partner throughout the course</a:t>
            </a:r>
          </a:p>
          <a:p>
            <a:pPr lvl="1"/>
            <a:r>
              <a:rPr lang="en-US" dirty="0" smtClean="0"/>
              <a:t>Instructor approval is required to change partners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89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Integrity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those around you discuss the following questions:</a:t>
            </a:r>
          </a:p>
          <a:p>
            <a:pPr lvl="1"/>
            <a:r>
              <a:rPr lang="en-US" dirty="0" smtClean="0"/>
              <a:t>What constitutes a violation of academic integrity?</a:t>
            </a:r>
          </a:p>
          <a:p>
            <a:pPr lvl="1"/>
            <a:r>
              <a:rPr lang="en-US" dirty="0" smtClean="0"/>
              <a:t>What sort of collaboration between students are acceptable?</a:t>
            </a:r>
          </a:p>
          <a:p>
            <a:pPr lvl="1"/>
            <a:r>
              <a:rPr lang="en-US" dirty="0" smtClean="0"/>
              <a:t>Why are we having this discussion?</a:t>
            </a:r>
          </a:p>
        </p:txBody>
      </p:sp>
    </p:spTree>
    <p:extLst>
      <p:ext uri="{BB962C8B-B14F-4D97-AF65-F5344CB8AC3E}">
        <p14:creationId xmlns:p14="http://schemas.microsoft.com/office/powerpoint/2010/main" val="253064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official course syllabus is viewable on the course website:</a:t>
            </a:r>
          </a:p>
          <a:p>
            <a:pPr lvl="1"/>
            <a:r>
              <a:rPr lang="en-US" dirty="0" smtClean="0">
                <a:hlinkClick r:id="rId2"/>
              </a:rPr>
              <a:t>http://cs.ucsb.edu/~cs24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must receive 8/8 on lab 1 before midnight</a:t>
            </a:r>
          </a:p>
          <a:p>
            <a:r>
              <a:rPr lang="en-US" dirty="0" smtClean="0"/>
              <a:t>You should have attended the lab</a:t>
            </a:r>
          </a:p>
          <a:p>
            <a:pPr lvl="1"/>
            <a:r>
              <a:rPr lang="en-US" dirty="0" smtClean="0"/>
              <a:t>If you didn’t see me after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9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class-related </a:t>
            </a:r>
            <a:r>
              <a:rPr lang="en-US" dirty="0" smtClean="0"/>
              <a:t>emails</a:t>
            </a:r>
          </a:p>
          <a:p>
            <a:r>
              <a:rPr lang="en-US" dirty="0" smtClean="0"/>
              <a:t>Class discussion and online interaction to take place on Piazza</a:t>
            </a:r>
          </a:p>
          <a:p>
            <a:r>
              <a:rPr lang="en-US" dirty="0" smtClean="0"/>
              <a:t>Piazza allows:</a:t>
            </a:r>
          </a:p>
          <a:p>
            <a:pPr lvl="1"/>
            <a:r>
              <a:rPr lang="en-US" dirty="0" smtClean="0"/>
              <a:t>You to ask questions anonymously</a:t>
            </a:r>
          </a:p>
          <a:p>
            <a:pPr lvl="1"/>
            <a:r>
              <a:rPr lang="en-US" dirty="0" smtClean="0"/>
              <a:t>Ask questions privately to the instructor and TA</a:t>
            </a:r>
          </a:p>
          <a:p>
            <a:pPr lvl="1"/>
            <a:r>
              <a:rPr lang="en-US" dirty="0" smtClean="0"/>
              <a:t>You to respond to questions</a:t>
            </a:r>
          </a:p>
          <a:p>
            <a:pPr lvl="1"/>
            <a:r>
              <a:rPr lang="en-US" dirty="0" smtClean="0"/>
              <a:t>Edit 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2941338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Piazza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the answer field to update or respond to your question (edit the question or add a follow-up)</a:t>
            </a:r>
          </a:p>
          <a:p>
            <a:r>
              <a:rPr lang="en-US" dirty="0" smtClean="0"/>
              <a:t>If you figure out your own question, please go back and answer it (don’t delete or edit-away the question)</a:t>
            </a:r>
          </a:p>
          <a:p>
            <a:r>
              <a:rPr lang="en-US" dirty="0" smtClean="0"/>
              <a:t>Ask a new question rather than using the follow-up if it is in-fact a follow-up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24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Piazza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65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9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command line arguments?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groups of characters entered at the command prompt</a:t>
            </a:r>
          </a:p>
          <a:p>
            <a:r>
              <a:rPr lang="en-US" dirty="0" smtClean="0"/>
              <a:t>./</a:t>
            </a:r>
            <a:r>
              <a:rPr lang="en-US" dirty="0" err="1" smtClean="0"/>
              <a:t>a.out</a:t>
            </a:r>
            <a:endParaRPr lang="en-US" dirty="0" smtClean="0"/>
          </a:p>
          <a:p>
            <a:pPr lvl="1"/>
            <a:r>
              <a:rPr lang="en-US" dirty="0" smtClean="0"/>
              <a:t>{“./</a:t>
            </a:r>
            <a:r>
              <a:rPr lang="en-US" dirty="0" err="1" smtClean="0"/>
              <a:t>a.out</a:t>
            </a:r>
            <a:r>
              <a:rPr lang="en-US" dirty="0" smtClean="0"/>
              <a:t>”}</a:t>
            </a:r>
          </a:p>
          <a:p>
            <a:r>
              <a:rPr lang="en-US" dirty="0" smtClean="0"/>
              <a:t>./</a:t>
            </a:r>
            <a:r>
              <a:rPr lang="en-US" dirty="0" err="1" smtClean="0"/>
              <a:t>fizzbuzz</a:t>
            </a:r>
            <a:r>
              <a:rPr lang="en-US" dirty="0" smtClean="0"/>
              <a:t> 16</a:t>
            </a:r>
          </a:p>
          <a:p>
            <a:pPr lvl="1"/>
            <a:r>
              <a:rPr lang="en-US" dirty="0" smtClean="0"/>
              <a:t>{“./</a:t>
            </a:r>
            <a:r>
              <a:rPr lang="en-US" dirty="0" err="1" smtClean="0"/>
              <a:t>fizzbuzz</a:t>
            </a:r>
            <a:r>
              <a:rPr lang="en-US" dirty="0" smtClean="0"/>
              <a:t>”, “16”}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4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programmatically handle command line arguments?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argc</a:t>
            </a:r>
            <a:r>
              <a:rPr lang="en-US" dirty="0" smtClean="0"/>
              <a:t> – contains the number of arguments to the program, i.e., the length of </a:t>
            </a:r>
            <a:r>
              <a:rPr lang="en-US" dirty="0" err="1" smtClean="0"/>
              <a:t>argv</a:t>
            </a:r>
            <a:endParaRPr lang="en-US" dirty="0" smtClean="0"/>
          </a:p>
          <a:p>
            <a:r>
              <a:rPr lang="en-US" dirty="0" err="1" smtClean="0"/>
              <a:t>argv</a:t>
            </a:r>
            <a:r>
              <a:rPr lang="en-US" dirty="0" smtClean="0"/>
              <a:t> – an array of c-strings (char*), contains </a:t>
            </a:r>
            <a:r>
              <a:rPr lang="en-US" dirty="0" err="1" smtClean="0"/>
              <a:t>argc</a:t>
            </a:r>
            <a:r>
              <a:rPr lang="en-US" dirty="0" smtClean="0"/>
              <a:t> elements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a.out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 err="1" smtClean="0"/>
              <a:t>argc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1, </a:t>
            </a:r>
            <a:r>
              <a:rPr lang="en-US" dirty="0" err="1" smtClean="0"/>
              <a:t>argv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{“./</a:t>
            </a:r>
            <a:r>
              <a:rPr lang="en-US" dirty="0" err="1" smtClean="0"/>
              <a:t>a.out</a:t>
            </a:r>
            <a:r>
              <a:rPr lang="en-US" dirty="0" smtClean="0"/>
              <a:t>”})</a:t>
            </a:r>
          </a:p>
        </p:txBody>
      </p:sp>
    </p:spTree>
    <p:extLst>
      <p:ext uri="{BB962C8B-B14F-4D97-AF65-F5344CB8AC3E}">
        <p14:creationId xmlns:p14="http://schemas.microsoft.com/office/powerpoint/2010/main" val="218273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</a:t>
            </a:r>
            <a:r>
              <a:rPr lang="en-US" dirty="0" err="1" smtClean="0"/>
              <a:t>a.out</a:t>
            </a:r>
            <a:r>
              <a:rPr lang="en-US" dirty="0" smtClean="0"/>
              <a:t> 15</a:t>
            </a:r>
          </a:p>
          <a:p>
            <a:pPr lvl="1"/>
            <a:r>
              <a:rPr lang="en-US" dirty="0" err="1" smtClean="0"/>
              <a:t>argc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argv</a:t>
            </a:r>
            <a:r>
              <a:rPr lang="en-US" dirty="0" smtClean="0"/>
              <a:t>[0]?</a:t>
            </a:r>
          </a:p>
          <a:p>
            <a:r>
              <a:rPr lang="en-US" dirty="0" err="1" smtClean="0"/>
              <a:t>cp</a:t>
            </a:r>
            <a:r>
              <a:rPr lang="en-US" dirty="0" smtClean="0"/>
              <a:t> </a:t>
            </a:r>
            <a:r>
              <a:rPr lang="en-US" dirty="0" err="1" smtClean="0"/>
              <a:t>file_a</a:t>
            </a:r>
            <a:r>
              <a:rPr lang="en-US" dirty="0" smtClean="0"/>
              <a:t> </a:t>
            </a:r>
            <a:r>
              <a:rPr lang="en-US" dirty="0" err="1" smtClean="0"/>
              <a:t>file_b</a:t>
            </a:r>
            <a:r>
              <a:rPr lang="en-US" dirty="0" smtClean="0"/>
              <a:t> 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</a:p>
          <a:p>
            <a:pPr lvl="1"/>
            <a:r>
              <a:rPr lang="en-US" dirty="0" err="1" smtClean="0"/>
              <a:t>argc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argv</a:t>
            </a:r>
            <a:r>
              <a:rPr lang="en-US" dirty="0" smtClean="0"/>
              <a:t>[4]?</a:t>
            </a:r>
          </a:p>
        </p:txBody>
      </p:sp>
    </p:spTree>
    <p:extLst>
      <p:ext uri="{BB962C8B-B14F-4D97-AF65-F5344CB8AC3E}">
        <p14:creationId xmlns:p14="http://schemas.microsoft.com/office/powerpoint/2010/main" val="2487886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Submitting your work and receiving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</a:t>
            </a:r>
            <a:r>
              <a:rPr lang="en-US" dirty="0"/>
              <a:t>to </a:t>
            </a:r>
            <a:r>
              <a:rPr lang="en-US" dirty="0">
                <a:hlinkClick r:id="rId2"/>
              </a:rPr>
              <a:t>http://cs.ucsb.edu/~bboe/cs24_m13/p/</a:t>
            </a:r>
            <a:r>
              <a:rPr lang="en-US" dirty="0" smtClean="0">
                <a:hlinkClick r:id="rId2"/>
              </a:rPr>
              <a:t>submission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5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Wednesday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 reading Chapter 1 in the textbook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78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(Bryce Boe)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Ph.D. Candidate in Computer Science Education</a:t>
            </a:r>
          </a:p>
          <a:p>
            <a:pPr lvl="1"/>
            <a:r>
              <a:rPr lang="en-US" dirty="0" smtClean="0"/>
              <a:t>Focus on automated assessment tools</a:t>
            </a:r>
          </a:p>
          <a:p>
            <a:pPr lvl="1"/>
            <a:r>
              <a:rPr lang="en-US" dirty="0" smtClean="0"/>
              <a:t>Not (yet) deserving of the Doctor/Professor title</a:t>
            </a:r>
          </a:p>
          <a:p>
            <a:r>
              <a:rPr lang="en-US" dirty="0" smtClean="0"/>
              <a:t>B.S. UCSB 2008, M.S. UCSB 2013</a:t>
            </a:r>
          </a:p>
          <a:p>
            <a:r>
              <a:rPr lang="en-US" dirty="0" smtClean="0"/>
              <a:t>Background in networking and security</a:t>
            </a:r>
          </a:p>
          <a:p>
            <a:r>
              <a:rPr lang="en-US" dirty="0" smtClean="0"/>
              <a:t>Third time teaching</a:t>
            </a:r>
          </a:p>
        </p:txBody>
      </p:sp>
    </p:spTree>
    <p:extLst>
      <p:ext uri="{BB962C8B-B14F-4D97-AF65-F5344CB8AC3E}">
        <p14:creationId xmlns:p14="http://schemas.microsoft.com/office/powerpoint/2010/main" val="1032112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43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class smoother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Feedback, feedback, feedback</a:t>
            </a:r>
          </a:p>
          <a:p>
            <a:pPr lvl="1"/>
            <a:r>
              <a:rPr lang="en-US" dirty="0" smtClean="0"/>
              <a:t>“Bryce, </a:t>
            </a:r>
            <a:r>
              <a:rPr lang="en-US" i="1" dirty="0" smtClean="0"/>
              <a:t>X</a:t>
            </a:r>
            <a:r>
              <a:rPr lang="en-US" dirty="0" smtClean="0"/>
              <a:t> doesn’t make sense”</a:t>
            </a:r>
          </a:p>
          <a:p>
            <a:pPr lvl="1"/>
            <a:r>
              <a:rPr lang="en-US" dirty="0" smtClean="0"/>
              <a:t>“It might be better if  Y”</a:t>
            </a:r>
          </a:p>
          <a:p>
            <a:pPr lvl="1"/>
            <a:r>
              <a:rPr lang="en-US" dirty="0" smtClean="0"/>
              <a:t>“I can’t read your handwriting”</a:t>
            </a:r>
          </a:p>
          <a:p>
            <a:pPr lvl="1"/>
            <a:r>
              <a:rPr lang="en-US" dirty="0" smtClean="0"/>
              <a:t>“Your going way too fast”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15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the syllabus</a:t>
            </a:r>
          </a:p>
          <a:p>
            <a:r>
              <a:rPr lang="en-US" dirty="0" smtClean="0"/>
              <a:t>Piazza Demo</a:t>
            </a:r>
          </a:p>
          <a:p>
            <a:r>
              <a:rPr lang="en-US" dirty="0" smtClean="0"/>
              <a:t>Command </a:t>
            </a:r>
            <a:r>
              <a:rPr lang="en-US" dirty="0" smtClean="0"/>
              <a:t>Line Arguments</a:t>
            </a:r>
          </a:p>
          <a:p>
            <a:r>
              <a:rPr lang="en-US" dirty="0" smtClean="0"/>
              <a:t>Demonstrate the submission and feedback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81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Review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93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with Computers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Intermediate building blocks for solving problems using computers. Topics include data structures, object-oriented design and development, algorithms for manipulating these data structures and their runtime analyses. Data structures introduced include stacks, queues, lists, trees, and </a:t>
            </a:r>
            <a:r>
              <a:rPr lang="en-US" dirty="0" smtClean="0"/>
              <a:t>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88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Instructor: Bryce Boe</a:t>
            </a:r>
          </a:p>
          <a:p>
            <a:pPr lvl="1"/>
            <a:r>
              <a:rPr lang="en-US" dirty="0" smtClean="0"/>
              <a:t>Office Hours</a:t>
            </a:r>
          </a:p>
          <a:p>
            <a:pPr lvl="2"/>
            <a:r>
              <a:rPr lang="en-US" dirty="0" smtClean="0"/>
              <a:t>Tuesday, 15:30 – 16:30 in Phelps 1413</a:t>
            </a:r>
          </a:p>
          <a:p>
            <a:pPr lvl="2"/>
            <a:r>
              <a:rPr lang="en-US" dirty="0" smtClean="0"/>
              <a:t>Wednesday, 11:00 – 12:00 in Phelps 1413</a:t>
            </a:r>
          </a:p>
          <a:p>
            <a:r>
              <a:rPr lang="en-US" dirty="0" smtClean="0"/>
              <a:t>TAs: </a:t>
            </a:r>
            <a:r>
              <a:rPr lang="en-US" dirty="0" err="1" smtClean="0"/>
              <a:t>Dani</a:t>
            </a:r>
            <a:r>
              <a:rPr lang="en-US" dirty="0" smtClean="0"/>
              <a:t>, Geoff, and Jon</a:t>
            </a:r>
          </a:p>
          <a:p>
            <a:pPr lvl="1"/>
            <a:r>
              <a:rPr lang="en-US" dirty="0" smtClean="0"/>
              <a:t>Current office hours online</a:t>
            </a:r>
          </a:p>
          <a:p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http://cs.ucsb.edu/~cs24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0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Plus Data Structures, 5th edition</a:t>
            </a:r>
          </a:p>
          <a:p>
            <a:pPr lvl="1"/>
            <a:r>
              <a:rPr lang="en-US" dirty="0" smtClean="0"/>
              <a:t>Nell Dale</a:t>
            </a:r>
          </a:p>
          <a:p>
            <a:r>
              <a:rPr lang="en-US" dirty="0" smtClean="0"/>
              <a:t>Content will supplement lectures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6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1733</TotalTime>
  <Words>991</Words>
  <Application>Microsoft Macintosh PowerPoint</Application>
  <PresentationFormat>On-screen Show (4:3)</PresentationFormat>
  <Paragraphs>143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 Black </vt:lpstr>
      <vt:lpstr>Course Introduction</vt:lpstr>
      <vt:lpstr>First things first</vt:lpstr>
      <vt:lpstr>About Me (Bryce Boe)</vt:lpstr>
      <vt:lpstr>How to make class smoother</vt:lpstr>
      <vt:lpstr>Outline for today</vt:lpstr>
      <vt:lpstr>Syllabus Review</vt:lpstr>
      <vt:lpstr>Problem Solving with Computers II</vt:lpstr>
      <vt:lpstr>Course Info</vt:lpstr>
      <vt:lpstr>Required Text</vt:lpstr>
      <vt:lpstr>What do you already know?</vt:lpstr>
      <vt:lpstr>What you should already know</vt:lpstr>
      <vt:lpstr>Grading Distribution</vt:lpstr>
      <vt:lpstr>Participation</vt:lpstr>
      <vt:lpstr>Late Submission Policy</vt:lpstr>
      <vt:lpstr>Grading Petitions</vt:lpstr>
      <vt:lpstr>Attendance</vt:lpstr>
      <vt:lpstr>Lab and Project Partners</vt:lpstr>
      <vt:lpstr>Academic Integrity Discussion</vt:lpstr>
      <vt:lpstr>Course Syllabus</vt:lpstr>
      <vt:lpstr>Online Interaction</vt:lpstr>
      <vt:lpstr>Piazza Tips</vt:lpstr>
      <vt:lpstr>Piazza Demo</vt:lpstr>
      <vt:lpstr>Command line arguments</vt:lpstr>
      <vt:lpstr>What are command line arguments?</vt:lpstr>
      <vt:lpstr>How do programmatically handle command line arguments?</vt:lpstr>
      <vt:lpstr>int main(int argc, char *argv[])</vt:lpstr>
      <vt:lpstr>What is the value?</vt:lpstr>
      <vt:lpstr>Submitting your work and receiving feedback</vt:lpstr>
      <vt:lpstr>For Wednesday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CS32, Summer 2012 B</dc:title>
  <dc:creator>-</dc:creator>
  <cp:lastModifiedBy>-</cp:lastModifiedBy>
  <cp:revision>129</cp:revision>
  <dcterms:created xsi:type="dcterms:W3CDTF">2012-08-06T07:36:45Z</dcterms:created>
  <dcterms:modified xsi:type="dcterms:W3CDTF">2013-10-02T18:40:34Z</dcterms:modified>
</cp:coreProperties>
</file>