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3" r:id="rId2"/>
    <p:sldId id="256" r:id="rId3"/>
    <p:sldId id="286" r:id="rId4"/>
    <p:sldId id="288" r:id="rId5"/>
    <p:sldId id="334" r:id="rId6"/>
    <p:sldId id="331" r:id="rId7"/>
    <p:sldId id="335" r:id="rId8"/>
    <p:sldId id="336" r:id="rId9"/>
    <p:sldId id="338" r:id="rId10"/>
    <p:sldId id="337" r:id="rId11"/>
    <p:sldId id="300" r:id="rId12"/>
    <p:sldId id="315" r:id="rId13"/>
    <p:sldId id="316" r:id="rId14"/>
    <p:sldId id="317" r:id="rId15"/>
    <p:sldId id="320" r:id="rId16"/>
    <p:sldId id="318" r:id="rId17"/>
    <p:sldId id="319" r:id="rId18"/>
    <p:sldId id="321" r:id="rId19"/>
    <p:sldId id="322" r:id="rId20"/>
    <p:sldId id="323" r:id="rId21"/>
    <p:sldId id="324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63" autoAdjust="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8AA-7036-F14C-BA11-8B905AE3082E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917-0072-C54E-99F9-0435C08F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24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en-US" baseline="0" dirty="0" smtClean="0"/>
              <a:t>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9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contains activation records</a:t>
            </a:r>
          </a:p>
          <a:p>
            <a:r>
              <a:rPr lang="en-US" dirty="0" smtClean="0"/>
              <a:t>Heap contains dynamically</a:t>
            </a:r>
            <a:r>
              <a:rPr lang="en-US" baseline="0" dirty="0" smtClean="0"/>
              <a:t> allocated memory</a:t>
            </a:r>
          </a:p>
          <a:p>
            <a:r>
              <a:rPr lang="en-US" baseline="0" dirty="0" smtClean="0"/>
              <a:t>Code+ contains the program code, static variables, global variables, initialized variable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buf</a:t>
            </a:r>
            <a:r>
              <a:rPr lang="en-US" dirty="0" smtClean="0"/>
              <a:t>[8]</a:t>
            </a:r>
            <a:r>
              <a:rPr lang="en-US" baseline="0" dirty="0" smtClean="0"/>
              <a:t> points to the first byte of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: </a:t>
            </a:r>
            <a:r>
              <a:rPr lang="en-US" dirty="0" smtClean="0"/>
              <a:t>it should hold the ‘h’ of</a:t>
            </a:r>
            <a:r>
              <a:rPr lang="en-US" baseline="0" dirty="0" smtClean="0"/>
              <a:t> “hello”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msg</a:t>
            </a:r>
            <a:r>
              <a:rPr lang="en-US" baseline="0" dirty="0" smtClean="0"/>
              <a:t>[7] would be the first byte after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(above it on the activation record) which by the simplified activation record would be the top of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buf</a:t>
            </a:r>
            <a:r>
              <a:rPr lang="en-US" dirty="0" smtClean="0"/>
              <a:t>[8]</a:t>
            </a:r>
            <a:r>
              <a:rPr lang="en-US" baseline="0" dirty="0" smtClean="0"/>
              <a:t> represents the first byte of 0xDEADBEEF. On little endian machines, that would be 0xEF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“Success </a:t>
            </a:r>
            <a:r>
              <a:rPr lang="en-US" dirty="0"/>
              <a:t>consists of going from failure to failure without loss of enthusiasm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Winston Churchill</a:t>
            </a:r>
          </a:p>
        </p:txBody>
      </p:sp>
    </p:spTree>
    <p:extLst>
      <p:ext uri="{BB962C8B-B14F-4D97-AF65-F5344CB8AC3E}">
        <p14:creationId xmlns:p14="http://schemas.microsoft.com/office/powerpoint/2010/main" val="388958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large is the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MyStructD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*message;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MyStructD</a:t>
            </a:r>
            <a:r>
              <a:rPr lang="en-US" dirty="0" smtClean="0"/>
              <a:t> *next;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6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from three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space of a process</a:t>
            </a:r>
            <a:endParaRPr lang="en-US" dirty="0"/>
          </a:p>
          <a:p>
            <a:r>
              <a:rPr lang="en-US" dirty="0" smtClean="0"/>
              <a:t>Function activation records on the stack</a:t>
            </a:r>
          </a:p>
          <a:p>
            <a:r>
              <a:rPr lang="en-US" dirty="0" smtClean="0"/>
              <a:t>Data within an activation record</a:t>
            </a:r>
          </a:p>
        </p:txBody>
      </p:sp>
    </p:spTree>
    <p:extLst>
      <p:ext uri="{BB962C8B-B14F-4D97-AF65-F5344CB8AC3E}">
        <p14:creationId xmlns:p14="http://schemas.microsoft.com/office/powerpoint/2010/main" val="268421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process’s address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2577" y="1600200"/>
            <a:ext cx="2586573" cy="4525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52577" y="1610910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252577" y="3869903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252577" y="5010915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CODE+</a:t>
            </a:r>
            <a:endParaRPr lang="en-US" sz="2800" dirty="0"/>
          </a:p>
        </p:txBody>
      </p:sp>
      <p:sp>
        <p:nvSpPr>
          <p:cNvPr id="8" name="Up Arrow 7"/>
          <p:cNvSpPr/>
          <p:nvPr/>
        </p:nvSpPr>
        <p:spPr>
          <a:xfrm>
            <a:off x="4367746" y="3869903"/>
            <a:ext cx="371723" cy="38972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67746" y="2354412"/>
            <a:ext cx="371723" cy="3717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7300" y="1565654"/>
            <a:ext cx="160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0xFFFFFFFF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30681" y="5632232"/>
            <a:ext cx="172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0x00000000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667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Code(+)</a:t>
            </a:r>
          </a:p>
          <a:p>
            <a:pPr lvl="1"/>
            <a:r>
              <a:rPr lang="en-US" dirty="0" smtClean="0"/>
              <a:t>Program code</a:t>
            </a:r>
          </a:p>
          <a:p>
            <a:pPr lvl="1"/>
            <a:r>
              <a:rPr lang="en-US" dirty="0" smtClean="0"/>
              <a:t>Initialization data, global and static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Memory chunks allocated via </a:t>
            </a:r>
            <a:r>
              <a:rPr lang="en-US" dirty="0" err="1" smtClean="0"/>
              <a:t>malloc</a:t>
            </a:r>
            <a:endParaRPr lang="en-US" dirty="0" smtClean="0"/>
          </a:p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Function activation records</a:t>
            </a:r>
          </a:p>
        </p:txBody>
      </p:sp>
    </p:spTree>
    <p:extLst>
      <p:ext uri="{BB962C8B-B14F-4D97-AF65-F5344CB8AC3E}">
        <p14:creationId xmlns:p14="http://schemas.microsoft.com/office/powerpoint/2010/main" val="327351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destroying activation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starts with main</a:t>
            </a:r>
          </a:p>
          <a:p>
            <a:r>
              <a:rPr lang="en-US" dirty="0" smtClean="0"/>
              <a:t>main calls </a:t>
            </a:r>
            <a:r>
              <a:rPr lang="en-US" dirty="0" err="1" smtClean="0"/>
              <a:t>strsafeconcat</a:t>
            </a:r>
            <a:endParaRPr lang="en-US" dirty="0" smtClean="0"/>
          </a:p>
          <a:p>
            <a:r>
              <a:rPr lang="en-US" dirty="0" err="1" smtClean="0"/>
              <a:t>strsafeconcat</a:t>
            </a:r>
            <a:r>
              <a:rPr lang="en-US" dirty="0" smtClean="0"/>
              <a:t> calls </a:t>
            </a:r>
            <a:r>
              <a:rPr lang="en-US" dirty="0" err="1" smtClean="0"/>
              <a:t>strlength</a:t>
            </a:r>
            <a:endParaRPr lang="en-US" dirty="0" smtClean="0"/>
          </a:p>
          <a:p>
            <a:r>
              <a:rPr lang="en-US" dirty="0" err="1" smtClean="0"/>
              <a:t>strlength</a:t>
            </a:r>
            <a:r>
              <a:rPr lang="en-US" dirty="0" smtClean="0"/>
              <a:t> returns</a:t>
            </a:r>
          </a:p>
          <a:p>
            <a:r>
              <a:rPr lang="en-US" dirty="0" err="1" smtClean="0"/>
              <a:t>strsafeconcat</a:t>
            </a:r>
            <a:r>
              <a:rPr lang="en-US" dirty="0" smtClean="0"/>
              <a:t> calls </a:t>
            </a:r>
            <a:r>
              <a:rPr lang="en-US" dirty="0" err="1" smtClean="0"/>
              <a:t>strlength</a:t>
            </a:r>
            <a:endParaRPr lang="en-US" dirty="0" smtClean="0"/>
          </a:p>
          <a:p>
            <a:r>
              <a:rPr lang="en-US" dirty="0" err="1" smtClean="0"/>
              <a:t>strlength</a:t>
            </a:r>
            <a:r>
              <a:rPr lang="en-US" dirty="0" smtClean="0"/>
              <a:t> returns</a:t>
            </a:r>
          </a:p>
          <a:p>
            <a:r>
              <a:rPr lang="en-US" dirty="0" err="1" smtClean="0"/>
              <a:t>strsafeconcat</a:t>
            </a:r>
            <a:r>
              <a:rPr lang="en-US" dirty="0" smtClean="0"/>
              <a:t> returns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46209" y="2369900"/>
            <a:ext cx="2509130" cy="1053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746209" y="3423189"/>
            <a:ext cx="2509130" cy="1053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strsafeconcat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746209" y="4476478"/>
            <a:ext cx="2509130" cy="1053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strlength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746209" y="1995655"/>
            <a:ext cx="2509130" cy="3742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 of stack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746210" y="1491770"/>
            <a:ext cx="250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High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6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function activation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values passed into the function as parameters</a:t>
            </a:r>
          </a:p>
          <a:p>
            <a:r>
              <a:rPr lang="en-US" dirty="0" smtClean="0"/>
              <a:t>Stores the function’s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45799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bytes is the simplified activation record?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pPr marL="0" indent="0"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buf</a:t>
            </a:r>
            <a:r>
              <a:rPr lang="en-US" dirty="0" smtClean="0"/>
              <a:t>[8];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argc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][0];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9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main’s simplified activation record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9042" y="1600200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argc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299042" y="2509308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argv</a:t>
            </a:r>
            <a:r>
              <a:rPr lang="en-US" sz="2800" dirty="0" smtClean="0"/>
              <a:t> (pointer)</a:t>
            </a:r>
          </a:p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299042" y="3384942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buf</a:t>
            </a:r>
            <a:r>
              <a:rPr lang="en-US" sz="2800" dirty="0" smtClean="0"/>
              <a:t> (char array)</a:t>
            </a:r>
          </a:p>
          <a:p>
            <a:pPr algn="ctr"/>
            <a:r>
              <a:rPr lang="en-US" sz="2800" dirty="0" smtClean="0"/>
              <a:t>8 bytes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299042" y="4299774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99042" y="5361098"/>
            <a:ext cx="2633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Total: 20 bytes</a:t>
            </a:r>
            <a:endParaRPr lang="en-US" sz="2800" dirty="0"/>
          </a:p>
        </p:txBody>
      </p:sp>
      <p:sp>
        <p:nvSpPr>
          <p:cNvPr id="10" name="Up Arrow 9"/>
          <p:cNvSpPr/>
          <p:nvPr/>
        </p:nvSpPr>
        <p:spPr>
          <a:xfrm>
            <a:off x="6814914" y="1672855"/>
            <a:ext cx="480142" cy="353602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7338" y="2726161"/>
            <a:ext cx="1548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data stored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24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msg</a:t>
            </a:r>
            <a:r>
              <a:rPr lang="en-US" dirty="0" smtClean="0"/>
              <a:t>[] = “hello”;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buf</a:t>
            </a:r>
            <a:r>
              <a:rPr lang="en-US" dirty="0" smtClean="0"/>
              <a:t>[] = “1234567”;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msg2[] = “world”;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What value does </a:t>
            </a:r>
            <a:r>
              <a:rPr lang="en-US" dirty="0" err="1" smtClean="0"/>
              <a:t>buf</a:t>
            </a:r>
            <a:r>
              <a:rPr lang="en-US" dirty="0" smtClean="0"/>
              <a:t>[8] hold?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msg</a:t>
            </a:r>
            <a:r>
              <a:rPr lang="en-US" dirty="0" smtClean="0"/>
              <a:t>[7]?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9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2013/10/07</a:t>
            </a:r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but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0xDEADBEEF;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buf</a:t>
            </a:r>
            <a:r>
              <a:rPr lang="en-US" dirty="0" smtClean="0"/>
              <a:t>[] = “1234567”;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What value does </a:t>
            </a:r>
            <a:r>
              <a:rPr lang="en-US" dirty="0" err="1" smtClean="0"/>
              <a:t>buf</a:t>
            </a:r>
            <a:r>
              <a:rPr lang="en-US" dirty="0" smtClean="0"/>
              <a:t>[8] hold?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0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addresses in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review of </a:t>
            </a:r>
            <a:r>
              <a:rPr lang="en-US" dirty="0" err="1" smtClean="0"/>
              <a:t>variables_in_memory.c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3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Wednesday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reading chapter 1 in the text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6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2 Notes</a:t>
            </a:r>
          </a:p>
          <a:p>
            <a:r>
              <a:rPr lang="en-US" dirty="0" smtClean="0"/>
              <a:t>Wednesday Recap</a:t>
            </a:r>
          </a:p>
          <a:p>
            <a:r>
              <a:rPr lang="en-US" dirty="0" smtClean="0"/>
              <a:t>Memory Layout</a:t>
            </a:r>
          </a:p>
        </p:txBody>
      </p:sp>
    </p:spTree>
    <p:extLst>
      <p:ext uri="{BB962C8B-B14F-4D97-AF65-F5344CB8AC3E}">
        <p14:creationId xmlns:p14="http://schemas.microsoft.com/office/powerpoint/2010/main" val="22736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functions from </a:t>
            </a:r>
            <a:r>
              <a:rPr lang="en-US" dirty="0" err="1" smtClean="0"/>
              <a:t>string.h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strlen</a:t>
            </a:r>
            <a:r>
              <a:rPr lang="en-US" dirty="0" smtClean="0"/>
              <a:t>, </a:t>
            </a:r>
            <a:r>
              <a:rPr lang="en-US" dirty="0" err="1" smtClean="0"/>
              <a:t>strcpy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DO: write these functions yourself</a:t>
            </a:r>
          </a:p>
          <a:p>
            <a:r>
              <a:rPr lang="en-US" dirty="0" smtClean="0"/>
              <a:t>Don’t allocate a fixed size for the new string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malloc</a:t>
            </a:r>
            <a:r>
              <a:rPr lang="en-US" dirty="0" smtClean="0"/>
              <a:t>(256)</a:t>
            </a:r>
          </a:p>
          <a:p>
            <a:pPr lvl="1"/>
            <a:r>
              <a:rPr lang="en-US" dirty="0" smtClean="0"/>
              <a:t>DO: Allocate the exact number of bytes you require</a:t>
            </a:r>
          </a:p>
          <a:p>
            <a:r>
              <a:rPr lang="en-US" dirty="0" smtClean="0"/>
              <a:t>Partner up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9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Wednesday 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sizes of the following primitive types (x86– Intel 32 bit)?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double</a:t>
            </a:r>
          </a:p>
          <a:p>
            <a:r>
              <a:rPr lang="en-US" dirty="0" smtClean="0"/>
              <a:t>char</a:t>
            </a:r>
          </a:p>
          <a:p>
            <a:r>
              <a:rPr lang="en-US" dirty="0" smtClean="0"/>
              <a:t>void*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*</a:t>
            </a:r>
          </a:p>
          <a:p>
            <a:r>
              <a:rPr lang="en-US" dirty="0" smtClean="0"/>
              <a:t>char*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3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large is the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MyStructA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a, 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f;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large is the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MyStructB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msg</a:t>
            </a:r>
            <a:r>
              <a:rPr lang="en-US" dirty="0" smtClean="0"/>
              <a:t>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another_message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6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large is the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/>
              <a:t>MyStructC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*message;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MyStructA</a:t>
            </a:r>
            <a:r>
              <a:rPr lang="en-US" dirty="0"/>
              <a:t> 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1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2457</TotalTime>
  <Words>468</Words>
  <Application>Microsoft Macintosh PowerPoint</Application>
  <PresentationFormat>On-screen Show (4:3)</PresentationFormat>
  <Paragraphs>136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 Black </vt:lpstr>
      <vt:lpstr>“Success consists of going from failure to failure without loss of enthusiasm.” </vt:lpstr>
      <vt:lpstr>Memory Layout</vt:lpstr>
      <vt:lpstr>Outline</vt:lpstr>
      <vt:lpstr>Lab 2 Notes</vt:lpstr>
      <vt:lpstr>Wednesday recap</vt:lpstr>
      <vt:lpstr>What are the sizes of the following primitive types (x86– Intel 32 bit)?</vt:lpstr>
      <vt:lpstr>How large is the structure?</vt:lpstr>
      <vt:lpstr>How large is the structure?</vt:lpstr>
      <vt:lpstr>How large is the structure?</vt:lpstr>
      <vt:lpstr>How large is the structure?</vt:lpstr>
      <vt:lpstr>Memory Layout</vt:lpstr>
      <vt:lpstr>View from three Levels</vt:lpstr>
      <vt:lpstr>Simplified process’s address space</vt:lpstr>
      <vt:lpstr>Data Segments</vt:lpstr>
      <vt:lpstr>Creating and destroying activation records</vt:lpstr>
      <vt:lpstr>Simplified function activation records</vt:lpstr>
      <vt:lpstr>How many bytes is the simplified activation record?</vt:lpstr>
      <vt:lpstr>main’s simplified activation record</vt:lpstr>
      <vt:lpstr>Think about it</vt:lpstr>
      <vt:lpstr>Similar but different</vt:lpstr>
      <vt:lpstr>Inspecting addresses in a program</vt:lpstr>
      <vt:lpstr>For Wednesday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CS32, Summer 2012 B</dc:title>
  <dc:creator>-</dc:creator>
  <cp:lastModifiedBy>-</cp:lastModifiedBy>
  <cp:revision>197</cp:revision>
  <dcterms:created xsi:type="dcterms:W3CDTF">2012-08-06T07:36:45Z</dcterms:created>
  <dcterms:modified xsi:type="dcterms:W3CDTF">2013-10-09T20:16:58Z</dcterms:modified>
</cp:coreProperties>
</file>