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4" r:id="rId2"/>
    <p:sldId id="265" r:id="rId3"/>
    <p:sldId id="355" r:id="rId4"/>
    <p:sldId id="356" r:id="rId5"/>
    <p:sldId id="346" r:id="rId6"/>
    <p:sldId id="347" r:id="rId7"/>
    <p:sldId id="348" r:id="rId8"/>
    <p:sldId id="350" r:id="rId9"/>
    <p:sldId id="351" r:id="rId10"/>
    <p:sldId id="332" r:id="rId11"/>
    <p:sldId id="352" r:id="rId12"/>
    <p:sldId id="335" r:id="rId13"/>
    <p:sldId id="353" r:id="rId14"/>
    <p:sldId id="349" r:id="rId15"/>
    <p:sldId id="354" r:id="rId16"/>
    <p:sldId id="337" r:id="rId17"/>
    <p:sldId id="33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A4162-BE62-AA4A-96CA-98DB3327478E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DF8AD-2AA5-D040-A719-CF334E22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0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 of real life queues involve</a:t>
            </a:r>
            <a:r>
              <a:rPr lang="en-US" baseline="0" dirty="0" smtClean="0"/>
              <a:t> waiting in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31DA-A405-4541-92FE-9AE11FEA7B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31DA-A405-4541-92FE-9AE11FEA7B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11/6/13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Sorting, Stacks</a:t>
            </a:r>
            <a:r>
              <a:rPr lang="en-US" dirty="0" smtClean="0"/>
              <a:t>,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2013/11/06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queue?</a:t>
            </a:r>
          </a:p>
          <a:p>
            <a:pPr lvl="1"/>
            <a:r>
              <a:rPr lang="en-US" dirty="0" smtClean="0"/>
              <a:t>A data structure that allows access to items in a first in, first out manor (FIFO)</a:t>
            </a:r>
          </a:p>
          <a:p>
            <a:r>
              <a:rPr lang="en-US" dirty="0"/>
              <a:t>What are its operations?</a:t>
            </a:r>
          </a:p>
          <a:p>
            <a:pPr lvl="1"/>
            <a:r>
              <a:rPr lang="en-US" b="1" dirty="0" err="1"/>
              <a:t>enqueue</a:t>
            </a:r>
            <a:r>
              <a:rPr lang="en-US" dirty="0"/>
              <a:t> (add to the queue)</a:t>
            </a:r>
          </a:p>
          <a:p>
            <a:pPr lvl="1"/>
            <a:r>
              <a:rPr lang="en-US" b="1" dirty="0" err="1"/>
              <a:t>dequeue</a:t>
            </a:r>
            <a:r>
              <a:rPr lang="en-US" dirty="0"/>
              <a:t> (remove the </a:t>
            </a:r>
            <a:r>
              <a:rPr lang="en-US" i="1" dirty="0"/>
              <a:t>oldest</a:t>
            </a:r>
            <a:r>
              <a:rPr lang="en-US" dirty="0"/>
              <a:t> item in the queue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are some example queues?</a:t>
            </a:r>
          </a:p>
          <a:p>
            <a:pPr lvl="1"/>
            <a:r>
              <a:rPr lang="en-US" dirty="0" smtClean="0"/>
              <a:t>Waiting in line, task scheduling, data buffering </a:t>
            </a:r>
          </a:p>
        </p:txBody>
      </p:sp>
    </p:spTree>
    <p:extLst>
      <p:ext uri="{BB962C8B-B14F-4D97-AF65-F5344CB8AC3E}">
        <p14:creationId xmlns:p14="http://schemas.microsoft.com/office/powerpoint/2010/main" val="3837224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add and remove from the same side, thus for queues it makes sense to add and remove from opposite sides</a:t>
            </a:r>
          </a:p>
          <a:p>
            <a:r>
              <a:rPr lang="en-US" dirty="0" smtClean="0"/>
              <a:t>BUT, adding and removing from the end of the list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7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linked list smarter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i="1" dirty="0" smtClean="0"/>
              <a:t>tail</a:t>
            </a: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Gives us immediate access to the end of the list</a:t>
            </a:r>
          </a:p>
          <a:p>
            <a:pPr lvl="1"/>
            <a:r>
              <a:rPr lang="en-US" dirty="0" smtClean="0"/>
              <a:t>Can we improve these functions’ efficiency?</a:t>
            </a:r>
          </a:p>
          <a:p>
            <a:pPr lvl="2"/>
            <a:r>
              <a:rPr lang="en-US" dirty="0" err="1" smtClean="0"/>
              <a:t>insert_at</a:t>
            </a:r>
            <a:r>
              <a:rPr lang="en-US" dirty="0" smtClean="0"/>
              <a:t>(-1, item)?</a:t>
            </a:r>
          </a:p>
          <a:p>
            <a:pPr lvl="2"/>
            <a:r>
              <a:rPr lang="en-US" dirty="0" err="1" smtClean="0"/>
              <a:t>remove_at</a:t>
            </a:r>
            <a:r>
              <a:rPr lang="en-US" dirty="0" smtClean="0"/>
              <a:t>(-1)?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95991" y="3299571"/>
            <a:ext cx="1601365" cy="2899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95991" y="3755160"/>
            <a:ext cx="1601365" cy="30372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7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insert_at</a:t>
            </a:r>
            <a:r>
              <a:rPr lang="en-US" dirty="0" smtClean="0"/>
              <a:t>(-1, item) for a O(1)</a:t>
            </a:r>
          </a:p>
          <a:p>
            <a:pPr lvl="2"/>
            <a:r>
              <a:rPr lang="en-US" dirty="0" smtClean="0"/>
              <a:t>Assumes we have a working tail pointer in the list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(0) for a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5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8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implement an unbounded queue on top of the array-based implementation of a list requires treating the array as circular</a:t>
            </a:r>
          </a:p>
          <a:p>
            <a:r>
              <a:rPr lang="en-US" dirty="0" smtClean="0"/>
              <a:t>Rather than using 0 as a base index, the queue needs to keep track of which index should be the base, and use modular arithmetic to wrap around</a:t>
            </a:r>
          </a:p>
          <a:p>
            <a:r>
              <a:rPr lang="en-US" dirty="0" smtClean="0"/>
              <a:t>When the array needs to grow, the values must be manually “reset” such that the base index is at the zero position</a:t>
            </a:r>
          </a:p>
        </p:txBody>
      </p:sp>
    </p:spTree>
    <p:extLst>
      <p:ext uri="{BB962C8B-B14F-4D97-AF65-F5344CB8AC3E}">
        <p14:creationId xmlns:p14="http://schemas.microsoft.com/office/powerpoint/2010/main" val="370148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insert_at</a:t>
            </a:r>
            <a:r>
              <a:rPr lang="en-US" dirty="0" smtClean="0"/>
              <a:t>((BASE + size) % allocated, item) for an O(1) operation</a:t>
            </a:r>
          </a:p>
          <a:p>
            <a:r>
              <a:rPr lang="en-US" dirty="0" err="1" smtClean="0"/>
              <a:t>dequeue</a:t>
            </a:r>
            <a:r>
              <a:rPr lang="en-US" dirty="0" smtClean="0"/>
              <a:t>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(BASE) for an O(1) operation and make sure to increment the BASE</a:t>
            </a:r>
          </a:p>
        </p:txBody>
      </p:sp>
    </p:spTree>
    <p:extLst>
      <p:ext uri="{BB962C8B-B14F-4D97-AF65-F5344CB8AC3E}">
        <p14:creationId xmlns:p14="http://schemas.microsoft.com/office/powerpoint/2010/main" val="86833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can now 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determine if a given text is a palindrome:</a:t>
            </a:r>
          </a:p>
          <a:p>
            <a:pPr lvl="1"/>
            <a:r>
              <a:rPr lang="en-US" dirty="0" smtClean="0"/>
              <a:t>racecar, stats</a:t>
            </a:r>
          </a:p>
          <a:p>
            <a:pPr lvl="1"/>
            <a:r>
              <a:rPr lang="en-US" b="1" dirty="0" err="1" smtClean="0"/>
              <a:t>p</a:t>
            </a:r>
            <a:r>
              <a:rPr lang="en-US" dirty="0" err="1" smtClean="0"/>
              <a:t>oor</a:t>
            </a:r>
            <a:r>
              <a:rPr lang="en-US" b="1" dirty="0" err="1" smtClean="0"/>
              <a:t>d</a:t>
            </a:r>
            <a:r>
              <a:rPr lang="en-US" dirty="0" err="1" smtClean="0"/>
              <a:t>an</a:t>
            </a:r>
            <a:r>
              <a:rPr lang="en-US" b="1" dirty="0" err="1" smtClean="0"/>
              <a:t>i</a:t>
            </a:r>
            <a:r>
              <a:rPr lang="en-US" dirty="0" err="1" smtClean="0"/>
              <a:t>s</a:t>
            </a:r>
            <a:r>
              <a:rPr lang="en-US" b="1" dirty="0" err="1" smtClean="0"/>
              <a:t>i</a:t>
            </a:r>
            <a:r>
              <a:rPr lang="en-US" dirty="0" err="1" smtClean="0"/>
              <a:t>n</a:t>
            </a:r>
            <a:r>
              <a:rPr lang="en-US" b="1" dirty="0" err="1" smtClean="0"/>
              <a:t>ad</a:t>
            </a:r>
            <a:r>
              <a:rPr lang="en-US" dirty="0" err="1" smtClean="0"/>
              <a:t>roop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Take a few minutes to solve it with your neighbor</a:t>
            </a:r>
          </a:p>
        </p:txBody>
      </p:sp>
    </p:spTree>
    <p:extLst>
      <p:ext uri="{BB962C8B-B14F-4D97-AF65-F5344CB8AC3E}">
        <p14:creationId xmlns:p14="http://schemas.microsoft.com/office/powerpoint/2010/main" val="165465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Menlo Regular"/>
                <a:cs typeface="Menlo Regular"/>
              </a:rPr>
              <a:t>bool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is_palindrome</a:t>
            </a:r>
            <a:r>
              <a:rPr lang="en-US" sz="2000" dirty="0" smtClean="0">
                <a:latin typeface="Menlo Regular"/>
                <a:cs typeface="Menlo Regular"/>
              </a:rPr>
              <a:t>(</a:t>
            </a:r>
            <a:r>
              <a:rPr lang="en-US" sz="2000" b="1" dirty="0" smtClean="0">
                <a:latin typeface="Menlo Regular"/>
                <a:cs typeface="Menlo Regular"/>
              </a:rPr>
              <a:t>char</a:t>
            </a:r>
            <a:r>
              <a:rPr lang="en-US" sz="2000" dirty="0" smtClean="0">
                <a:latin typeface="Menlo Regular"/>
                <a:cs typeface="Menlo Regular"/>
              </a:rPr>
              <a:t> *word)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latin typeface="Menlo Regular"/>
                <a:cs typeface="Menlo Regular"/>
              </a:rPr>
              <a:t>Queue</a:t>
            </a:r>
            <a:r>
              <a:rPr lang="en-US" sz="2000" dirty="0" smtClean="0">
                <a:latin typeface="Menlo Regular"/>
                <a:cs typeface="Menlo Regular"/>
              </a:rPr>
              <a:t> queue;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b="1" dirty="0" smtClean="0">
                <a:latin typeface="Menlo Regular"/>
                <a:cs typeface="Menlo Regular"/>
              </a:rPr>
              <a:t>Stack</a:t>
            </a:r>
            <a:r>
              <a:rPr lang="en-US" sz="2000" dirty="0" smtClean="0">
                <a:latin typeface="Menlo Regular"/>
                <a:cs typeface="Menlo Regular"/>
              </a:rPr>
              <a:t> stack;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b="1" dirty="0" err="1" smtClean="0">
                <a:latin typeface="Menlo Regular"/>
                <a:cs typeface="Menlo Regular"/>
              </a:rPr>
              <a:t>int</a:t>
            </a:r>
            <a:r>
              <a:rPr lang="en-US" sz="2000" dirty="0" smtClean="0">
                <a:latin typeface="Menlo Regular"/>
                <a:cs typeface="Menlo Regular"/>
              </a:rPr>
              <a:t> index = 0;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//iterate through the word adding to the queue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while(word[index] != ‘\0’) {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err="1" smtClean="0">
                <a:latin typeface="Menlo Regular"/>
                <a:cs typeface="Menlo Regular"/>
              </a:rPr>
              <a:t>stack.push</a:t>
            </a:r>
            <a:r>
              <a:rPr lang="en-US" sz="2000" dirty="0" smtClean="0">
                <a:latin typeface="Menlo Regular"/>
                <a:cs typeface="Menlo Regular"/>
              </a:rPr>
              <a:t>(word[index]);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</a:t>
            </a:r>
            <a:r>
              <a:rPr lang="en-US" sz="2000" dirty="0" err="1" smtClean="0">
                <a:latin typeface="Menlo Regular"/>
                <a:cs typeface="Menlo Regular"/>
              </a:rPr>
              <a:t>queue.enqueue</a:t>
            </a:r>
            <a:r>
              <a:rPr lang="en-US" sz="2000" dirty="0" smtClean="0">
                <a:latin typeface="Menlo Regular"/>
                <a:cs typeface="Menlo Regular"/>
              </a:rPr>
              <a:t>(word[index++]);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while(!</a:t>
            </a:r>
            <a:r>
              <a:rPr lang="en-US" sz="2000" dirty="0" err="1" smtClean="0">
                <a:latin typeface="Menlo Regular"/>
                <a:cs typeface="Menlo Regular"/>
              </a:rPr>
              <a:t>queue.is_empty</a:t>
            </a:r>
            <a:r>
              <a:rPr lang="en-US" sz="2000" dirty="0" smtClean="0">
                <a:latin typeface="Menlo Regular"/>
                <a:cs typeface="Menlo Regular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if (</a:t>
            </a:r>
            <a:r>
              <a:rPr lang="en-US" sz="2000" dirty="0" err="1" smtClean="0">
                <a:latin typeface="Menlo Regular"/>
                <a:cs typeface="Menlo Regular"/>
              </a:rPr>
              <a:t>stack.pop</a:t>
            </a:r>
            <a:r>
              <a:rPr lang="en-US" sz="2000" dirty="0" smtClean="0">
                <a:latin typeface="Menlo Regular"/>
                <a:cs typeface="Menlo Regular"/>
              </a:rPr>
              <a:t>() != </a:t>
            </a:r>
            <a:r>
              <a:rPr lang="en-US" sz="2000" dirty="0" err="1" smtClean="0">
                <a:latin typeface="Menlo Regular"/>
                <a:cs typeface="Menlo Regular"/>
              </a:rPr>
              <a:t>queue.dequeue</a:t>
            </a:r>
            <a:r>
              <a:rPr lang="en-US" sz="2000" dirty="0" smtClean="0">
                <a:latin typeface="Menlo Regular"/>
                <a:cs typeface="Menlo Regular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	return </a:t>
            </a:r>
            <a:r>
              <a:rPr lang="en-US" sz="2000" b="1" dirty="0" smtClean="0">
                <a:latin typeface="Menlo Regular"/>
                <a:cs typeface="Menlo Regular"/>
              </a:rPr>
              <a:t>false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	</a:t>
            </a:r>
            <a:r>
              <a:rPr lang="en-US" sz="2000" dirty="0" smtClean="0">
                <a:latin typeface="Menlo Regular"/>
                <a:cs typeface="Menlo Regular"/>
              </a:rPr>
              <a:t>return </a:t>
            </a:r>
            <a:r>
              <a:rPr lang="en-US" sz="2000" b="1" dirty="0" smtClean="0">
                <a:latin typeface="Menlo Regular"/>
                <a:cs typeface="Menlo Regular"/>
              </a:rPr>
              <a:t>true</a:t>
            </a:r>
            <a:r>
              <a:rPr lang="en-US" sz="20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30274" y="2918003"/>
            <a:ext cx="7220696" cy="127966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0274" y="4439854"/>
            <a:ext cx="5497437" cy="9969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84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Lab 5 Part 2 Review</a:t>
            </a:r>
          </a:p>
          <a:p>
            <a:r>
              <a:rPr lang="en-US" dirty="0" smtClean="0"/>
              <a:t>Lab 6 </a:t>
            </a:r>
            <a:r>
              <a:rPr lang="en-US" dirty="0" smtClean="0"/>
              <a:t>Review / Sorting / C++ Templates</a:t>
            </a:r>
            <a:endParaRPr lang="en-US" dirty="0" smtClean="0"/>
          </a:p>
          <a:p>
            <a:r>
              <a:rPr lang="en-US" dirty="0" smtClean="0"/>
              <a:t>Stacks and </a:t>
            </a:r>
            <a:r>
              <a:rPr lang="en-US" dirty="0" smtClean="0"/>
              <a:t>Queues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Bubble sort</a:t>
            </a:r>
          </a:p>
          <a:p>
            <a:pPr lvl="1"/>
            <a:r>
              <a:rPr lang="en-US" dirty="0"/>
              <a:t>Bubble the largest element to the end in each </a:t>
            </a:r>
            <a:r>
              <a:rPr lang="en-US" dirty="0" smtClean="0"/>
              <a:t>pass</a:t>
            </a:r>
            <a:endParaRPr lang="en-US" dirty="0"/>
          </a:p>
          <a:p>
            <a:r>
              <a:rPr lang="en-US" dirty="0"/>
              <a:t>Insertion sort</a:t>
            </a:r>
          </a:p>
          <a:p>
            <a:pPr lvl="1"/>
            <a:r>
              <a:rPr lang="en-US" dirty="0"/>
              <a:t>Insert the next element into the sorted portion of the list</a:t>
            </a:r>
          </a:p>
          <a:p>
            <a:r>
              <a:rPr lang="en-US" dirty="0"/>
              <a:t>Selection </a:t>
            </a:r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smtClean="0"/>
              <a:t>smallest (or largest) </a:t>
            </a:r>
            <a:r>
              <a:rPr lang="en-US" dirty="0" smtClean="0"/>
              <a:t>item and put it in its proper location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8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templates:</a:t>
            </a:r>
          </a:p>
          <a:p>
            <a:pPr lvl="1"/>
            <a:r>
              <a:rPr lang="en-US" dirty="0" smtClean="0"/>
              <a:t>Need a version of the data structure for each type it contains OR store (void*) pointers in the structure</a:t>
            </a:r>
          </a:p>
          <a:p>
            <a:r>
              <a:rPr lang="en-US" dirty="0" smtClean="0"/>
              <a:t>With templates:</a:t>
            </a:r>
          </a:p>
          <a:p>
            <a:pPr lvl="1"/>
            <a:r>
              <a:rPr lang="en-US" dirty="0" smtClean="0"/>
              <a:t>Declare functions / classes that can operate on arbitrary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7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1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First-in Last-out data structure (FILO)</a:t>
            </a:r>
          </a:p>
          <a:p>
            <a:pPr lvl="1"/>
            <a:r>
              <a:rPr lang="en-US" dirty="0" smtClean="0"/>
              <a:t>Operates like a stack of papers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void push(T item)</a:t>
            </a:r>
          </a:p>
          <a:p>
            <a:pPr lvl="2"/>
            <a:r>
              <a:rPr lang="en-US" dirty="0" smtClean="0"/>
              <a:t>Add an item to the stack</a:t>
            </a:r>
          </a:p>
          <a:p>
            <a:pPr lvl="1"/>
            <a:r>
              <a:rPr lang="en-US" dirty="0" smtClean="0"/>
              <a:t>T pop()</a:t>
            </a:r>
          </a:p>
          <a:p>
            <a:pPr lvl="2"/>
            <a:r>
              <a:rPr lang="en-US" dirty="0" smtClean="0"/>
              <a:t>Remove and return the most recently added item from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0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Linked-List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insert_at</a:t>
            </a:r>
            <a:r>
              <a:rPr lang="en-US" dirty="0" smtClean="0"/>
              <a:t>(0, item) for a O(1)</a:t>
            </a:r>
          </a:p>
          <a:p>
            <a:r>
              <a:rPr lang="en-US" dirty="0" smtClean="0"/>
              <a:t>pop(item)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(0) for a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3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push(item)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insert_at</a:t>
            </a:r>
            <a:r>
              <a:rPr lang="en-US" dirty="0" smtClean="0"/>
              <a:t>(-1, item) for an O(1) insertion</a:t>
            </a:r>
          </a:p>
          <a:p>
            <a:pPr lvl="1"/>
            <a:r>
              <a:rPr lang="en-US" dirty="0" smtClean="0"/>
              <a:t>O(n) when the array must expand</a:t>
            </a:r>
          </a:p>
          <a:p>
            <a:r>
              <a:rPr lang="en-US" dirty="0" smtClean="0"/>
              <a:t>pop()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remove_at</a:t>
            </a:r>
            <a:r>
              <a:rPr lang="en-US" dirty="0" smtClean="0"/>
              <a:t>(-1) for an O(1) removal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7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37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1219</TotalTime>
  <Words>634</Words>
  <Application>Microsoft Macintosh PowerPoint</Application>
  <PresentationFormat>On-screen Show (4:3)</PresentationFormat>
  <Paragraphs>99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</vt:lpstr>
      <vt:lpstr>Sorting, Stacks, Queues</vt:lpstr>
      <vt:lpstr>Outline</vt:lpstr>
      <vt:lpstr>O(n2) Sorting Algorithms</vt:lpstr>
      <vt:lpstr>Templates</vt:lpstr>
      <vt:lpstr>Stacks</vt:lpstr>
      <vt:lpstr>Stack</vt:lpstr>
      <vt:lpstr>Linked-List Implementation</vt:lpstr>
      <vt:lpstr>Array-based implementation</vt:lpstr>
      <vt:lpstr>QUEUES</vt:lpstr>
      <vt:lpstr>Queues</vt:lpstr>
      <vt:lpstr>Linked List Implementation</vt:lpstr>
      <vt:lpstr>Make the linked list smarter</vt:lpstr>
      <vt:lpstr>Linked-List Implementation</vt:lpstr>
      <vt:lpstr>Array-based implementation</vt:lpstr>
      <vt:lpstr>Array-based implementation</vt:lpstr>
      <vt:lpstr>Problems we can now solve</vt:lpstr>
      <vt:lpstr>Palindrome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178</cp:revision>
  <dcterms:created xsi:type="dcterms:W3CDTF">2013-07-02T21:07:29Z</dcterms:created>
  <dcterms:modified xsi:type="dcterms:W3CDTF">2013-11-06T23:39:22Z</dcterms:modified>
</cp:coreProperties>
</file>