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6" r:id="rId3"/>
    <p:sldId id="288" r:id="rId4"/>
    <p:sldId id="263" r:id="rId5"/>
    <p:sldId id="298" r:id="rId6"/>
    <p:sldId id="300" r:id="rId7"/>
    <p:sldId id="315" r:id="rId8"/>
    <p:sldId id="316" r:id="rId9"/>
    <p:sldId id="317" r:id="rId10"/>
    <p:sldId id="320" r:id="rId11"/>
    <p:sldId id="318" r:id="rId12"/>
    <p:sldId id="319" r:id="rId13"/>
    <p:sldId id="321" r:id="rId14"/>
    <p:sldId id="322" r:id="rId15"/>
    <p:sldId id="323" r:id="rId16"/>
    <p:sldId id="324" r:id="rId17"/>
    <p:sldId id="301" r:id="rId18"/>
    <p:sldId id="305" r:id="rId19"/>
    <p:sldId id="304" r:id="rId20"/>
    <p:sldId id="306" r:id="rId21"/>
    <p:sldId id="307" r:id="rId22"/>
    <p:sldId id="308" r:id="rId23"/>
    <p:sldId id="309" r:id="rId24"/>
    <p:sldId id="310" r:id="rId25"/>
    <p:sldId id="312" r:id="rId26"/>
    <p:sldId id="311" r:id="rId27"/>
    <p:sldId id="313" r:id="rId28"/>
    <p:sldId id="314" r:id="rId29"/>
    <p:sldId id="325" r:id="rId30"/>
    <p:sldId id="30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63" autoAdjust="0"/>
  </p:normalViewPr>
  <p:slideViewPr>
    <p:cSldViewPr snapToGrid="0" snapToObjects="1"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6D8AA-7036-F14C-BA11-8B905AE3082E}" type="datetimeFigureOut">
              <a:rPr lang="en-US" smtClean="0"/>
              <a:t>6/27/13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1917-0072-C54E-99F9-0435C08F1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buf</a:t>
            </a:r>
            <a:r>
              <a:rPr lang="en-US" dirty="0" smtClean="0"/>
              <a:t>[8]</a:t>
            </a:r>
            <a:r>
              <a:rPr lang="en-US" baseline="0" dirty="0" smtClean="0"/>
              <a:t> points to the first byte of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: </a:t>
            </a:r>
            <a:r>
              <a:rPr lang="en-US" dirty="0" smtClean="0"/>
              <a:t>it should hold the ‘h’ of</a:t>
            </a:r>
            <a:r>
              <a:rPr lang="en-US" baseline="0" dirty="0" smtClean="0"/>
              <a:t> “hello”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msg</a:t>
            </a:r>
            <a:r>
              <a:rPr lang="en-US" baseline="0" dirty="0" smtClean="0"/>
              <a:t>[7] would be the first byte after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(above it on the activation record) which by the simplified activation record would be the top of the 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2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buf</a:t>
            </a:r>
            <a:r>
              <a:rPr lang="en-US" dirty="0" smtClean="0"/>
              <a:t>[8]</a:t>
            </a:r>
            <a:r>
              <a:rPr lang="en-US" baseline="0" dirty="0" smtClean="0"/>
              <a:t> represents the first byte of 0xDEADBEEF. On little endian machines, that would be 0xEF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1917-0072-C54E-99F9-0435C08F1B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6/27/13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Layout, File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2013/06/27</a:t>
            </a:r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8287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and destroying activation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starts with main</a:t>
            </a:r>
          </a:p>
          <a:p>
            <a:r>
              <a:rPr lang="en-US" dirty="0" smtClean="0"/>
              <a:t>main calls </a:t>
            </a:r>
            <a:r>
              <a:rPr lang="en-US" dirty="0" err="1" smtClean="0"/>
              <a:t>strsafeconcat</a:t>
            </a:r>
            <a:endParaRPr lang="en-US" dirty="0" smtClean="0"/>
          </a:p>
          <a:p>
            <a:r>
              <a:rPr lang="en-US" dirty="0" err="1" smtClean="0"/>
              <a:t>strsafeconcat</a:t>
            </a:r>
            <a:r>
              <a:rPr lang="en-US" dirty="0" smtClean="0"/>
              <a:t> calls </a:t>
            </a:r>
            <a:r>
              <a:rPr lang="en-US" dirty="0" err="1" smtClean="0"/>
              <a:t>strlength</a:t>
            </a:r>
            <a:endParaRPr lang="en-US" dirty="0" smtClean="0"/>
          </a:p>
          <a:p>
            <a:r>
              <a:rPr lang="en-US" dirty="0" err="1" smtClean="0"/>
              <a:t>strlength</a:t>
            </a:r>
            <a:r>
              <a:rPr lang="en-US" dirty="0" smtClean="0"/>
              <a:t> returns</a:t>
            </a:r>
          </a:p>
          <a:p>
            <a:r>
              <a:rPr lang="en-US" dirty="0" err="1" smtClean="0"/>
              <a:t>strsafeconcat</a:t>
            </a:r>
            <a:r>
              <a:rPr lang="en-US" dirty="0" smtClean="0"/>
              <a:t> calls </a:t>
            </a:r>
            <a:r>
              <a:rPr lang="en-US" dirty="0" err="1" smtClean="0"/>
              <a:t>strlength</a:t>
            </a:r>
            <a:endParaRPr lang="en-US" dirty="0" smtClean="0"/>
          </a:p>
          <a:p>
            <a:r>
              <a:rPr lang="en-US" dirty="0" err="1" smtClean="0"/>
              <a:t>strlength</a:t>
            </a:r>
            <a:r>
              <a:rPr lang="en-US" dirty="0" smtClean="0"/>
              <a:t> returns</a:t>
            </a:r>
          </a:p>
          <a:p>
            <a:r>
              <a:rPr lang="en-US" dirty="0" err="1" smtClean="0"/>
              <a:t>strsafeconcat</a:t>
            </a:r>
            <a:r>
              <a:rPr lang="en-US" dirty="0" smtClean="0"/>
              <a:t> returns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46209" y="2369900"/>
            <a:ext cx="2509130" cy="1053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5746209" y="3423189"/>
            <a:ext cx="2509130" cy="1053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strsafeconcat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746209" y="4476478"/>
            <a:ext cx="2509130" cy="1053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strlength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746209" y="1995655"/>
            <a:ext cx="2509130" cy="37424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top of stack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746210" y="1491770"/>
            <a:ext cx="250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High Memory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06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7" grpId="1" animBg="1"/>
      <p:bldP spid="8" grpId="0" animBg="1"/>
      <p:bldP spid="8" grpId="1" animBg="1"/>
      <p:bldP spid="8" grpId="2" animBg="1"/>
      <p:bldP spid="8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function activation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Stores values passed into the function as parameters</a:t>
            </a:r>
          </a:p>
          <a:p>
            <a:r>
              <a:rPr lang="en-US" dirty="0" smtClean="0"/>
              <a:t>Stores the function’s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45799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bytes is the simplified activation record?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[]) {</a:t>
            </a:r>
          </a:p>
          <a:p>
            <a:pPr marL="0" indent="0"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buf</a:t>
            </a:r>
            <a:r>
              <a:rPr lang="en-US" dirty="0" smtClean="0"/>
              <a:t>[8];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argc</a:t>
            </a:r>
            <a:r>
              <a:rPr lang="en-US" dirty="0" smtClean="0"/>
              <a:t>; ++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buf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= </a:t>
            </a:r>
            <a:r>
              <a:rPr lang="en-US" dirty="0" err="1" smtClean="0"/>
              <a:t>argv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][0];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9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main’s simplified activation record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9042" y="1600200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argc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299042" y="2509308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argv</a:t>
            </a:r>
            <a:r>
              <a:rPr lang="en-US" sz="2800" dirty="0" smtClean="0"/>
              <a:t> (pointer)</a:t>
            </a:r>
          </a:p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299042" y="3384942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buf</a:t>
            </a:r>
            <a:r>
              <a:rPr lang="en-US" sz="2800" dirty="0" smtClean="0"/>
              <a:t> (char array)</a:t>
            </a:r>
          </a:p>
          <a:p>
            <a:pPr algn="ctr"/>
            <a:r>
              <a:rPr lang="en-US" sz="2800" dirty="0" smtClean="0"/>
              <a:t>8 bytes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299042" y="4299774"/>
            <a:ext cx="2633038" cy="909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smtClean="0"/>
              <a:t>4 bytes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99042" y="5361098"/>
            <a:ext cx="2633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Total: 20 bytes</a:t>
            </a:r>
            <a:endParaRPr lang="en-US" sz="2800" dirty="0"/>
          </a:p>
        </p:txBody>
      </p:sp>
      <p:sp>
        <p:nvSpPr>
          <p:cNvPr id="10" name="Up Arrow 9"/>
          <p:cNvSpPr/>
          <p:nvPr/>
        </p:nvSpPr>
        <p:spPr>
          <a:xfrm>
            <a:off x="6814914" y="1672855"/>
            <a:ext cx="480142" cy="3536027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7338" y="2726161"/>
            <a:ext cx="1548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data stored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0240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msg</a:t>
            </a:r>
            <a:r>
              <a:rPr lang="en-US" dirty="0" smtClean="0"/>
              <a:t>[] = “hello”;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buf</a:t>
            </a:r>
            <a:r>
              <a:rPr lang="en-US" dirty="0" smtClean="0"/>
              <a:t>[] = “1234567”;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smtClean="0"/>
              <a:t>msg2[] </a:t>
            </a:r>
            <a:r>
              <a:rPr lang="en-US" dirty="0" smtClean="0"/>
              <a:t>= “world”;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What value does </a:t>
            </a:r>
            <a:r>
              <a:rPr lang="en-US" dirty="0" err="1" smtClean="0"/>
              <a:t>buf</a:t>
            </a:r>
            <a:r>
              <a:rPr lang="en-US" dirty="0" smtClean="0"/>
              <a:t>[8] hold?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msg</a:t>
            </a:r>
            <a:r>
              <a:rPr lang="en-US" dirty="0" smtClean="0"/>
              <a:t>[7]?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97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but different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0xDEADBEEF;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</a:t>
            </a:r>
            <a:r>
              <a:rPr lang="en-US" dirty="0" err="1" smtClean="0"/>
              <a:t>buf</a:t>
            </a:r>
            <a:r>
              <a:rPr lang="en-US" dirty="0" smtClean="0"/>
              <a:t>[] = “1234567”;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What value does </a:t>
            </a:r>
            <a:r>
              <a:rPr lang="en-US" dirty="0" err="1" smtClean="0"/>
              <a:t>buf</a:t>
            </a:r>
            <a:r>
              <a:rPr lang="en-US" dirty="0" smtClean="0"/>
              <a:t>[8] hold?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0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addresses in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review of </a:t>
            </a:r>
            <a:r>
              <a:rPr lang="en-US" dirty="0" err="1" smtClean="0"/>
              <a:t>variables_in_memory.c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3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stands for input/output</a:t>
            </a:r>
          </a:p>
          <a:p>
            <a:r>
              <a:rPr lang="en-US" dirty="0" smtClean="0"/>
              <a:t>Provided by the </a:t>
            </a:r>
            <a:r>
              <a:rPr lang="en-US" dirty="0" err="1" smtClean="0"/>
              <a:t>stdio</a:t>
            </a:r>
            <a:r>
              <a:rPr lang="en-US" dirty="0" smtClean="0"/>
              <a:t> library </a:t>
            </a:r>
            <a:r>
              <a:rPr lang="en-US" dirty="0" smtClean="0"/>
              <a:t>(</a:t>
            </a:r>
            <a:r>
              <a:rPr lang="en-US" dirty="0" err="1" smtClean="0"/>
              <a:t>stdio.h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Allows reading and writing to/from streams (type: FILE *)</a:t>
            </a:r>
          </a:p>
          <a:p>
            <a:pPr lvl="1"/>
            <a:r>
              <a:rPr lang="en-US" dirty="0" err="1" smtClean="0"/>
              <a:t>stdin</a:t>
            </a:r>
            <a:r>
              <a:rPr lang="en-US" dirty="0" smtClean="0"/>
              <a:t> (read only)</a:t>
            </a:r>
          </a:p>
          <a:p>
            <a:pPr lvl="1"/>
            <a:r>
              <a:rPr lang="en-US" dirty="0" err="1" smtClean="0"/>
              <a:t>stdout</a:t>
            </a:r>
            <a:r>
              <a:rPr lang="en-US" dirty="0" smtClean="0"/>
              <a:t> / </a:t>
            </a:r>
            <a:r>
              <a:rPr lang="en-US" dirty="0" err="1" smtClean="0"/>
              <a:t>stderr</a:t>
            </a:r>
            <a:r>
              <a:rPr lang="en-US" dirty="0" smtClean="0"/>
              <a:t> (write only)</a:t>
            </a:r>
          </a:p>
          <a:p>
            <a:pPr lvl="1"/>
            <a:r>
              <a:rPr lang="en-US" dirty="0" smtClean="0"/>
              <a:t>named files</a:t>
            </a:r>
          </a:p>
        </p:txBody>
      </p:sp>
    </p:spTree>
    <p:extLst>
      <p:ext uri="{BB962C8B-B14F-4D97-AF65-F5344CB8AC3E}">
        <p14:creationId xmlns:p14="http://schemas.microsoft.com/office/powerpoint/2010/main" val="253972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stdio.h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via </a:t>
            </a:r>
            <a:r>
              <a:rPr lang="en-US" dirty="0" err="1" smtClean="0"/>
              <a:t>opengroup</a:t>
            </a:r>
            <a:r>
              <a:rPr lang="en-US" dirty="0"/>
              <a:t>: </a:t>
            </a:r>
            <a:r>
              <a:rPr lang="en-US" dirty="0"/>
              <a:t>http://</a:t>
            </a:r>
            <a:r>
              <a:rPr lang="en-US" dirty="0" err="1"/>
              <a:t>pubs.opengroup.org</a:t>
            </a:r>
            <a:r>
              <a:rPr lang="en-US" dirty="0"/>
              <a:t>/</a:t>
            </a:r>
            <a:r>
              <a:rPr lang="en-US" dirty="0" err="1"/>
              <a:t>onlinepubs</a:t>
            </a:r>
            <a:r>
              <a:rPr lang="en-US" dirty="0"/>
              <a:t>/009695399/</a:t>
            </a:r>
            <a:r>
              <a:rPr lang="en-US" dirty="0" err="1"/>
              <a:t>basedefs</a:t>
            </a:r>
            <a:r>
              <a:rPr lang="en-US" dirty="0"/>
              <a:t>/</a:t>
            </a:r>
            <a:r>
              <a:rPr lang="en-US" dirty="0" err="1" smtClean="0"/>
              <a:t>stdio.h.html</a:t>
            </a:r>
            <a:endParaRPr lang="en-US" dirty="0" smtClean="0"/>
          </a:p>
          <a:p>
            <a:r>
              <a:rPr lang="en-US" dirty="0" smtClean="0"/>
              <a:t>Explore </a:t>
            </a:r>
            <a:r>
              <a:rPr lang="en-US" dirty="0" smtClean="0"/>
              <a:t>via `man </a:t>
            </a:r>
            <a:r>
              <a:rPr lang="en-US" dirty="0" err="1" smtClean="0"/>
              <a:t>stdio.h</a:t>
            </a:r>
            <a:r>
              <a:rPr lang="en-US" dirty="0" smtClean="0"/>
              <a:t>` (same info as </a:t>
            </a:r>
            <a:r>
              <a:rPr lang="en-US" dirty="0" err="1" smtClean="0"/>
              <a:t>opengroup</a:t>
            </a:r>
            <a:r>
              <a:rPr lang="en-US" dirty="0" smtClean="0"/>
              <a:t>, but not easily searchable or linkable)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1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HW1 (+command line arguments)</a:t>
            </a:r>
          </a:p>
          <a:p>
            <a:r>
              <a:rPr lang="en-US" dirty="0" smtClean="0"/>
              <a:t>Memory Layout</a:t>
            </a:r>
          </a:p>
          <a:p>
            <a:r>
              <a:rPr lang="en-US" dirty="0" smtClean="0"/>
              <a:t>File I/</a:t>
            </a:r>
            <a:r>
              <a:rPr lang="en-US" dirty="0" smtClean="0"/>
              <a:t>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681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Opening named files and closing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FILE* </a:t>
            </a:r>
            <a:r>
              <a:rPr lang="en-US" dirty="0" err="1" smtClean="0"/>
              <a:t>fopen</a:t>
            </a:r>
            <a:r>
              <a:rPr lang="en-US" dirty="0" smtClean="0"/>
              <a:t>(char *filename, char *mode)</a:t>
            </a:r>
          </a:p>
          <a:p>
            <a:pPr lvl="1"/>
            <a:r>
              <a:rPr lang="en-US" dirty="0" smtClean="0"/>
              <a:t> open a file specifying whether to open for reading, writing, appending,  and create or truncate if desired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fclose</a:t>
            </a:r>
            <a:r>
              <a:rPr lang="en-US" dirty="0" smtClean="0"/>
              <a:t>(FILE *stream) – close an open FILE*</a:t>
            </a:r>
          </a:p>
          <a:p>
            <a:pPr lvl="1"/>
            <a:r>
              <a:rPr lang="en-US" dirty="0" smtClean="0"/>
              <a:t>Flush and close the stream</a:t>
            </a:r>
          </a:p>
          <a:p>
            <a:pPr lvl="1"/>
            <a:r>
              <a:rPr lang="en-US" dirty="0" smtClean="0"/>
              <a:t>Return 0 on success</a:t>
            </a:r>
          </a:p>
        </p:txBody>
      </p:sp>
    </p:spTree>
    <p:extLst>
      <p:ext uri="{BB962C8B-B14F-4D97-AF65-F5344CB8AC3E}">
        <p14:creationId xmlns:p14="http://schemas.microsoft.com/office/powerpoint/2010/main" val="144988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fgetc</a:t>
            </a:r>
            <a:r>
              <a:rPr lang="en-US" dirty="0" smtClean="0"/>
              <a:t>(FILE *stream)</a:t>
            </a:r>
          </a:p>
          <a:p>
            <a:pPr lvl="1"/>
            <a:r>
              <a:rPr lang="en-US" dirty="0" smtClean="0"/>
              <a:t>Returns the next character in the stream or EOF (this is why it returns an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fgets</a:t>
            </a:r>
            <a:r>
              <a:rPr lang="en-US" dirty="0" smtClean="0"/>
              <a:t>(char *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n, FILE *stream)</a:t>
            </a:r>
          </a:p>
          <a:p>
            <a:pPr lvl="1"/>
            <a:r>
              <a:rPr lang="en-US" dirty="0" smtClean="0"/>
              <a:t>Read at most n-1 bytes from stream into </a:t>
            </a:r>
            <a:r>
              <a:rPr lang="en-US" dirty="0" err="1" smtClean="0"/>
              <a:t>buf</a:t>
            </a:r>
            <a:endParaRPr lang="en-US" dirty="0" smtClean="0"/>
          </a:p>
          <a:p>
            <a:pPr lvl="1"/>
            <a:r>
              <a:rPr lang="en-US" dirty="0" smtClean="0"/>
              <a:t>Also stops when ‘\n’ or EOF is reached</a:t>
            </a:r>
          </a:p>
          <a:p>
            <a:pPr lvl="1"/>
            <a:r>
              <a:rPr lang="en-US" dirty="0" smtClean="0"/>
              <a:t>Terminates </a:t>
            </a:r>
            <a:r>
              <a:rPr lang="en-US" dirty="0" err="1" smtClean="0"/>
              <a:t>buf</a:t>
            </a:r>
            <a:r>
              <a:rPr lang="en-US" dirty="0" smtClean="0"/>
              <a:t> with the null character ‘\0’</a:t>
            </a:r>
          </a:p>
        </p:txBody>
      </p:sp>
    </p:spTree>
    <p:extLst>
      <p:ext uri="{BB962C8B-B14F-4D97-AF65-F5344CB8AC3E}">
        <p14:creationId xmlns:p14="http://schemas.microsoft.com/office/powerpoint/2010/main" val="326770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fread</a:t>
            </a:r>
            <a:r>
              <a:rPr lang="en-US" dirty="0" smtClean="0"/>
              <a:t> – very useful (especially when input is unbounded), we won’t use in this class</a:t>
            </a:r>
          </a:p>
          <a:p>
            <a:r>
              <a:rPr lang="en-US" dirty="0" err="1" smtClean="0"/>
              <a:t>fscanf</a:t>
            </a:r>
            <a:r>
              <a:rPr lang="en-US" dirty="0" smtClean="0"/>
              <a:t> – useful, but tricky, don’t use in this class</a:t>
            </a:r>
          </a:p>
          <a:p>
            <a:r>
              <a:rPr lang="en-US" dirty="0" smtClean="0"/>
              <a:t>Functions with similar names less the ‘f’</a:t>
            </a:r>
          </a:p>
          <a:p>
            <a:pPr lvl="1"/>
            <a:r>
              <a:rPr lang="en-US" dirty="0" smtClean="0"/>
              <a:t>Uses the </a:t>
            </a:r>
            <a:r>
              <a:rPr lang="en-US" b="1" dirty="0" err="1" smtClean="0"/>
              <a:t>stdin</a:t>
            </a:r>
            <a:r>
              <a:rPr lang="en-US" b="1" dirty="0" smtClean="0"/>
              <a:t> </a:t>
            </a:r>
            <a:r>
              <a:rPr lang="en-US" dirty="0" smtClean="0"/>
              <a:t>stream thus doesn’t require the </a:t>
            </a:r>
            <a:r>
              <a:rPr lang="en-US" i="1" dirty="0" smtClean="0"/>
              <a:t>stream</a:t>
            </a:r>
            <a:r>
              <a:rPr lang="en-US" dirty="0" smtClean="0"/>
              <a:t> argument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fputc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 smtClean="0"/>
              <a:t> c, FILE *stream)</a:t>
            </a:r>
          </a:p>
          <a:p>
            <a:pPr lvl="1"/>
            <a:r>
              <a:rPr lang="en-US" dirty="0" smtClean="0"/>
              <a:t>Write a single character </a:t>
            </a:r>
            <a:r>
              <a:rPr lang="en-US" b="1" dirty="0" smtClean="0"/>
              <a:t>c</a:t>
            </a:r>
            <a:r>
              <a:rPr lang="en-US" dirty="0" smtClean="0"/>
              <a:t> to </a:t>
            </a:r>
            <a:r>
              <a:rPr lang="en-US" b="1" dirty="0" smtClean="0"/>
              <a:t>stream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fputs</a:t>
            </a:r>
            <a:r>
              <a:rPr lang="en-US" dirty="0" smtClean="0"/>
              <a:t>(char *</a:t>
            </a:r>
            <a:r>
              <a:rPr lang="en-US" dirty="0" err="1" smtClean="0"/>
              <a:t>buf</a:t>
            </a:r>
            <a:r>
              <a:rPr lang="en-US" dirty="0" smtClean="0"/>
              <a:t>, FILE *stream)</a:t>
            </a:r>
          </a:p>
          <a:p>
            <a:pPr lvl="1"/>
            <a:r>
              <a:rPr lang="en-US" dirty="0" smtClean="0"/>
              <a:t>Write the null-terminated string in </a:t>
            </a:r>
            <a:r>
              <a:rPr lang="en-US" b="1" dirty="0" err="1" smtClean="0"/>
              <a:t>buf</a:t>
            </a:r>
            <a:r>
              <a:rPr lang="en-US" dirty="0" smtClean="0"/>
              <a:t> to </a:t>
            </a:r>
            <a:r>
              <a:rPr lang="en-US" b="1" dirty="0" smtClean="0"/>
              <a:t>stream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fprintf</a:t>
            </a:r>
            <a:r>
              <a:rPr lang="en-US" dirty="0" smtClean="0"/>
              <a:t>(FILE *stream, char *format, …)</a:t>
            </a:r>
          </a:p>
          <a:p>
            <a:pPr lvl="1"/>
            <a:r>
              <a:rPr lang="en-US" dirty="0" smtClean="0"/>
              <a:t>Write formatted string to stream making the specified replacements</a:t>
            </a:r>
          </a:p>
          <a:p>
            <a:pPr lvl="1"/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3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NEVER</a:t>
            </a:r>
            <a:r>
              <a:rPr lang="en-US" dirty="0" smtClean="0"/>
              <a:t> do the following: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 err="1" smtClean="0"/>
              <a:t>buf</a:t>
            </a:r>
            <a:r>
              <a:rPr lang="en-US" dirty="0" smtClean="0"/>
              <a:t>);  // </a:t>
            </a:r>
            <a:r>
              <a:rPr lang="en-US" dirty="0" err="1" smtClean="0"/>
              <a:t>buf</a:t>
            </a:r>
            <a:r>
              <a:rPr lang="en-US" dirty="0" smtClean="0"/>
              <a:t> is some c-string</a:t>
            </a:r>
          </a:p>
          <a:p>
            <a:r>
              <a:rPr lang="en-US" dirty="0" smtClean="0"/>
              <a:t>Could allow an attacker to inspect and change your program (format string exploit)</a:t>
            </a:r>
          </a:p>
          <a:p>
            <a:r>
              <a:rPr lang="en-US" dirty="0" smtClean="0"/>
              <a:t>Use either </a:t>
            </a:r>
            <a:r>
              <a:rPr lang="en-US" i="1" dirty="0" err="1" smtClean="0"/>
              <a:t>fputs</a:t>
            </a:r>
            <a:r>
              <a:rPr lang="en-US" dirty="0" smtClean="0"/>
              <a:t> or </a:t>
            </a:r>
            <a:r>
              <a:rPr lang="en-US" i="1" dirty="0" err="1" smtClean="0"/>
              <a:t>fprintf</a:t>
            </a:r>
            <a:r>
              <a:rPr lang="en-US" i="1" dirty="0" smtClean="0"/>
              <a:t>(</a:t>
            </a:r>
            <a:r>
              <a:rPr lang="en-US" i="1" dirty="0" err="1" smtClean="0"/>
              <a:t>stdout</a:t>
            </a:r>
            <a:r>
              <a:rPr lang="en-US" i="1" dirty="0" smtClean="0"/>
              <a:t>, “%s”, </a:t>
            </a:r>
            <a:r>
              <a:rPr lang="en-US" i="1" dirty="0" err="1" smtClean="0"/>
              <a:t>buf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830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write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fwrite</a:t>
            </a:r>
            <a:r>
              <a:rPr lang="en-US" dirty="0" smtClean="0"/>
              <a:t> – generally very useful, we won’t use in this class</a:t>
            </a:r>
          </a:p>
          <a:p>
            <a:r>
              <a:rPr lang="en-US" dirty="0" smtClean="0"/>
              <a:t>Functions with similar names less the ‘f’</a:t>
            </a:r>
          </a:p>
          <a:p>
            <a:pPr lvl="1"/>
            <a:r>
              <a:rPr lang="en-US" dirty="0" smtClean="0"/>
              <a:t>Uses the </a:t>
            </a:r>
            <a:r>
              <a:rPr lang="en-US" b="1" dirty="0" err="1" smtClean="0"/>
              <a:t>stdout</a:t>
            </a:r>
            <a:r>
              <a:rPr lang="en-US" b="1" dirty="0" smtClean="0"/>
              <a:t> </a:t>
            </a:r>
            <a:r>
              <a:rPr lang="en-US" dirty="0" smtClean="0"/>
              <a:t>stream thus doesn’t require the </a:t>
            </a:r>
            <a:r>
              <a:rPr lang="en-US" i="1" dirty="0" smtClean="0"/>
              <a:t>stream</a:t>
            </a:r>
            <a:r>
              <a:rPr lang="en-US" dirty="0" smtClean="0"/>
              <a:t> argument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5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useful stream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feof</a:t>
            </a:r>
            <a:r>
              <a:rPr lang="en-US" dirty="0" smtClean="0"/>
              <a:t>(FILE *stream)</a:t>
            </a:r>
          </a:p>
          <a:p>
            <a:pPr lvl="1"/>
            <a:r>
              <a:rPr lang="en-US" dirty="0" smtClean="0"/>
              <a:t>Return non-zero if the stream has reached the end of the file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fflush</a:t>
            </a:r>
            <a:r>
              <a:rPr lang="en-US" dirty="0" smtClean="0"/>
              <a:t>(FILE *stream)</a:t>
            </a:r>
          </a:p>
          <a:p>
            <a:pPr lvl="1"/>
            <a:r>
              <a:rPr lang="en-US" dirty="0" smtClean="0"/>
              <a:t>Force writing any buffered data to the stream</a:t>
            </a:r>
          </a:p>
          <a:p>
            <a:pPr lvl="1"/>
            <a:r>
              <a:rPr lang="en-US" dirty="0" smtClean="0"/>
              <a:t>Flushing </a:t>
            </a:r>
            <a:r>
              <a:rPr lang="en-US" i="1" dirty="0" smtClean="0"/>
              <a:t>typically</a:t>
            </a:r>
            <a:r>
              <a:rPr lang="en-US" dirty="0" smtClean="0"/>
              <a:t> occurs when a newline is encountered, thus </a:t>
            </a:r>
            <a:r>
              <a:rPr lang="en-US" dirty="0" err="1" smtClean="0"/>
              <a:t>fflush</a:t>
            </a:r>
            <a:r>
              <a:rPr lang="en-US" dirty="0" smtClean="0"/>
              <a:t> is often needed when newlines aren’t used</a:t>
            </a:r>
          </a:p>
        </p:txBody>
      </p:sp>
    </p:spTree>
    <p:extLst>
      <p:ext uri="{BB962C8B-B14F-4D97-AF65-F5344CB8AC3E}">
        <p14:creationId xmlns:p14="http://schemas.microsoft.com/office/powerpoint/2010/main" val="249487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 err="1" smtClean="0"/>
              <a:t>fgetc</a:t>
            </a:r>
            <a:r>
              <a:rPr lang="en-US" dirty="0" smtClean="0"/>
              <a:t>/</a:t>
            </a:r>
            <a:r>
              <a:rPr lang="en-US" dirty="0" err="1" smtClean="0"/>
              <a:t>fputc</a:t>
            </a:r>
            <a:r>
              <a:rPr lang="en-US" dirty="0" smtClean="0"/>
              <a:t> return/get an integer?</a:t>
            </a:r>
          </a:p>
          <a:p>
            <a:r>
              <a:rPr lang="en-US" dirty="0" smtClean="0"/>
              <a:t>If a file with only a single newline at the end is 32 bytes long, how many bytes does the buffer for </a:t>
            </a:r>
            <a:r>
              <a:rPr lang="en-US" dirty="0" err="1" smtClean="0"/>
              <a:t>fgets</a:t>
            </a:r>
            <a:r>
              <a:rPr lang="en-US" dirty="0" smtClean="0"/>
              <a:t> require to read the entire file?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680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I/O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</a:t>
            </a:r>
            <a:r>
              <a:rPr lang="en-US" b="1" dirty="0" err="1"/>
              <a:t>fgets</a:t>
            </a:r>
            <a:r>
              <a:rPr lang="en-US" dirty="0"/>
              <a:t>, how can you determine if the string is longer than the value of ‘n</a:t>
            </a:r>
            <a:r>
              <a:rPr lang="en-US" dirty="0" smtClean="0"/>
              <a:t>’ (the number of bytes to read)</a:t>
            </a:r>
            <a:endParaRPr lang="en-US" dirty="0"/>
          </a:p>
          <a:p>
            <a:r>
              <a:rPr lang="en-US" dirty="0" smtClean="0"/>
              <a:t>What will happen if the ‘n’ parameter to </a:t>
            </a:r>
            <a:r>
              <a:rPr lang="en-US" b="1" dirty="0" err="1" smtClean="0"/>
              <a:t>fgets</a:t>
            </a:r>
            <a:r>
              <a:rPr lang="en-US" dirty="0" smtClean="0"/>
              <a:t> is larger than the buffer?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cat program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 class creation of </a:t>
            </a:r>
            <a:r>
              <a:rPr lang="en-US" dirty="0" err="1" smtClean="0"/>
              <a:t>simple_copy.c</a:t>
            </a:r>
            <a:r>
              <a:rPr lang="en-US" smtClean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3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93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Tuesday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Finish reading chapter 1 in the text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26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HW1 Common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input from </a:t>
            </a:r>
            <a:r>
              <a:rPr lang="en-US" dirty="0" err="1" smtClean="0"/>
              <a:t>stdin</a:t>
            </a:r>
            <a:r>
              <a:rPr lang="en-US" dirty="0" smtClean="0"/>
              <a:t> (via </a:t>
            </a:r>
            <a:r>
              <a:rPr lang="en-US" dirty="0" err="1" smtClean="0"/>
              <a:t>scanf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Performing </a:t>
            </a:r>
            <a:r>
              <a:rPr lang="en-US" i="1" dirty="0" smtClean="0"/>
              <a:t>failure</a:t>
            </a:r>
            <a:r>
              <a:rPr lang="en-US" dirty="0" smtClean="0"/>
              <a:t> testing too late</a:t>
            </a:r>
          </a:p>
          <a:p>
            <a:r>
              <a:rPr lang="en-US" dirty="0" smtClean="0"/>
              <a:t>Not handling the 0 case</a:t>
            </a:r>
          </a:p>
          <a:p>
            <a:r>
              <a:rPr lang="en-US" dirty="0" smtClean="0"/>
              <a:t>Whitespace issues</a:t>
            </a:r>
          </a:p>
          <a:p>
            <a:r>
              <a:rPr lang="en-US" dirty="0" smtClean="0"/>
              <a:t>Others?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8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HW1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&lt;In-class review of hw1 solution source code&gt;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96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from three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address space of a process</a:t>
            </a:r>
            <a:endParaRPr lang="en-US" dirty="0"/>
          </a:p>
          <a:p>
            <a:r>
              <a:rPr lang="en-US" dirty="0" smtClean="0"/>
              <a:t>Function activation records on the stack</a:t>
            </a:r>
          </a:p>
          <a:p>
            <a:r>
              <a:rPr lang="en-US" dirty="0" smtClean="0"/>
              <a:t>Data within an activation record</a:t>
            </a:r>
          </a:p>
        </p:txBody>
      </p:sp>
    </p:spTree>
    <p:extLst>
      <p:ext uri="{BB962C8B-B14F-4D97-AF65-F5344CB8AC3E}">
        <p14:creationId xmlns:p14="http://schemas.microsoft.com/office/powerpoint/2010/main" val="268421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process’s address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52577" y="1600200"/>
            <a:ext cx="2586573" cy="45259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52577" y="1610910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3252577" y="3869903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HEAP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3252577" y="5010915"/>
            <a:ext cx="2586573" cy="11152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CODE+</a:t>
            </a:r>
            <a:endParaRPr lang="en-US" sz="2800" dirty="0"/>
          </a:p>
        </p:txBody>
      </p:sp>
      <p:sp>
        <p:nvSpPr>
          <p:cNvPr id="8" name="Up Arrow 7"/>
          <p:cNvSpPr/>
          <p:nvPr/>
        </p:nvSpPr>
        <p:spPr>
          <a:xfrm>
            <a:off x="4367746" y="3869903"/>
            <a:ext cx="371723" cy="38972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367746" y="2354412"/>
            <a:ext cx="371723" cy="3717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7300" y="1565654"/>
            <a:ext cx="1605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0xFFFFFFFF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30681" y="5632232"/>
            <a:ext cx="172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0x00000000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6677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Code(+)</a:t>
            </a:r>
          </a:p>
          <a:p>
            <a:pPr lvl="1"/>
            <a:r>
              <a:rPr lang="en-US" dirty="0" smtClean="0"/>
              <a:t>Program code</a:t>
            </a:r>
          </a:p>
          <a:p>
            <a:pPr lvl="1"/>
            <a:r>
              <a:rPr lang="en-US" dirty="0" smtClean="0"/>
              <a:t>Initialization data, global and static variables</a:t>
            </a:r>
          </a:p>
          <a:p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Memory chunks allocated via </a:t>
            </a:r>
            <a:r>
              <a:rPr lang="en-US" dirty="0" err="1" smtClean="0"/>
              <a:t>malloc</a:t>
            </a:r>
            <a:endParaRPr lang="en-US" dirty="0" smtClean="0"/>
          </a:p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Function activation records</a:t>
            </a:r>
          </a:p>
        </p:txBody>
      </p:sp>
    </p:spTree>
    <p:extLst>
      <p:ext uri="{BB962C8B-B14F-4D97-AF65-F5344CB8AC3E}">
        <p14:creationId xmlns:p14="http://schemas.microsoft.com/office/powerpoint/2010/main" val="327351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2291</TotalTime>
  <Words>946</Words>
  <Application>Microsoft Macintosh PowerPoint</Application>
  <PresentationFormat>On-screen Show (4:3)</PresentationFormat>
  <Paragraphs>153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 Black </vt:lpstr>
      <vt:lpstr>Memory Layout, File I/O</vt:lpstr>
      <vt:lpstr>Outline</vt:lpstr>
      <vt:lpstr>HW1 Review</vt:lpstr>
      <vt:lpstr>HW1 Common Problems</vt:lpstr>
      <vt:lpstr>HW1 Solution</vt:lpstr>
      <vt:lpstr>Memory Layout</vt:lpstr>
      <vt:lpstr>View from three Levels</vt:lpstr>
      <vt:lpstr>Simplified process’s address space</vt:lpstr>
      <vt:lpstr>Data Segments</vt:lpstr>
      <vt:lpstr>Creating and destroying activation records</vt:lpstr>
      <vt:lpstr>Simplified function activation records</vt:lpstr>
      <vt:lpstr>How many bytes is the simplified activation record?</vt:lpstr>
      <vt:lpstr>main’s simplified activation record</vt:lpstr>
      <vt:lpstr>Think about it</vt:lpstr>
      <vt:lpstr>Similar but different</vt:lpstr>
      <vt:lpstr>Inspecting addresses in a program</vt:lpstr>
      <vt:lpstr>File I/o</vt:lpstr>
      <vt:lpstr>File I/O</vt:lpstr>
      <vt:lpstr>stdio.h</vt:lpstr>
      <vt:lpstr>Opening named files and closing streams</vt:lpstr>
      <vt:lpstr>Reading from streams</vt:lpstr>
      <vt:lpstr>Other read functions</vt:lpstr>
      <vt:lpstr>Writing to streams</vt:lpstr>
      <vt:lpstr>SECURITY WARNING</vt:lpstr>
      <vt:lpstr>Other write functions</vt:lpstr>
      <vt:lpstr>Other useful stream functions</vt:lpstr>
      <vt:lpstr>I/O Questions</vt:lpstr>
      <vt:lpstr>More I/O Questions</vt:lpstr>
      <vt:lpstr>Real-time cat program writing</vt:lpstr>
      <vt:lpstr>For Tuesday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CS32, Summer 2012 B</dc:title>
  <dc:creator>-</dc:creator>
  <cp:lastModifiedBy>-</cp:lastModifiedBy>
  <cp:revision>156</cp:revision>
  <dcterms:created xsi:type="dcterms:W3CDTF">2012-08-06T07:36:45Z</dcterms:created>
  <dcterms:modified xsi:type="dcterms:W3CDTF">2013-06-27T21:08:38Z</dcterms:modified>
</cp:coreProperties>
</file>