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64" r:id="rId2"/>
    <p:sldId id="265" r:id="rId3"/>
    <p:sldId id="286" r:id="rId4"/>
    <p:sldId id="329" r:id="rId5"/>
    <p:sldId id="330" r:id="rId6"/>
    <p:sldId id="333" r:id="rId7"/>
    <p:sldId id="332" r:id="rId8"/>
    <p:sldId id="331" r:id="rId9"/>
    <p:sldId id="343" r:id="rId10"/>
    <p:sldId id="328" r:id="rId11"/>
    <p:sldId id="334" r:id="rId12"/>
    <p:sldId id="287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299" r:id="rId21"/>
    <p:sldId id="309" r:id="rId22"/>
    <p:sldId id="313" r:id="rId23"/>
    <p:sldId id="312" r:id="rId24"/>
    <p:sldId id="311" r:id="rId25"/>
    <p:sldId id="310" r:id="rId26"/>
    <p:sldId id="306" r:id="rId27"/>
    <p:sldId id="307" r:id="rId28"/>
    <p:sldId id="308" r:id="rId29"/>
    <p:sldId id="314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n-times through the outer</a:t>
            </a:r>
            <a:r>
              <a:rPr lang="en-US" baseline="0" dirty="0" smtClean="0"/>
              <a:t>-loop, each of which goes n-times through the inner-loop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n-times through the outer</a:t>
            </a:r>
            <a:r>
              <a:rPr lang="en-US" baseline="0" dirty="0" smtClean="0"/>
              <a:t> loop, each of which goes (n-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)-times through the inner loop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n + (n-1) + (n-2) + (n-3)… = n(n+1) / 2 = O(n</a:t>
            </a:r>
            <a:r>
              <a:rPr lang="en-US" baseline="30000" dirty="0" smtClean="0"/>
              <a:t>2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triangle numbers if that helps…</a:t>
            </a:r>
          </a:p>
          <a:p>
            <a:r>
              <a:rPr lang="en-US" baseline="0" dirty="0" smtClean="0"/>
              <a:t>N N N N N  (N)</a:t>
            </a:r>
          </a:p>
          <a:p>
            <a:r>
              <a:rPr lang="en-US" baseline="0" dirty="0" smtClean="0"/>
              <a:t>N N N N      (N-1)</a:t>
            </a:r>
          </a:p>
          <a:p>
            <a:r>
              <a:rPr lang="en-US" baseline="0" dirty="0" smtClean="0"/>
              <a:t>N N N         (N-2)</a:t>
            </a:r>
          </a:p>
          <a:p>
            <a:r>
              <a:rPr lang="en-US" baseline="0" dirty="0" smtClean="0"/>
              <a:t>N N             (N-3)</a:t>
            </a:r>
          </a:p>
          <a:p>
            <a:r>
              <a:rPr lang="en-US" baseline="0" dirty="0" smtClean="0"/>
              <a:t>N                (N-4)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triangle takes up one more than half the square that is N x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2013/10/21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Info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Resubmissions until 2PM Wednesday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working on project 1</a:t>
            </a:r>
          </a:p>
          <a:p>
            <a:pPr lvl="1"/>
            <a:r>
              <a:rPr lang="en-US" dirty="0" smtClean="0"/>
              <a:t>Getting through it completely will help tremendously on the other projects</a:t>
            </a:r>
          </a:p>
          <a:p>
            <a:r>
              <a:rPr lang="en-US" dirty="0" smtClean="0"/>
              <a:t>I have an office hour tomorrow</a:t>
            </a:r>
          </a:p>
          <a:p>
            <a:r>
              <a:rPr lang="en-US" dirty="0" smtClean="0"/>
              <a:t>Don’t forget about lab 4 (due Tuesday night)</a:t>
            </a:r>
          </a:p>
          <a:p>
            <a:r>
              <a:rPr lang="en-US" dirty="0" smtClean="0"/>
              <a:t>We’ll go over  a solution on Wednesday</a:t>
            </a:r>
          </a:p>
        </p:txBody>
      </p:sp>
    </p:spTree>
    <p:extLst>
      <p:ext uri="{BB962C8B-B14F-4D97-AF65-F5344CB8AC3E}">
        <p14:creationId xmlns:p14="http://schemas.microsoft.com/office/powerpoint/2010/main" val="351534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v.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 is how much storage relative to the input does an algorithm require</a:t>
            </a:r>
          </a:p>
          <a:p>
            <a:r>
              <a:rPr lang="en-US" dirty="0" smtClean="0"/>
              <a:t>Time complexity is how many computations relative to the input does an algorithm require</a:t>
            </a:r>
          </a:p>
          <a:p>
            <a:r>
              <a:rPr lang="en-US" dirty="0" smtClean="0"/>
              <a:t>In computing we often trade space for time or time for space to get the desired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4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(extra) </a:t>
            </a:r>
            <a:r>
              <a:rPr lang="en-US" b="1" dirty="0" smtClean="0"/>
              <a:t>space</a:t>
            </a:r>
            <a:r>
              <a:rPr lang="en-US" dirty="0" smtClean="0"/>
              <a:t> is required to compute the sum of a list of numbers?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321127" y="2877634"/>
            <a:ext cx="4525468" cy="182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constant (perhaps 1 </a:t>
            </a:r>
            <a:r>
              <a:rPr lang="en-US" sz="5400" dirty="0" err="1" smtClean="0"/>
              <a:t>int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3474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</a:t>
            </a:r>
            <a:r>
              <a:rPr lang="en-US" b="1" dirty="0" smtClean="0"/>
              <a:t>time</a:t>
            </a:r>
            <a:r>
              <a:rPr lang="en-US" dirty="0" smtClean="0"/>
              <a:t> is required to compute the sum of a list of numbers?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386837" y="2877634"/>
            <a:ext cx="6394048" cy="182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linear</a:t>
            </a:r>
          </a:p>
          <a:p>
            <a:pPr algn="ctr"/>
            <a:r>
              <a:rPr lang="en-US" sz="5400" dirty="0" smtClean="0"/>
              <a:t>(must sum up each)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766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(extra) </a:t>
            </a:r>
            <a:r>
              <a:rPr lang="en-US" b="1" dirty="0" smtClean="0"/>
              <a:t>space</a:t>
            </a:r>
            <a:r>
              <a:rPr lang="en-US" dirty="0" smtClean="0"/>
              <a:t> is required to sort a list of numbers?</a:t>
            </a:r>
          </a:p>
          <a:p>
            <a:r>
              <a:rPr lang="en-US" dirty="0" smtClean="0"/>
              <a:t>How much </a:t>
            </a:r>
            <a:r>
              <a:rPr lang="en-US" b="1" dirty="0" smtClean="0"/>
              <a:t>time?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386837" y="3476193"/>
            <a:ext cx="6394048" cy="182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varies depending on implementation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7502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</a:t>
            </a:r>
            <a:r>
              <a:rPr lang="en-US" b="1" dirty="0" smtClean="0"/>
              <a:t>time</a:t>
            </a:r>
            <a:r>
              <a:rPr lang="en-US" dirty="0" smtClean="0"/>
              <a:t> is required to see if an item is contained in a sorted list?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21127" y="2877634"/>
            <a:ext cx="4525468" cy="182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logarithmic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1667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complexity analysis we typically care about the worst-case</a:t>
            </a:r>
          </a:p>
          <a:p>
            <a:r>
              <a:rPr lang="en-US" dirty="0" smtClean="0"/>
              <a:t>We also consider the input as it grows to infinity</a:t>
            </a:r>
          </a:p>
          <a:p>
            <a:r>
              <a:rPr lang="en-US" dirty="0" smtClean="0"/>
              <a:t>We refer to this worst-case as </a:t>
            </a:r>
            <a:r>
              <a:rPr lang="en-US" b="1" dirty="0" smtClean="0"/>
              <a:t>Big-O</a:t>
            </a:r>
            <a:r>
              <a:rPr lang="en-US" dirty="0" smtClean="0"/>
              <a:t>, or </a:t>
            </a:r>
            <a:r>
              <a:rPr lang="en-US" b="1" dirty="0" smtClean="0"/>
              <a:t>O(?)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3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Big-O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something has an actual running time function of:</a:t>
            </a:r>
          </a:p>
          <a:p>
            <a:endParaRPr lang="en-US" dirty="0"/>
          </a:p>
          <a:p>
            <a:r>
              <a:rPr lang="en-US" dirty="0" smtClean="0"/>
              <a:t>T(</a:t>
            </a:r>
            <a:r>
              <a:rPr lang="en-US" b="1" dirty="0" smtClean="0"/>
              <a:t>n</a:t>
            </a:r>
            <a:r>
              <a:rPr lang="en-US" dirty="0" smtClean="0"/>
              <a:t>) = 2</a:t>
            </a:r>
            <a:r>
              <a:rPr lang="en-US" b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+ 100</a:t>
            </a:r>
            <a:r>
              <a:rPr lang="en-US" b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+ 1024</a:t>
            </a:r>
            <a:r>
              <a:rPr lang="en-US" b="1" dirty="0" smtClean="0"/>
              <a:t>n</a:t>
            </a:r>
            <a:r>
              <a:rPr lang="en-US" dirty="0" smtClean="0"/>
              <a:t> + 10trillion</a:t>
            </a:r>
          </a:p>
          <a:p>
            <a:r>
              <a:rPr lang="en-US" dirty="0" smtClean="0"/>
              <a:t>O(T(</a:t>
            </a:r>
            <a:r>
              <a:rPr lang="en-US" b="1" dirty="0" smtClean="0"/>
              <a:t>n</a:t>
            </a:r>
            <a:r>
              <a:rPr lang="en-US" dirty="0" smtClean="0"/>
              <a:t>)) = O(</a:t>
            </a:r>
            <a:r>
              <a:rPr lang="en-US" b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Consider only the fasted growing term, and remove any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7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Review</a:t>
            </a:r>
          </a:p>
          <a:p>
            <a:r>
              <a:rPr lang="en-US" dirty="0" smtClean="0"/>
              <a:t>Project 1 Questions</a:t>
            </a:r>
          </a:p>
          <a:p>
            <a:r>
              <a:rPr lang="en-US" dirty="0" smtClean="0"/>
              <a:t>Complexity </a:t>
            </a:r>
            <a:r>
              <a:rPr lang="en-US" dirty="0"/>
              <a:t>(</a:t>
            </a:r>
            <a:r>
              <a:rPr lang="en-US" dirty="0" smtClean="0"/>
              <a:t>Big-O)</a:t>
            </a:r>
          </a:p>
          <a:p>
            <a:r>
              <a:rPr lang="en-US" dirty="0" smtClean="0"/>
              <a:t>C++?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Ordered Complexities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O(1) – constant</a:t>
            </a:r>
          </a:p>
          <a:p>
            <a:r>
              <a:rPr lang="en-US" dirty="0" smtClean="0"/>
              <a:t>O(log(n)) – logarithmic</a:t>
            </a:r>
          </a:p>
          <a:p>
            <a:r>
              <a:rPr lang="en-US" dirty="0" smtClean="0"/>
              <a:t>O(n) – linear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</a:t>
            </a:r>
            <a:r>
              <a:rPr lang="en-US" dirty="0"/>
              <a:t>)) </a:t>
            </a:r>
            <a:r>
              <a:rPr lang="en-US" dirty="0" smtClean="0"/>
              <a:t>– </a:t>
            </a:r>
            <a:r>
              <a:rPr lang="en-US" dirty="0" err="1" smtClean="0"/>
              <a:t>linearithmic</a:t>
            </a:r>
            <a:endParaRPr lang="en-US" dirty="0" smtClean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– quadratic</a:t>
            </a:r>
          </a:p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 – exponential</a:t>
            </a:r>
          </a:p>
          <a:p>
            <a:r>
              <a:rPr lang="en-US" dirty="0" smtClean="0"/>
              <a:t>O(n!) – factorial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a[1024];  // assume allocated and not static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(a[0] == a[1])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a[2];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	return a[0];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264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a[4];  // assume allocated and not static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/>
              <a:t>sizeof</a:t>
            </a:r>
            <a:r>
              <a:rPr lang="en-US" dirty="0"/>
              <a:t>(a) /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= 0;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&lt; n; ++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sum += a[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smtClean="0"/>
              <a:t>return sum;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649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a[4];  // assume allocated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return a[0] + a[1] + a[2] + a[3];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20969" y="3794672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795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a[1024];  // assume allocated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sizeof</a:t>
            </a:r>
            <a:r>
              <a:rPr lang="en-US" dirty="0" smtClean="0"/>
              <a:t>(a) 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dups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= 0;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&lt; n; ++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j = </a:t>
            </a:r>
            <a:r>
              <a:rPr lang="en-US" dirty="0">
                <a:solidFill>
                  <a:srgbClr val="FFFFFF"/>
                </a:solidFill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; j &lt; n; ++j)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if (a[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] == a[j])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++dups;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98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a[1024];  // assume allocated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/>
              <a:t>sizeof</a:t>
            </a:r>
            <a:r>
              <a:rPr lang="en-US" dirty="0"/>
              <a:t>(a) /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dups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= 0;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&lt; n; ++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j =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; j &lt; n; ++j)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if (a[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] == a[j])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++dups;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44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</a:t>
            </a:r>
          </a:p>
          <a:p>
            <a:pPr lvl="1"/>
            <a:r>
              <a:rPr lang="en-US" dirty="0" smtClean="0"/>
              <a:t>Has a single global namespace</a:t>
            </a:r>
          </a:p>
          <a:p>
            <a:pPr lvl="1"/>
            <a:r>
              <a:rPr lang="en-US" dirty="0" smtClean="0"/>
              <a:t>Cannot use the same name for functions with different types (e.g., min(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min(double, double)) – called </a:t>
            </a:r>
            <a:r>
              <a:rPr lang="en-US" i="1" dirty="0" smtClean="0"/>
              <a:t>overloading</a:t>
            </a:r>
          </a:p>
          <a:p>
            <a:pPr lvl="1"/>
            <a:r>
              <a:rPr lang="en-US" dirty="0" smtClean="0"/>
              <a:t>Difficult to minimize source-code repetition for similar functions with different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 #include &lt;</a:t>
            </a:r>
            <a:r>
              <a:rPr lang="en-US" dirty="0" err="1" smtClean="0">
                <a:sym typeface="Wingdings"/>
              </a:rPr>
              <a:t>iostream</a:t>
            </a:r>
            <a:r>
              <a:rPr lang="en-US" dirty="0" smtClean="0">
                <a:sym typeface="Wingdings"/>
              </a:rPr>
              <a:t>&gt;</a:t>
            </a:r>
          </a:p>
          <a:p>
            <a:pPr lvl="1"/>
            <a:r>
              <a:rPr lang="en-US" dirty="0" smtClean="0">
                <a:sym typeface="Wingdings"/>
              </a:rPr>
              <a:t>Or if you want </a:t>
            </a:r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 use #include &lt;</a:t>
            </a:r>
            <a:r>
              <a:rPr lang="en-US" dirty="0" err="1" smtClean="0">
                <a:sym typeface="Wingdings"/>
              </a:rPr>
              <a:t>cstdio</a:t>
            </a:r>
            <a:r>
              <a:rPr lang="en-US" dirty="0" smtClean="0">
                <a:sym typeface="Wingdings"/>
              </a:rPr>
              <a:t>&gt;</a:t>
            </a:r>
          </a:p>
          <a:p>
            <a:r>
              <a:rPr lang="en-US" dirty="0" err="1" smtClean="0">
                <a:sym typeface="Wingdings"/>
              </a:rPr>
              <a:t>printf</a:t>
            </a:r>
            <a:r>
              <a:rPr lang="en-US" dirty="0" smtClean="0">
                <a:sym typeface="Wingdings"/>
              </a:rPr>
              <a:t>(“Hello\n”);  </a:t>
            </a:r>
            <a:r>
              <a:rPr lang="en-US" dirty="0" err="1" smtClean="0">
                <a:sym typeface="Wingdings"/>
              </a:rPr>
              <a:t>cout</a:t>
            </a:r>
            <a:r>
              <a:rPr lang="en-US" dirty="0" smtClean="0">
                <a:sym typeface="Wingdings"/>
              </a:rPr>
              <a:t> &lt;&lt; “Hello\n”;</a:t>
            </a:r>
          </a:p>
          <a:p>
            <a:r>
              <a:rPr lang="en-US" dirty="0" smtClean="0">
                <a:sym typeface="Wingdings"/>
              </a:rPr>
              <a:t>Rather than defining a </a:t>
            </a:r>
            <a:r>
              <a:rPr lang="en-US" b="1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which only contains data, define a </a:t>
            </a:r>
            <a:r>
              <a:rPr lang="en-US" b="1" dirty="0" smtClean="0">
                <a:sym typeface="Wingdings"/>
              </a:rPr>
              <a:t>class</a:t>
            </a:r>
            <a:r>
              <a:rPr lang="en-US" dirty="0" smtClean="0">
                <a:sym typeface="Wingdings"/>
              </a:rPr>
              <a:t> which contains data and methods on the data</a:t>
            </a:r>
          </a:p>
          <a:p>
            <a:r>
              <a:rPr lang="en-US" b="1" dirty="0" smtClean="0">
                <a:sym typeface="Wingdings"/>
              </a:rPr>
              <a:t>throw</a:t>
            </a:r>
            <a:r>
              <a:rPr lang="en-US" dirty="0" smtClean="0">
                <a:sym typeface="Wingdings"/>
              </a:rPr>
              <a:t> exceptions rather than use return values to represent error cases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31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encapsulation</a:t>
            </a:r>
          </a:p>
          <a:p>
            <a:pPr lvl="1"/>
            <a:r>
              <a:rPr lang="en-US" dirty="0" smtClean="0"/>
              <a:t>Combining a number of items, such as variables and functions, into a single package, such as an object of some class (or instance of the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Resolution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ClassName</a:t>
            </a:r>
            <a:r>
              <a:rPr lang="en-US" dirty="0" smtClean="0">
                <a:solidFill>
                  <a:srgbClr val="F79646"/>
                </a:solidFill>
              </a:rPr>
              <a:t>::</a:t>
            </a:r>
            <a:r>
              <a:rPr lang="en-US" dirty="0" err="1" smtClean="0"/>
              <a:t>method_name</a:t>
            </a:r>
            <a:endParaRPr lang="en-US" dirty="0" smtClean="0"/>
          </a:p>
          <a:p>
            <a:r>
              <a:rPr lang="en-US" dirty="0" smtClean="0"/>
              <a:t>Used to identify the scope, class in this case, that the method belongs to as there may be more than 1 instance of </a:t>
            </a:r>
            <a:r>
              <a:rPr lang="en-US" dirty="0" err="1" smtClean="0"/>
              <a:t>method_name</a:t>
            </a:r>
            <a:endParaRPr lang="en-US" dirty="0" smtClean="0"/>
          </a:p>
          <a:p>
            <a:r>
              <a:rPr lang="en-US" dirty="0" smtClean="0"/>
              <a:t>Scope resolution isn’t necessary if you are also a member of that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2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produce?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clang </a:t>
            </a:r>
            <a:r>
              <a:rPr lang="en-US" dirty="0" err="1" smtClean="0"/>
              <a:t>foobar.c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21127" y="2877635"/>
            <a:ext cx="4525468" cy="20000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a.out</a:t>
            </a:r>
            <a:endParaRPr lang="en-US" sz="5400" dirty="0"/>
          </a:p>
          <a:p>
            <a:pPr algn="ctr"/>
            <a:r>
              <a:rPr lang="en-US" sz="5400" dirty="0" smtClean="0"/>
              <a:t>(executable)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3184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produce?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clang -c </a:t>
            </a:r>
            <a:r>
              <a:rPr lang="en-US" dirty="0" err="1" smtClean="0"/>
              <a:t>foobar.c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21127" y="2877635"/>
            <a:ext cx="4525468" cy="20000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foobar.o</a:t>
            </a:r>
            <a:endParaRPr lang="en-US" sz="5400" dirty="0"/>
          </a:p>
          <a:p>
            <a:pPr algn="ctr"/>
            <a:r>
              <a:rPr lang="en-US" sz="5400" dirty="0" smtClean="0"/>
              <a:t>(object file)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595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produce?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clang </a:t>
            </a:r>
            <a:r>
              <a:rPr lang="en-US" dirty="0" err="1" smtClean="0"/>
              <a:t>foobar.o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21127" y="2877635"/>
            <a:ext cx="4525468" cy="20000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a.out</a:t>
            </a:r>
            <a:endParaRPr lang="en-US" sz="5400" dirty="0"/>
          </a:p>
          <a:p>
            <a:pPr algn="ctr"/>
            <a:r>
              <a:rPr lang="en-US" sz="5400" dirty="0" smtClean="0"/>
              <a:t>(executable)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4700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produce?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clang </a:t>
            </a:r>
            <a:r>
              <a:rPr lang="en-US" dirty="0" err="1" smtClean="0"/>
              <a:t>foobar.c</a:t>
            </a:r>
            <a:r>
              <a:rPr lang="en-US" dirty="0" smtClean="0"/>
              <a:t> </a:t>
            </a:r>
            <a:r>
              <a:rPr lang="en-US" dirty="0" err="1" smtClean="0"/>
              <a:t>blah.c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21127" y="2877635"/>
            <a:ext cx="4525468" cy="20000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a.out</a:t>
            </a:r>
            <a:endParaRPr lang="en-US" sz="5400" dirty="0"/>
          </a:p>
          <a:p>
            <a:pPr algn="ctr"/>
            <a:r>
              <a:rPr lang="en-US" sz="5400" dirty="0" smtClean="0"/>
              <a:t>(executable)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857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produce?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clang -g </a:t>
            </a:r>
            <a:r>
              <a:rPr lang="en-US" dirty="0" err="1" smtClean="0"/>
              <a:t>foobar.c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2324" y="2877635"/>
            <a:ext cx="7883074" cy="20000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a.out</a:t>
            </a:r>
            <a:endParaRPr lang="en-US" sz="5400" dirty="0"/>
          </a:p>
          <a:p>
            <a:pPr algn="ctr"/>
            <a:r>
              <a:rPr lang="en-US" sz="5400" dirty="0" smtClean="0"/>
              <a:t>(executable, </a:t>
            </a:r>
            <a:r>
              <a:rPr lang="en-US" sz="5400" dirty="0" err="1" smtClean="0"/>
              <a:t>debuggable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3066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produce?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clang </a:t>
            </a:r>
            <a:r>
              <a:rPr lang="en-US" dirty="0" err="1" smtClean="0"/>
              <a:t>foobar.c</a:t>
            </a:r>
            <a:r>
              <a:rPr lang="en-US" dirty="0" smtClean="0"/>
              <a:t> -o foo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21127" y="2877635"/>
            <a:ext cx="4525468" cy="20000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foo</a:t>
            </a:r>
            <a:endParaRPr lang="en-US" sz="5400" dirty="0"/>
          </a:p>
          <a:p>
            <a:pPr algn="ctr"/>
            <a:r>
              <a:rPr lang="en-US" sz="5400" dirty="0" smtClean="0"/>
              <a:t>(executable)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823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990</TotalTime>
  <Words>1063</Words>
  <Application>Microsoft Macintosh PowerPoint</Application>
  <PresentationFormat>On-screen Show (4:3)</PresentationFormat>
  <Paragraphs>165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Black</vt:lpstr>
      <vt:lpstr>Complexity</vt:lpstr>
      <vt:lpstr>Outline</vt:lpstr>
      <vt:lpstr>Compiler Review</vt:lpstr>
      <vt:lpstr>What does the following produce?</vt:lpstr>
      <vt:lpstr>What does the following produce?</vt:lpstr>
      <vt:lpstr>What does the following produce?</vt:lpstr>
      <vt:lpstr>What does the following produce?</vt:lpstr>
      <vt:lpstr>What does the following produce?</vt:lpstr>
      <vt:lpstr>What does the following produce?</vt:lpstr>
      <vt:lpstr>Project 1 Info</vt:lpstr>
      <vt:lpstr>Resubmissions until 2PM Wednesday</vt:lpstr>
      <vt:lpstr>Complexity</vt:lpstr>
      <vt:lpstr>Space v. Time</vt:lpstr>
      <vt:lpstr>Think about it</vt:lpstr>
      <vt:lpstr>Think about it</vt:lpstr>
      <vt:lpstr>Think about it</vt:lpstr>
      <vt:lpstr>Think about it</vt:lpstr>
      <vt:lpstr>Big-O</vt:lpstr>
      <vt:lpstr>Computing Big-O</vt:lpstr>
      <vt:lpstr>Common Ordered Complexities</vt:lpstr>
      <vt:lpstr>O(?)</vt:lpstr>
      <vt:lpstr>O(?)</vt:lpstr>
      <vt:lpstr>O(?)</vt:lpstr>
      <vt:lpstr>O(?)</vt:lpstr>
      <vt:lpstr>O(?)</vt:lpstr>
      <vt:lpstr>C++ Introduction</vt:lpstr>
      <vt:lpstr>Why C++?</vt:lpstr>
      <vt:lpstr>Some Differences</vt:lpstr>
      <vt:lpstr>Classes </vt:lpstr>
      <vt:lpstr>Scope Resolution Operator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176</cp:revision>
  <dcterms:created xsi:type="dcterms:W3CDTF">2013-07-02T21:07:29Z</dcterms:created>
  <dcterms:modified xsi:type="dcterms:W3CDTF">2013-10-23T19:41:57Z</dcterms:modified>
</cp:coreProperties>
</file>