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4" r:id="rId2"/>
    <p:sldId id="265" r:id="rId3"/>
    <p:sldId id="286" r:id="rId4"/>
    <p:sldId id="328" r:id="rId5"/>
    <p:sldId id="332" r:id="rId6"/>
    <p:sldId id="333" r:id="rId7"/>
    <p:sldId id="306" r:id="rId8"/>
    <p:sldId id="316" r:id="rId9"/>
    <p:sldId id="330" r:id="rId10"/>
    <p:sldId id="331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5FDE96-0BF6-6242-A660-0FB54595002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7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2013/10/23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::string (must #include &lt;string&gt;)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for exam (see midterm from last quarter)</a:t>
            </a:r>
          </a:p>
          <a:p>
            <a:r>
              <a:rPr lang="en-US" dirty="0" smtClean="0"/>
              <a:t>All material from lecture, labs, example code, projects up to C++ (not included) will be on the exam</a:t>
            </a:r>
          </a:p>
          <a:p>
            <a:r>
              <a:rPr lang="en-US" dirty="0" smtClean="0"/>
              <a:t>Simple C++ I/O lab will be on Monday</a:t>
            </a:r>
          </a:p>
        </p:txBody>
      </p:sp>
    </p:spTree>
    <p:extLst>
      <p:ext uri="{BB962C8B-B14F-4D97-AF65-F5344CB8AC3E}">
        <p14:creationId xmlns:p14="http://schemas.microsoft.com/office/powerpoint/2010/main" val="190828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Alignment and Padding</a:t>
            </a:r>
            <a:endParaRPr lang="en-US" dirty="0" smtClean="0"/>
          </a:p>
          <a:p>
            <a:r>
              <a:rPr lang="en-US" dirty="0" smtClean="0"/>
              <a:t>Finish C++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explanation of sample code&gt;</a:t>
            </a:r>
          </a:p>
          <a:p>
            <a:pPr lvl="1"/>
            <a:r>
              <a:rPr lang="en-US" dirty="0" smtClean="0"/>
              <a:t>Solution will NOT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lignment and padding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 and classes are padded so that attributes are aligned on a 4-byte boundary</a:t>
            </a:r>
          </a:p>
          <a:p>
            <a:pPr lvl="1"/>
            <a:r>
              <a:rPr lang="en-US" dirty="0" smtClean="0"/>
              <a:t>A char followed by an </a:t>
            </a:r>
            <a:r>
              <a:rPr lang="en-US" dirty="0" err="1" smtClean="0"/>
              <a:t>int</a:t>
            </a:r>
            <a:r>
              <a:rPr lang="en-US" dirty="0" smtClean="0"/>
              <a:t> would require 2 memory accesses to read the entire integer if there was no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Placement &amp; padding – 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word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1981200"/>
            <a:ext cx="3584575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Compiler places data at word boundaries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FFFF"/>
                </a:solidFill>
                <a:cs typeface="+mn-cs"/>
              </a:rPr>
              <a:t>e.g., word = 4 bytes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Imagine: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struct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 char a;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 </a:t>
            </a: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int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b;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} x;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  <a:sym typeface="Wingdings" charset="0"/>
              </a:rPr>
              <a:t>Classes too</a:t>
            </a:r>
          </a:p>
        </p:txBody>
      </p:sp>
      <p:grpSp>
        <p:nvGrpSpPr>
          <p:cNvPr id="810002" name="Group 18"/>
          <p:cNvGrpSpPr>
            <a:grpSpLocks/>
          </p:cNvGrpSpPr>
          <p:nvPr/>
        </p:nvGrpSpPr>
        <p:grpSpPr bwMode="auto">
          <a:xfrm>
            <a:off x="3124200" y="3886200"/>
            <a:ext cx="5715000" cy="1892300"/>
            <a:chOff x="1920" y="2448"/>
            <a:chExt cx="3648" cy="1192"/>
          </a:xfrm>
        </p:grpSpPr>
        <p:graphicFrame>
          <p:nvGraphicFramePr>
            <p:cNvPr id="33802" name="Object 6"/>
            <p:cNvGraphicFramePr>
              <a:graphicFrameLocks noChangeAspect="1"/>
            </p:cNvGraphicFramePr>
            <p:nvPr/>
          </p:nvGraphicFramePr>
          <p:xfrm>
            <a:off x="1920" y="2448"/>
            <a:ext cx="3648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VISIO" r:id="rId4" imgW="5397500" imgH="1765300" progId="Visio.Drawing.6">
                    <p:embed/>
                  </p:oleObj>
                </mc:Choice>
                <mc:Fallback>
                  <p:oleObj name="VISIO" r:id="rId4" imgW="5397500" imgH="17653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48"/>
                          <a:ext cx="3648" cy="119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993" name="Text Box 9"/>
            <p:cNvSpPr txBox="1">
              <a:spLocks noChangeArrowheads="1"/>
            </p:cNvSpPr>
            <p:nvPr/>
          </p:nvSpPr>
          <p:spPr bwMode="auto">
            <a:xfrm>
              <a:off x="3360" y="2544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u="sng">
                  <a:solidFill>
                    <a:srgbClr val="00FF00"/>
                  </a:solidFill>
                  <a:cs typeface="+mn-cs"/>
                </a:rPr>
                <a:t>Compilers do it this way</a:t>
              </a:r>
            </a:p>
          </p:txBody>
        </p:sp>
      </p:grpSp>
      <p:graphicFrame>
        <p:nvGraphicFramePr>
          <p:cNvPr id="8099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1000" y="2133600"/>
          <a:ext cx="44926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6" imgW="4648200" imgH="1358900" progId="Visio.Drawing.6">
                  <p:embed/>
                </p:oleObj>
              </mc:Choice>
              <mc:Fallback>
                <p:oleObj name="VISIO" r:id="rId6" imgW="46482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4492625" cy="1430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000" name="Group 16"/>
          <p:cNvGrpSpPr>
            <a:grpSpLocks/>
          </p:cNvGrpSpPr>
          <p:nvPr/>
        </p:nvGrpSpPr>
        <p:grpSpPr bwMode="auto">
          <a:xfrm>
            <a:off x="3810000" y="2133600"/>
            <a:ext cx="4876800" cy="1447800"/>
            <a:chOff x="2400" y="1344"/>
            <a:chExt cx="3072" cy="912"/>
          </a:xfrm>
        </p:grpSpPr>
        <p:sp>
          <p:nvSpPr>
            <p:cNvPr id="809992" name="Text Box 8"/>
            <p:cNvSpPr txBox="1">
              <a:spLocks noChangeArrowheads="1"/>
            </p:cNvSpPr>
            <p:nvPr/>
          </p:nvSpPr>
          <p:spPr bwMode="auto">
            <a:xfrm>
              <a:off x="4176" y="134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u="sng">
                  <a:solidFill>
                    <a:schemeClr val="hlink"/>
                  </a:solidFill>
                  <a:cs typeface="+mn-cs"/>
                </a:rPr>
                <a:t>Not like this!</a:t>
              </a:r>
            </a:p>
          </p:txBody>
        </p:sp>
        <p:sp>
          <p:nvSpPr>
            <p:cNvPr id="809996" name="Line 12"/>
            <p:cNvSpPr>
              <a:spLocks noChangeShapeType="1"/>
            </p:cNvSpPr>
            <p:nvPr/>
          </p:nvSpPr>
          <p:spPr bwMode="auto">
            <a:xfrm>
              <a:off x="2400" y="1344"/>
              <a:ext cx="3072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997" name="Line 13"/>
            <p:cNvSpPr>
              <a:spLocks noChangeShapeType="1"/>
            </p:cNvSpPr>
            <p:nvPr/>
          </p:nvSpPr>
          <p:spPr bwMode="auto">
            <a:xfrm flipV="1">
              <a:off x="2400" y="1344"/>
              <a:ext cx="3072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7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Introduction Continued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member (instance) variables as private, why?</a:t>
            </a:r>
          </a:p>
          <a:p>
            <a:pPr lvl="1"/>
            <a:r>
              <a:rPr lang="en-US" dirty="0" smtClean="0"/>
              <a:t>Assists in separation of implementation and interface</a:t>
            </a:r>
          </a:p>
          <a:p>
            <a:pPr lvl="1"/>
            <a:r>
              <a:rPr lang="en-US" dirty="0" smtClean="0"/>
              <a:t>Allows for input validation and state consistency</a:t>
            </a:r>
          </a:p>
        </p:txBody>
      </p:sp>
    </p:spTree>
    <p:extLst>
      <p:ext uri="{BB962C8B-B14F-4D97-AF65-F5344CB8AC3E}">
        <p14:creationId xmlns:p14="http://schemas.microsoft.com/office/powerpoint/2010/main" val="35000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C++ files with .</a:t>
            </a:r>
            <a:r>
              <a:rPr lang="en-US" dirty="0" err="1" smtClean="0"/>
              <a:t>cpp</a:t>
            </a:r>
            <a:r>
              <a:rPr lang="en-US" dirty="0" smtClean="0"/>
              <a:t> extension (many people also use .cc)</a:t>
            </a:r>
          </a:p>
          <a:p>
            <a:r>
              <a:rPr lang="en-US" dirty="0" smtClean="0"/>
              <a:t>Use clang++ rather than clang (really important otherwise odd errors)</a:t>
            </a:r>
          </a:p>
          <a:p>
            <a:pPr lvl="1"/>
            <a:r>
              <a:rPr lang="en-US" dirty="0" smtClean="0"/>
              <a:t>All the arguments (for our purposes) are the same</a:t>
            </a:r>
          </a:p>
          <a:p>
            <a:pPr lvl="1"/>
            <a:r>
              <a:rPr lang="en-US" dirty="0" smtClean="0"/>
              <a:t>Use g++ rather than </a:t>
            </a:r>
            <a:r>
              <a:rPr lang="en-US" dirty="0" err="1" smtClean="0"/>
              <a:t>gcc</a:t>
            </a:r>
            <a:r>
              <a:rPr lang="en-US" dirty="0" smtClean="0"/>
              <a:t> if you use that compiler</a:t>
            </a:r>
          </a:p>
          <a:p>
            <a:pPr lvl="1"/>
            <a:r>
              <a:rPr lang="en-US" dirty="0" smtClean="0"/>
              <a:t>You can compile any C code with a C++ compiler (it’s backwards compatible)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2034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986</TotalTime>
  <Words>308</Words>
  <Application>Microsoft Macintosh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Black</vt:lpstr>
      <vt:lpstr>VISIO</vt:lpstr>
      <vt:lpstr>More C++</vt:lpstr>
      <vt:lpstr>Outline</vt:lpstr>
      <vt:lpstr>Project 1 Review</vt:lpstr>
      <vt:lpstr>Sample Solution</vt:lpstr>
      <vt:lpstr>Alignment and padding</vt:lpstr>
      <vt:lpstr>Placement &amp; padding – word</vt:lpstr>
      <vt:lpstr>C++ Introduction Continued</vt:lpstr>
      <vt:lpstr>Data Hiding</vt:lpstr>
      <vt:lpstr>Compilation differences</vt:lpstr>
      <vt:lpstr>New Types</vt:lpstr>
      <vt:lpstr>For Monday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163</cp:revision>
  <dcterms:created xsi:type="dcterms:W3CDTF">2013-07-02T21:07:29Z</dcterms:created>
  <dcterms:modified xsi:type="dcterms:W3CDTF">2013-10-24T15:30:35Z</dcterms:modified>
</cp:coreProperties>
</file>