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64" r:id="rId2"/>
    <p:sldId id="265" r:id="rId3"/>
    <p:sldId id="279" r:id="rId4"/>
    <p:sldId id="266" r:id="rId5"/>
    <p:sldId id="269" r:id="rId6"/>
    <p:sldId id="302" r:id="rId7"/>
    <p:sldId id="270" r:id="rId8"/>
    <p:sldId id="271" r:id="rId9"/>
    <p:sldId id="268" r:id="rId10"/>
    <p:sldId id="303" r:id="rId11"/>
    <p:sldId id="267" r:id="rId12"/>
    <p:sldId id="272" r:id="rId13"/>
    <p:sldId id="273" r:id="rId14"/>
    <p:sldId id="277" r:id="rId15"/>
    <p:sldId id="274" r:id="rId16"/>
    <p:sldId id="275" r:id="rId17"/>
    <p:sldId id="276" r:id="rId18"/>
    <p:sldId id="278" r:id="rId19"/>
    <p:sldId id="300" r:id="rId20"/>
    <p:sldId id="290" r:id="rId21"/>
    <p:sldId id="291" r:id="rId22"/>
    <p:sldId id="293" r:id="rId23"/>
    <p:sldId id="305" r:id="rId24"/>
    <p:sldId id="294" r:id="rId25"/>
    <p:sldId id="292" r:id="rId26"/>
    <p:sldId id="298" r:id="rId27"/>
    <p:sldId id="301" r:id="rId28"/>
    <p:sldId id="306" r:id="rId29"/>
    <p:sldId id="295" r:id="rId30"/>
    <p:sldId id="297" r:id="rId31"/>
    <p:sldId id="29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9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Trees, Binary Search Trees, </a:t>
            </a:r>
            <a:r>
              <a:rPr lang="en-US" dirty="0" smtClean="0"/>
              <a:t>Lab 7, Project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</a:t>
            </a:r>
            <a:r>
              <a:rPr lang="en-US" dirty="0" smtClean="0"/>
              <a:t>/11/13</a:t>
            </a:r>
            <a:endParaRPr lang="en-US" dirty="0" smtClean="0"/>
          </a:p>
          <a:p>
            <a:r>
              <a:rPr lang="en-US" dirty="0" smtClean="0"/>
              <a:t>CS24, </a:t>
            </a:r>
            <a:r>
              <a:rPr lang="en-US" dirty="0" smtClean="0"/>
              <a:t>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can have at most two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8256" r="-282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492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depth</a:t>
            </a:r>
            <a:r>
              <a:rPr lang="en-US" dirty="0" smtClean="0"/>
              <a:t> of a node is how far it is away from the root (the root is at depth 0)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height</a:t>
            </a:r>
            <a:r>
              <a:rPr lang="en-US" dirty="0" smtClean="0"/>
              <a:t> of a node is the maximum distance to one of its descendent leaf nodes (a leaf node is at height 0)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height</a:t>
            </a:r>
            <a:r>
              <a:rPr lang="en-US" dirty="0" smtClean="0"/>
              <a:t> of a tree is the height of the root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2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depth of G?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3084539" y="5366968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057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depth of D?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457200" y="4248220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5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height of C?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5957396" y="3038763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060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height of B?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1088660" y="3038763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943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height of the tree?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2026119" y="1814187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7114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nodes make up A’s right </a:t>
            </a:r>
            <a:r>
              <a:rPr lang="en-US" dirty="0" err="1" smtClean="0"/>
              <a:t>subtree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3" name="Oval 2"/>
          <p:cNvSpPr/>
          <p:nvPr/>
        </p:nvSpPr>
        <p:spPr>
          <a:xfrm>
            <a:off x="4021999" y="3084116"/>
            <a:ext cx="3099661" cy="322017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0000"/>
                </a:schemeClr>
              </a:gs>
              <a:gs pos="80000">
                <a:schemeClr val="accent1">
                  <a:shade val="93000"/>
                  <a:satMod val="130000"/>
                  <a:alpha val="30000"/>
                </a:schemeClr>
              </a:gs>
              <a:gs pos="100000">
                <a:schemeClr val="accent1">
                  <a:shade val="94000"/>
                  <a:satMod val="135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</a:t>
            </a:r>
            <a:r>
              <a:rPr lang="en-US" dirty="0" err="1" smtClean="0"/>
              <a:t>TrEES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Stack/Queue Review</a:t>
            </a:r>
          </a:p>
          <a:p>
            <a:r>
              <a:rPr lang="en-US" dirty="0" smtClean="0"/>
              <a:t>Trees</a:t>
            </a:r>
            <a:endParaRPr lang="en-US" dirty="0" smtClean="0"/>
          </a:p>
          <a:p>
            <a:r>
              <a:rPr lang="en-US" dirty="0" smtClean="0"/>
              <a:t>Binary </a:t>
            </a:r>
            <a:r>
              <a:rPr lang="en-US" dirty="0" smtClean="0"/>
              <a:t>Search </a:t>
            </a:r>
            <a:r>
              <a:rPr lang="en-US" dirty="0" smtClean="0"/>
              <a:t>Trees</a:t>
            </a:r>
          </a:p>
          <a:p>
            <a:r>
              <a:rPr lang="en-US" dirty="0" smtClean="0"/>
              <a:t>Lab 7 / </a:t>
            </a:r>
            <a:r>
              <a:rPr lang="en-US" dirty="0" smtClean="0"/>
              <a:t>Project </a:t>
            </a:r>
            <a:r>
              <a:rPr lang="en-US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tree with the property that the value of all descendants of a node’s left </a:t>
            </a:r>
            <a:r>
              <a:rPr lang="en-US" dirty="0" err="1" smtClean="0"/>
              <a:t>subtree</a:t>
            </a:r>
            <a:r>
              <a:rPr lang="en-US" dirty="0" smtClean="0"/>
              <a:t> are smaller, and the value of all descendants of a node’s right </a:t>
            </a:r>
            <a:r>
              <a:rPr lang="en-US" dirty="0" err="1" smtClean="0"/>
              <a:t>subtree</a:t>
            </a:r>
            <a:r>
              <a:rPr lang="en-US" dirty="0" smtClean="0"/>
              <a:t> are larger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5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3831" r="-33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572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insert(item)</a:t>
            </a:r>
          </a:p>
          <a:p>
            <a:pPr lvl="1"/>
            <a:r>
              <a:rPr lang="en-US" dirty="0" smtClean="0"/>
              <a:t>Add an item to the BST</a:t>
            </a:r>
          </a:p>
          <a:p>
            <a:r>
              <a:rPr lang="en-US" dirty="0" smtClean="0"/>
              <a:t>remove(item)</a:t>
            </a:r>
          </a:p>
          <a:p>
            <a:pPr lvl="1"/>
            <a:r>
              <a:rPr lang="en-US" dirty="0" smtClean="0"/>
              <a:t>Remove an item from the BST</a:t>
            </a:r>
          </a:p>
          <a:p>
            <a:r>
              <a:rPr lang="en-US" dirty="0" smtClean="0"/>
              <a:t>contains(item)</a:t>
            </a:r>
          </a:p>
          <a:p>
            <a:pPr lvl="1"/>
            <a:r>
              <a:rPr lang="en-US" dirty="0" smtClean="0"/>
              <a:t>Test whether or not the item is in the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1692" y="53144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80486" y="5104539"/>
            <a:ext cx="5798045" cy="8117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What are the running times?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229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tree is considered balanced if</a:t>
            </a:r>
            <a:endParaRPr lang="en-US" dirty="0"/>
          </a:p>
          <a:p>
            <a:pPr lvl="1"/>
            <a:r>
              <a:rPr lang="en-US" dirty="0" smtClean="0"/>
              <a:t>The height of the left and right </a:t>
            </a:r>
            <a:r>
              <a:rPr lang="en-US" dirty="0" err="1" smtClean="0"/>
              <a:t>subtrees</a:t>
            </a:r>
            <a:r>
              <a:rPr lang="en-US" dirty="0" smtClean="0"/>
              <a:t> differ by at most 1</a:t>
            </a:r>
          </a:p>
          <a:p>
            <a:pPr lvl="1"/>
            <a:r>
              <a:rPr lang="en-US" dirty="0" smtClean="0"/>
              <a:t>The left and right </a:t>
            </a:r>
            <a:r>
              <a:rPr lang="en-US" dirty="0" err="1" smtClean="0"/>
              <a:t>subtrees</a:t>
            </a:r>
            <a:r>
              <a:rPr lang="en-US" dirty="0" smtClean="0"/>
              <a:t> are balanced</a:t>
            </a:r>
          </a:p>
        </p:txBody>
      </p:sp>
    </p:spTree>
    <p:extLst>
      <p:ext uri="{BB962C8B-B14F-4D97-AF65-F5344CB8AC3E}">
        <p14:creationId xmlns:p14="http://schemas.microsoft.com/office/powerpoint/2010/main" val="93482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Running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operations are O(n) in the worst case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Assuming a balanced tree (</a:t>
            </a:r>
            <a:r>
              <a:rPr lang="en-US" dirty="0" smtClean="0"/>
              <a:t>CS130A </a:t>
            </a:r>
            <a:r>
              <a:rPr lang="en-US" dirty="0" smtClean="0"/>
              <a:t>material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insert: O(log(n))</a:t>
            </a:r>
          </a:p>
          <a:p>
            <a:pPr lvl="1"/>
            <a:r>
              <a:rPr lang="en-US" dirty="0" smtClean="0"/>
              <a:t>delete: O(log(n))</a:t>
            </a:r>
          </a:p>
          <a:p>
            <a:pPr lvl="1"/>
            <a:r>
              <a:rPr lang="en-US" dirty="0" smtClean="0"/>
              <a:t>contains: O(log(n))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empty insert at the root</a:t>
            </a:r>
          </a:p>
          <a:p>
            <a:r>
              <a:rPr lang="en-US" dirty="0" smtClean="0"/>
              <a:t>If smaller than the current node</a:t>
            </a:r>
          </a:p>
          <a:p>
            <a:pPr lvl="1"/>
            <a:r>
              <a:rPr lang="en-US" dirty="0" smtClean="0"/>
              <a:t>If no node on left: insert on the left</a:t>
            </a:r>
          </a:p>
          <a:p>
            <a:pPr lvl="1"/>
            <a:r>
              <a:rPr lang="en-US" dirty="0" smtClean="0"/>
              <a:t>Otherwise: set the current node to the lhs (repeat)</a:t>
            </a:r>
          </a:p>
          <a:p>
            <a:r>
              <a:rPr lang="en-US" dirty="0" smtClean="0"/>
              <a:t>If larger than the current node</a:t>
            </a:r>
          </a:p>
          <a:p>
            <a:pPr lvl="1"/>
            <a:r>
              <a:rPr lang="en-US" dirty="0" smtClean="0"/>
              <a:t>If no node on the right: insert on the right</a:t>
            </a:r>
          </a:p>
          <a:p>
            <a:pPr lvl="1"/>
            <a:r>
              <a:rPr lang="en-US" dirty="0" smtClean="0"/>
              <a:t>Otherwise: set the current node to the </a:t>
            </a:r>
            <a:r>
              <a:rPr lang="en-US" dirty="0" err="1" smtClean="0"/>
              <a:t>rhs</a:t>
            </a:r>
            <a:r>
              <a:rPr lang="en-US" dirty="0" smtClean="0"/>
              <a:t> (repeat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Otherwise fail the insert (attempt to insert a duplicate node)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9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value is equal SUCCESS!</a:t>
            </a:r>
            <a:endParaRPr lang="en-US" dirty="0" smtClean="0"/>
          </a:p>
          <a:p>
            <a:r>
              <a:rPr lang="en-US" dirty="0" smtClean="0"/>
              <a:t>If the value is smaller, </a:t>
            </a:r>
            <a:r>
              <a:rPr lang="en-US" dirty="0" smtClean="0"/>
              <a:t>continue down the </a:t>
            </a:r>
            <a:r>
              <a:rPr lang="en-US" dirty="0" smtClean="0"/>
              <a:t>left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 smtClean="0"/>
              <a:t>If the value is larger, </a:t>
            </a:r>
            <a:r>
              <a:rPr lang="en-US" dirty="0" smtClean="0"/>
              <a:t>continue down the </a:t>
            </a:r>
            <a:r>
              <a:rPr lang="en-US" dirty="0" smtClean="0"/>
              <a:t>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 smtClean="0"/>
              <a:t>If the node is a leaf and the value does not </a:t>
            </a:r>
            <a:r>
              <a:rPr lang="en-US" dirty="0" smtClean="0"/>
              <a:t>match, FAILURE!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6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iterative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ADT items;</a:t>
            </a:r>
          </a:p>
          <a:p>
            <a:pPr marL="0" indent="0">
              <a:buNone/>
            </a:pPr>
            <a:r>
              <a:rPr lang="en-US" dirty="0" err="1" smtClean="0"/>
              <a:t>items.add</a:t>
            </a:r>
            <a:r>
              <a:rPr lang="en-US" dirty="0" smtClean="0"/>
              <a:t>(root);  // Seed the ADT with the root</a:t>
            </a:r>
          </a:p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items.has_stuff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Node *cur = </a:t>
            </a:r>
            <a:r>
              <a:rPr lang="en-US" dirty="0" err="1" smtClean="0"/>
              <a:t>items.random_remove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do_something</a:t>
            </a:r>
            <a:r>
              <a:rPr lang="en-US" dirty="0" smtClean="0"/>
              <a:t>(cur);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items.add</a:t>
            </a:r>
            <a:r>
              <a:rPr lang="en-US" dirty="0" smtClean="0"/>
              <a:t>(</a:t>
            </a:r>
            <a:r>
              <a:rPr lang="en-US" dirty="0" err="1" smtClean="0"/>
              <a:t>cur.get_lhs</a:t>
            </a:r>
            <a:r>
              <a:rPr lang="en-US" dirty="0" smtClean="0"/>
              <a:t>()); // might fail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items.add</a:t>
            </a:r>
            <a:r>
              <a:rPr lang="en-US" dirty="0" smtClean="0"/>
              <a:t>(</a:t>
            </a:r>
            <a:r>
              <a:rPr lang="en-US" dirty="0" err="1" smtClean="0"/>
              <a:t>cur.get_rhs</a:t>
            </a:r>
            <a:r>
              <a:rPr lang="en-US" dirty="0" smtClean="0"/>
              <a:t>()); // might fail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8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lab 7 and 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7 requires you to write </a:t>
            </a:r>
            <a:r>
              <a:rPr lang="en-US" i="1" dirty="0" smtClean="0"/>
              <a:t>insert</a:t>
            </a:r>
            <a:r>
              <a:rPr lang="en-US" dirty="0" smtClean="0"/>
              <a:t>, </a:t>
            </a:r>
            <a:r>
              <a:rPr lang="en-US" i="1" dirty="0" err="1" smtClean="0"/>
              <a:t>queue_output</a:t>
            </a:r>
            <a:r>
              <a:rPr lang="en-US" dirty="0" smtClean="0"/>
              <a:t> and a destructor for a BST</a:t>
            </a:r>
          </a:p>
          <a:p>
            <a:r>
              <a:rPr lang="en-US" dirty="0" smtClean="0"/>
              <a:t>The first part of project 2 requires you to utilize this code to implement a virtual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8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node has no children simply remove it</a:t>
            </a:r>
          </a:p>
          <a:p>
            <a:r>
              <a:rPr lang="en-US" dirty="0" smtClean="0"/>
              <a:t>If the node has a single child, update its parent pointer to point to its child and remove the node</a:t>
            </a:r>
          </a:p>
        </p:txBody>
      </p:sp>
    </p:spTree>
    <p:extLst>
      <p:ext uri="{BB962C8B-B14F-4D97-AF65-F5344CB8AC3E}">
        <p14:creationId xmlns:p14="http://schemas.microsoft.com/office/powerpoint/2010/main" val="216457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/ Queue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</a:p>
          <a:p>
            <a:pPr lvl="1"/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pop</a:t>
            </a:r>
          </a:p>
          <a:p>
            <a:r>
              <a:rPr lang="en-US" dirty="0" smtClean="0"/>
              <a:t>Queue operations</a:t>
            </a:r>
          </a:p>
          <a:p>
            <a:pPr lvl="1"/>
            <a:r>
              <a:rPr lang="en-US" dirty="0" err="1" smtClean="0"/>
              <a:t>enqueue</a:t>
            </a:r>
            <a:endParaRPr lang="en-US" dirty="0" smtClean="0"/>
          </a:p>
          <a:p>
            <a:pPr lvl="1"/>
            <a:r>
              <a:rPr lang="en-US" dirty="0" err="1" smtClean="0"/>
              <a:t>dequeue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0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a node with two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value of the node with the largest value in its left-</a:t>
            </a:r>
            <a:r>
              <a:rPr lang="en-US" dirty="0" err="1" smtClean="0"/>
              <a:t>subtree</a:t>
            </a:r>
            <a:r>
              <a:rPr lang="en-US" dirty="0" smtClean="0"/>
              <a:t> (right-most descendant on the left hand side)</a:t>
            </a:r>
          </a:p>
          <a:p>
            <a:r>
              <a:rPr lang="en-US" dirty="0" smtClean="0"/>
              <a:t>Then repeat the remove procedure to remove the node whose value was used in the replacement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a node with two children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8870" b="-488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37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Explained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 composed of nodes (like a linked list)</a:t>
            </a:r>
            <a:endParaRPr lang="en-US" dirty="0"/>
          </a:p>
          <a:p>
            <a:r>
              <a:rPr lang="en-US" dirty="0" smtClean="0"/>
              <a:t>Each node in a tree can have one or more children (binary tree has at most two children)</a:t>
            </a:r>
          </a:p>
        </p:txBody>
      </p:sp>
    </p:spTree>
    <p:extLst>
      <p:ext uri="{BB962C8B-B14F-4D97-AF65-F5344CB8AC3E}">
        <p14:creationId xmlns:p14="http://schemas.microsoft.com/office/powerpoint/2010/main" val="34133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9087" r="-19087" b="24146"/>
          <a:stretch/>
        </p:blipFill>
        <p:spPr>
          <a:xfrm>
            <a:off x="457200" y="1600200"/>
            <a:ext cx="8229600" cy="3614272"/>
          </a:xfrm>
        </p:spPr>
      </p:pic>
    </p:spTree>
    <p:extLst>
      <p:ext uri="{BB962C8B-B14F-4D97-AF65-F5344CB8AC3E}">
        <p14:creationId xmlns:p14="http://schemas.microsoft.com/office/powerpoint/2010/main" val="91621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root</a:t>
            </a:r>
            <a:r>
              <a:rPr lang="en-US" dirty="0" smtClean="0"/>
              <a:t> is the top-most node of the tree (has no parent)</a:t>
            </a:r>
          </a:p>
          <a:p>
            <a:r>
              <a:rPr lang="en-US" dirty="0" smtClean="0"/>
              <a:t>A node’s </a:t>
            </a:r>
            <a:r>
              <a:rPr lang="en-US" b="1" dirty="0" smtClean="0"/>
              <a:t>parent</a:t>
            </a:r>
            <a:r>
              <a:rPr lang="en-US" dirty="0" smtClean="0"/>
              <a:t> is the node immediately preceding it (closer to the root)</a:t>
            </a:r>
          </a:p>
          <a:p>
            <a:r>
              <a:rPr lang="en-US" dirty="0" smtClean="0"/>
              <a:t>A node can have at most two </a:t>
            </a:r>
            <a:r>
              <a:rPr lang="en-US" b="1" dirty="0" smtClean="0"/>
              <a:t>children</a:t>
            </a:r>
            <a:r>
              <a:rPr lang="en-US" dirty="0" smtClean="0"/>
              <a:t> or </a:t>
            </a:r>
            <a:r>
              <a:rPr lang="en-US" b="1" dirty="0" smtClean="0"/>
              <a:t>child</a:t>
            </a:r>
            <a:r>
              <a:rPr lang="en-US" dirty="0" smtClean="0"/>
              <a:t> nodes</a:t>
            </a:r>
          </a:p>
          <a:p>
            <a:r>
              <a:rPr lang="en-US" dirty="0"/>
              <a:t>A </a:t>
            </a:r>
            <a:r>
              <a:rPr lang="en-US" b="1" dirty="0"/>
              <a:t>leaf</a:t>
            </a:r>
            <a:r>
              <a:rPr lang="en-US" dirty="0"/>
              <a:t> is a node with no </a:t>
            </a:r>
            <a:r>
              <a:rPr lang="en-US" dirty="0" smtClean="0"/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69532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node’s </a:t>
            </a:r>
            <a:r>
              <a:rPr lang="en-US" b="1" dirty="0" smtClean="0"/>
              <a:t>ancestors</a:t>
            </a:r>
            <a:r>
              <a:rPr lang="en-US" dirty="0" smtClean="0"/>
              <a:t> are all nodes preceding it</a:t>
            </a:r>
          </a:p>
          <a:p>
            <a:r>
              <a:rPr lang="en-US" dirty="0" smtClean="0"/>
              <a:t>A node’s </a:t>
            </a:r>
            <a:r>
              <a:rPr lang="en-US" b="1" dirty="0" smtClean="0"/>
              <a:t>descendants</a:t>
            </a:r>
            <a:r>
              <a:rPr lang="en-US" dirty="0" smtClean="0"/>
              <a:t> all all nodes succeeding it</a:t>
            </a:r>
          </a:p>
          <a:p>
            <a:r>
              <a:rPr lang="en-US" dirty="0" smtClean="0"/>
              <a:t>A </a:t>
            </a:r>
            <a:r>
              <a:rPr lang="en-US" b="1" dirty="0" err="1" smtClean="0"/>
              <a:t>subtree</a:t>
            </a:r>
            <a:r>
              <a:rPr lang="en-US" dirty="0"/>
              <a:t> </a:t>
            </a:r>
            <a:r>
              <a:rPr lang="en-US" dirty="0" smtClean="0"/>
              <a:t>is the complete tree starting with a given node and including its descendants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409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properties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24" r="-14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745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2058</TotalTime>
  <Words>735</Words>
  <Application>Microsoft Macintosh PowerPoint</Application>
  <PresentationFormat>On-screen Show (4:3)</PresentationFormat>
  <Paragraphs>111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Black</vt:lpstr>
      <vt:lpstr>Trees, Binary Search Trees, Lab 7, Project 2</vt:lpstr>
      <vt:lpstr>Outline</vt:lpstr>
      <vt:lpstr>Stack / Queue Review</vt:lpstr>
      <vt:lpstr>Trees</vt:lpstr>
      <vt:lpstr>Tree Explained </vt:lpstr>
      <vt:lpstr>General Tree</vt:lpstr>
      <vt:lpstr>Tree Properties</vt:lpstr>
      <vt:lpstr>More Properties</vt:lpstr>
      <vt:lpstr>Tree properties</vt:lpstr>
      <vt:lpstr>Binary Tree </vt:lpstr>
      <vt:lpstr>Binary Tree</vt:lpstr>
      <vt:lpstr>More Properties</vt:lpstr>
      <vt:lpstr>What is the depth of G?</vt:lpstr>
      <vt:lpstr>What is the depth of D?</vt:lpstr>
      <vt:lpstr>What is the height of C?</vt:lpstr>
      <vt:lpstr>What is the height of B?</vt:lpstr>
      <vt:lpstr>What is the height of the tree?</vt:lpstr>
      <vt:lpstr>What nodes make up A’s right subtree?</vt:lpstr>
      <vt:lpstr>Binary Search TrEES</vt:lpstr>
      <vt:lpstr>Binary Search Trees</vt:lpstr>
      <vt:lpstr>BST Example</vt:lpstr>
      <vt:lpstr>BST Operations</vt:lpstr>
      <vt:lpstr>Balanced Tree</vt:lpstr>
      <vt:lpstr>BST Running Times</vt:lpstr>
      <vt:lpstr>BST Insert</vt:lpstr>
      <vt:lpstr>BST Contains</vt:lpstr>
      <vt:lpstr>BST iterative traversal</vt:lpstr>
      <vt:lpstr>A look at lab 7 and project 2</vt:lpstr>
      <vt:lpstr>BST Remove</vt:lpstr>
      <vt:lpstr>Removing a node with two children</vt:lpstr>
      <vt:lpstr>Removing a node with two children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251</cp:revision>
  <dcterms:created xsi:type="dcterms:W3CDTF">2013-07-02T21:07:29Z</dcterms:created>
  <dcterms:modified xsi:type="dcterms:W3CDTF">2013-11-14T00:45:23Z</dcterms:modified>
</cp:coreProperties>
</file>