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64" r:id="rId2"/>
    <p:sldId id="265" r:id="rId3"/>
    <p:sldId id="321" r:id="rId4"/>
    <p:sldId id="322" r:id="rId5"/>
    <p:sldId id="323" r:id="rId6"/>
    <p:sldId id="324" r:id="rId7"/>
    <p:sldId id="333" r:id="rId8"/>
    <p:sldId id="334" r:id="rId9"/>
    <p:sldId id="320" r:id="rId10"/>
    <p:sldId id="312" r:id="rId11"/>
    <p:sldId id="313" r:id="rId12"/>
    <p:sldId id="314" r:id="rId13"/>
    <p:sldId id="316" r:id="rId14"/>
    <p:sldId id="317" r:id="rId15"/>
    <p:sldId id="318" r:id="rId16"/>
    <p:sldId id="315" r:id="rId17"/>
    <p:sldId id="319" r:id="rId18"/>
    <p:sldId id="310" r:id="rId19"/>
    <p:sldId id="325" r:id="rId20"/>
    <p:sldId id="302" r:id="rId21"/>
    <p:sldId id="267" r:id="rId22"/>
    <p:sldId id="304" r:id="rId23"/>
    <p:sldId id="305" r:id="rId24"/>
    <p:sldId id="303" r:id="rId25"/>
    <p:sldId id="308" r:id="rId26"/>
    <p:sldId id="306" r:id="rId27"/>
    <p:sldId id="327" r:id="rId28"/>
    <p:sldId id="326" r:id="rId29"/>
    <p:sldId id="329" r:id="rId30"/>
    <p:sldId id="328" r:id="rId31"/>
    <p:sldId id="335" r:id="rId32"/>
    <p:sldId id="300" r:id="rId33"/>
    <p:sldId id="332" r:id="rId34"/>
    <p:sldId id="331" r:id="rId35"/>
    <p:sldId id="330" r:id="rId36"/>
    <p:sldId id="290" r:id="rId37"/>
    <p:sldId id="291" r:id="rId38"/>
    <p:sldId id="295" r:id="rId39"/>
    <p:sldId id="297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0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Traversal is post-order</a:t>
            </a:r>
          </a:p>
          <a:p>
            <a:r>
              <a:rPr lang="en-US" dirty="0" smtClean="0"/>
              <a:t>Memory:</a:t>
            </a:r>
            <a:r>
              <a:rPr lang="en-US" baseline="0" dirty="0" smtClean="0"/>
              <a:t> O(height of tree) – unbalanced O(n), balanced O(log(n))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DF8AD-2AA5-D040-A719-CF334E2215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2013/11/18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solving a problem by dividing it into similar </a:t>
            </a:r>
            <a:r>
              <a:rPr lang="en-US" dirty="0" err="1" smtClean="0"/>
              <a:t>subproblems</a:t>
            </a:r>
            <a:endParaRPr lang="en-US" dirty="0"/>
          </a:p>
          <a:p>
            <a:r>
              <a:rPr lang="en-US" dirty="0" smtClean="0"/>
              <a:t> Examples</a:t>
            </a:r>
          </a:p>
          <a:p>
            <a:pPr lvl="1"/>
            <a:r>
              <a:rPr lang="en-US" dirty="0" smtClean="0"/>
              <a:t>Factorial: 5! = 5 * 4! = 5 * 4 * 3!</a:t>
            </a:r>
          </a:p>
          <a:p>
            <a:pPr lvl="1"/>
            <a:r>
              <a:rPr lang="en-US" dirty="0"/>
              <a:t>Length of linked list: L(node) = 1 + L(node-&gt;next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Fibonacci Numbers: F(N) = F(n-1) + F(n-2)</a:t>
            </a:r>
          </a:p>
        </p:txBody>
      </p:sp>
    </p:spTree>
    <p:extLst>
      <p:ext uri="{BB962C8B-B14F-4D97-AF65-F5344CB8AC3E}">
        <p14:creationId xmlns:p14="http://schemas.microsoft.com/office/powerpoint/2010/main" val="411834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F(1) = 1</a:t>
            </a:r>
          </a:p>
          <a:p>
            <a:r>
              <a:rPr lang="en-US" dirty="0" smtClean="0"/>
              <a:t>General Case</a:t>
            </a:r>
          </a:p>
          <a:p>
            <a:pPr lvl="1"/>
            <a:r>
              <a:rPr lang="en-US" dirty="0" smtClean="0"/>
              <a:t>F(n) = n * F(n-1)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factorial(n) {</a:t>
            </a:r>
          </a:p>
          <a:p>
            <a:pPr marL="0" indent="0">
              <a:buNone/>
            </a:pPr>
            <a:r>
              <a:rPr lang="en-US" dirty="0" smtClean="0"/>
              <a:t>	if (n &lt; 1) throw 1;  // Error condition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(n == 1)  // 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 // General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n * factorial(n – 1);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Case:</a:t>
            </a:r>
          </a:p>
          <a:p>
            <a:pPr lvl="1"/>
            <a:r>
              <a:rPr lang="en-US" dirty="0" smtClean="0"/>
              <a:t>Length(last node) = 1</a:t>
            </a:r>
          </a:p>
          <a:p>
            <a:r>
              <a:rPr lang="en-US" dirty="0" smtClean="0"/>
              <a:t>General Case:</a:t>
            </a:r>
          </a:p>
          <a:p>
            <a:pPr lvl="1"/>
            <a:r>
              <a:rPr lang="en-US" dirty="0" smtClean="0"/>
              <a:t>Length(node) = 1 + Length(node-&gt;next);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6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Length (option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length(Node *n) {</a:t>
            </a:r>
          </a:p>
          <a:p>
            <a:pPr marL="0" indent="0">
              <a:buNone/>
            </a:pPr>
            <a:r>
              <a:rPr lang="en-US" dirty="0" smtClean="0"/>
              <a:t>	if (n == NULL)  // Base Case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 // General Case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1 + length(n-&gt;next);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1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Length (option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length(Node *n) {</a:t>
            </a:r>
          </a:p>
          <a:p>
            <a:pPr marL="0" indent="0">
              <a:buNone/>
            </a:pPr>
            <a:r>
              <a:rPr lang="en-US" dirty="0" smtClean="0"/>
              <a:t>	if (n == NULL) throw 1; // Error condition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(n-&gt;next == NULL)  // Base Case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 // General Case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return 1 + length(n-&gt;next);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2683" y="5182735"/>
            <a:ext cx="7182356" cy="832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What is the size of the simplified activation record?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9103" y="5189145"/>
            <a:ext cx="7182356" cy="8321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much space is required for a list with 8 items?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08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Cases:</a:t>
            </a:r>
          </a:p>
          <a:p>
            <a:pPr lvl="1"/>
            <a:r>
              <a:rPr lang="en-US" dirty="0" smtClean="0"/>
              <a:t>F(0) = 0</a:t>
            </a:r>
          </a:p>
          <a:p>
            <a:pPr lvl="1"/>
            <a:r>
              <a:rPr lang="en-US" dirty="0" smtClean="0"/>
              <a:t>F(1) = 1</a:t>
            </a:r>
          </a:p>
          <a:p>
            <a:r>
              <a:rPr lang="en-US" dirty="0" smtClean="0"/>
              <a:t>General Case:</a:t>
            </a:r>
          </a:p>
          <a:p>
            <a:pPr lvl="1"/>
            <a:r>
              <a:rPr lang="en-US" dirty="0" smtClean="0"/>
              <a:t>F(n) = F(n-1) + F(n-2)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9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and the Stack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calls Factorial(3)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82826" y="1600200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main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5382826" y="2388678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Factorial(3)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5382826" y="3177156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Factorial(2)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5382826" y="3965634"/>
            <a:ext cx="2585570" cy="7884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Factorial(1)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09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activation records are created when calling Fibonacci(0)?</a:t>
            </a:r>
          </a:p>
          <a:p>
            <a:r>
              <a:rPr lang="en-US" dirty="0" smtClean="0"/>
              <a:t>Fibonacci(1)?</a:t>
            </a:r>
          </a:p>
          <a:p>
            <a:r>
              <a:rPr lang="en-US" dirty="0" smtClean="0"/>
              <a:t>Fibonacci(2)?</a:t>
            </a:r>
          </a:p>
          <a:p>
            <a:r>
              <a:rPr lang="en-US" dirty="0"/>
              <a:t>Fibonacci</a:t>
            </a:r>
            <a:r>
              <a:rPr lang="en-US" dirty="0" smtClean="0"/>
              <a:t>(3)?</a:t>
            </a:r>
          </a:p>
          <a:p>
            <a:r>
              <a:rPr lang="en-US" dirty="0" smtClean="0"/>
              <a:t>Fibonacci(4)?</a:t>
            </a:r>
          </a:p>
          <a:p>
            <a:r>
              <a:rPr lang="en-US" dirty="0"/>
              <a:t>Fibonacci</a:t>
            </a:r>
            <a:r>
              <a:rPr lang="en-US" dirty="0" smtClean="0"/>
              <a:t>(5)</a:t>
            </a:r>
            <a:r>
              <a:rPr lang="en-US" dirty="0"/>
              <a:t>?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825655" y="2208919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31227" y="2789296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1227" y="3369673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31227" y="3950050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631227" y="4532036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31227" y="5112413"/>
            <a:ext cx="1394292" cy="4279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8700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TRAVERSALS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6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Wednesday </a:t>
            </a:r>
            <a:r>
              <a:rPr lang="en-US" dirty="0" smtClean="0"/>
              <a:t>Recap</a:t>
            </a:r>
          </a:p>
          <a:p>
            <a:r>
              <a:rPr lang="en-US" dirty="0" smtClean="0"/>
              <a:t>Lab 7 Iterative Solution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/>
              <a:t>Binary Tree </a:t>
            </a:r>
            <a:r>
              <a:rPr lang="en-US" dirty="0" smtClean="0"/>
              <a:t>Traversals</a:t>
            </a:r>
          </a:p>
          <a:p>
            <a:r>
              <a:rPr lang="en-US" dirty="0" smtClean="0"/>
              <a:t>Lab 7 Recursive Solution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BST Remove</a:t>
            </a:r>
            <a:endParaRPr lang="en-US" dirty="0"/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Tree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be done iteratively (with a stack) or recursively</a:t>
            </a:r>
            <a:endParaRPr lang="en-US" dirty="0"/>
          </a:p>
          <a:p>
            <a:r>
              <a:rPr lang="en-US" dirty="0" smtClean="0"/>
              <a:t>Pre-order</a:t>
            </a:r>
          </a:p>
          <a:p>
            <a:pPr lvl="1"/>
            <a:r>
              <a:rPr lang="en-US" i="1" dirty="0" smtClean="0"/>
              <a:t>Process</a:t>
            </a:r>
            <a:r>
              <a:rPr lang="en-US" dirty="0" smtClean="0"/>
              <a:t> the node, </a:t>
            </a:r>
            <a:r>
              <a:rPr lang="en-US" dirty="0" err="1" smtClean="0"/>
              <a:t>recurse</a:t>
            </a:r>
            <a:r>
              <a:rPr lang="en-US" dirty="0" smtClean="0"/>
              <a:t> on left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dirty="0" err="1" smtClean="0"/>
              <a:t>recurse</a:t>
            </a:r>
            <a:r>
              <a:rPr lang="en-US" dirty="0" smtClean="0"/>
              <a:t> on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In-order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on the left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i="1" dirty="0" smtClean="0"/>
              <a:t>process</a:t>
            </a:r>
            <a:r>
              <a:rPr lang="en-US" dirty="0" smtClean="0"/>
              <a:t> the node, </a:t>
            </a:r>
            <a:r>
              <a:rPr lang="en-US" dirty="0" err="1" smtClean="0"/>
              <a:t>recurse</a:t>
            </a:r>
            <a:r>
              <a:rPr lang="en-US" dirty="0" smtClean="0"/>
              <a:t> on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Post-order</a:t>
            </a:r>
          </a:p>
          <a:p>
            <a:pPr lvl="1"/>
            <a:r>
              <a:rPr lang="en-US" dirty="0" err="1" smtClean="0"/>
              <a:t>Recurse</a:t>
            </a:r>
            <a:r>
              <a:rPr lang="en-US" dirty="0" smtClean="0"/>
              <a:t> on the left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dirty="0" err="1" smtClean="0"/>
              <a:t>recurse</a:t>
            </a:r>
            <a:r>
              <a:rPr lang="en-US" dirty="0" smtClean="0"/>
              <a:t> on the right </a:t>
            </a:r>
            <a:r>
              <a:rPr lang="en-US" dirty="0" err="1" smtClean="0"/>
              <a:t>subtree</a:t>
            </a:r>
            <a:r>
              <a:rPr lang="en-US" dirty="0" smtClean="0"/>
              <a:t>, </a:t>
            </a:r>
            <a:r>
              <a:rPr lang="en-US" i="1" dirty="0" smtClean="0"/>
              <a:t>process</a:t>
            </a:r>
            <a:r>
              <a:rPr lang="en-US" dirty="0" smtClean="0"/>
              <a:t> the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-&gt; B - &gt; D -&gt; E -&gt; C -&gt; F -&gt; G -&gt; 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492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 -&gt; B -&gt; E -&gt; A -&gt; C -&gt; G -&gt; F -&gt; 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663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 -&gt; E -&gt; B -&gt; G -&gt; H -&gt; F -&gt; C -&gt; 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0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be done recursively</a:t>
            </a:r>
          </a:p>
          <a:p>
            <a:r>
              <a:rPr lang="en-US" dirty="0" smtClean="0"/>
              <a:t>Done iteratively with the help of a queue</a:t>
            </a:r>
          </a:p>
          <a:p>
            <a:pPr lvl="1"/>
            <a:r>
              <a:rPr lang="en-US" dirty="0" smtClean="0"/>
              <a:t>You did this in lab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7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(queue lhs before </a:t>
            </a:r>
            <a:r>
              <a:rPr lang="en-US" dirty="0" err="1" smtClean="0"/>
              <a:t>rhs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8256" r="-28256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1693471" y="1232972"/>
            <a:ext cx="5730593" cy="58477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-&gt; B -&gt; C -&gt; D -&gt; E -&gt; F -&gt; G -&gt; 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56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Which of the traversals will output a sorted version of a binary search tree?</a:t>
            </a:r>
          </a:p>
          <a:p>
            <a:r>
              <a:rPr lang="en-US" dirty="0" smtClean="0"/>
              <a:t>When should you use recursion / iteration?</a:t>
            </a:r>
          </a:p>
          <a:p>
            <a:pPr lvl="1"/>
            <a:r>
              <a:rPr lang="en-US" dirty="0" smtClean="0"/>
              <a:t>Most importantly: use what you’re comfortable with</a:t>
            </a:r>
          </a:p>
          <a:p>
            <a:pPr lvl="1"/>
            <a:r>
              <a:rPr lang="en-US" dirty="0" smtClean="0"/>
              <a:t>With recursion be careful of stack depth (O(log(n)) memory is okay, O(n) is probably not)</a:t>
            </a:r>
          </a:p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Implement the three depth-first traversals iteratively</a:t>
            </a:r>
          </a:p>
        </p:txBody>
      </p:sp>
    </p:spTree>
    <p:extLst>
      <p:ext uri="{BB962C8B-B14F-4D97-AF65-F5344CB8AC3E}">
        <p14:creationId xmlns:p14="http://schemas.microsoft.com/office/powerpoint/2010/main" val="136708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recursive 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Recursive ~BST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template &lt;class T&gt;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bst_destruct</a:t>
            </a:r>
            <a:r>
              <a:rPr lang="en-US" dirty="0"/>
              <a:t>(</a:t>
            </a:r>
            <a:r>
              <a:rPr lang="en-US" dirty="0" err="1"/>
              <a:t>BinaryNode</a:t>
            </a:r>
            <a:r>
              <a:rPr lang="en-US" dirty="0"/>
              <a:t>&lt;T&gt; *node) {</a:t>
            </a:r>
          </a:p>
          <a:p>
            <a:pPr marL="0" indent="0">
              <a:buNone/>
            </a:pPr>
            <a:r>
              <a:rPr lang="en-US" dirty="0"/>
              <a:t>  if (node != NULL)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bst_destruct</a:t>
            </a:r>
            <a:r>
              <a:rPr lang="en-US" dirty="0"/>
              <a:t>(node-&gt;</a:t>
            </a:r>
            <a:r>
              <a:rPr lang="en-US" dirty="0" err="1"/>
              <a:t>get_rhs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bst_destruct</a:t>
            </a:r>
            <a:r>
              <a:rPr lang="en-US" dirty="0"/>
              <a:t>(node-&gt;</a:t>
            </a:r>
            <a:r>
              <a:rPr lang="en-US" dirty="0" err="1"/>
              <a:t>get_lhs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delete node;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template &lt;class T&gt;</a:t>
            </a:r>
          </a:p>
          <a:p>
            <a:pPr marL="0" indent="0">
              <a:buNone/>
            </a:pPr>
            <a:r>
              <a:rPr lang="en-US" dirty="0"/>
              <a:t>BST&lt;T&gt;::~BST()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bst_destruct</a:t>
            </a:r>
            <a:r>
              <a:rPr lang="en-US" dirty="0"/>
              <a:t>(root);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2426" y="3372427"/>
            <a:ext cx="4744443" cy="832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What traversal order is this?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182426" y="4204585"/>
            <a:ext cx="4744443" cy="832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much memory is required?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28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Recursive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template &lt;class T&gt;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BST&lt;T&gt;::insert(T item) {</a:t>
            </a:r>
          </a:p>
          <a:p>
            <a:pPr marL="0" indent="0">
              <a:buNone/>
            </a:pPr>
            <a:r>
              <a:rPr lang="en-US" dirty="0"/>
              <a:t>  try {</a:t>
            </a:r>
          </a:p>
          <a:p>
            <a:pPr marL="0" indent="0">
              <a:buNone/>
            </a:pPr>
            <a:r>
              <a:rPr lang="en-US" dirty="0"/>
              <a:t>    root = </a:t>
            </a:r>
            <a:r>
              <a:rPr lang="en-US" dirty="0" err="1"/>
              <a:t>bst_insert</a:t>
            </a:r>
            <a:r>
              <a:rPr lang="en-US" dirty="0"/>
              <a:t>(root, item);</a:t>
            </a:r>
          </a:p>
          <a:p>
            <a:pPr marL="0" indent="0">
              <a:buNone/>
            </a:pPr>
            <a:r>
              <a:rPr lang="en-US" dirty="0"/>
              <a:t>    return true;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int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return  false;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54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Wednesday Recap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Recursive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template &lt;class T&gt;</a:t>
            </a:r>
          </a:p>
          <a:p>
            <a:pPr marL="0" indent="0">
              <a:buNone/>
            </a:pPr>
            <a:r>
              <a:rPr lang="en-US" dirty="0" err="1"/>
              <a:t>BinaryNode</a:t>
            </a:r>
            <a:r>
              <a:rPr lang="en-US" dirty="0"/>
              <a:t>&lt;T&gt; *</a:t>
            </a:r>
            <a:r>
              <a:rPr lang="en-US" dirty="0" err="1"/>
              <a:t>bst_insert</a:t>
            </a:r>
            <a:r>
              <a:rPr lang="en-US" dirty="0"/>
              <a:t>(</a:t>
            </a:r>
            <a:r>
              <a:rPr lang="en-US" dirty="0" err="1"/>
              <a:t>BinaryNode</a:t>
            </a:r>
            <a:r>
              <a:rPr lang="en-US" dirty="0"/>
              <a:t>&lt;T&gt; *node, </a:t>
            </a:r>
            <a:r>
              <a:rPr lang="en-US" dirty="0" smtClean="0"/>
              <a:t>T item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if (node == NULL)</a:t>
            </a:r>
          </a:p>
          <a:p>
            <a:pPr marL="0" indent="0">
              <a:buNone/>
            </a:pPr>
            <a:r>
              <a:rPr lang="en-US" dirty="0"/>
              <a:t>    return new </a:t>
            </a:r>
            <a:r>
              <a:rPr lang="en-US" dirty="0" err="1"/>
              <a:t>BinaryNode</a:t>
            </a:r>
            <a:r>
              <a:rPr lang="en-US" dirty="0"/>
              <a:t>&lt;T&gt;(item, NULL, NULL);</a:t>
            </a:r>
          </a:p>
          <a:p>
            <a:pPr marL="0" indent="0">
              <a:buNone/>
            </a:pPr>
            <a:r>
              <a:rPr lang="en-US" dirty="0"/>
              <a:t>  else if (item == node-&gt;</a:t>
            </a:r>
            <a:r>
              <a:rPr lang="en-US" dirty="0" err="1"/>
              <a:t>get_data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throw 1;</a:t>
            </a:r>
          </a:p>
          <a:p>
            <a:pPr marL="0" indent="0">
              <a:buNone/>
            </a:pPr>
            <a:r>
              <a:rPr lang="en-US" dirty="0"/>
              <a:t>  else if (item &lt; node-&gt;</a:t>
            </a:r>
            <a:r>
              <a:rPr lang="en-US" dirty="0" err="1"/>
              <a:t>get_data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node-&gt;</a:t>
            </a:r>
            <a:r>
              <a:rPr lang="en-US" dirty="0" err="1"/>
              <a:t>set_lhs</a:t>
            </a:r>
            <a:r>
              <a:rPr lang="en-US" dirty="0"/>
              <a:t>(</a:t>
            </a:r>
            <a:r>
              <a:rPr lang="en-US" dirty="0" err="1"/>
              <a:t>bst_insert</a:t>
            </a:r>
            <a:r>
              <a:rPr lang="en-US" dirty="0"/>
              <a:t>(node-&gt;</a:t>
            </a:r>
            <a:r>
              <a:rPr lang="en-US" dirty="0" err="1"/>
              <a:t>get_lhs</a:t>
            </a:r>
            <a:r>
              <a:rPr lang="en-US" dirty="0"/>
              <a:t>(), item));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node-&gt;</a:t>
            </a:r>
            <a:r>
              <a:rPr lang="en-US" dirty="0" err="1"/>
              <a:t>set_rhs</a:t>
            </a:r>
            <a:r>
              <a:rPr lang="en-US" dirty="0"/>
              <a:t>(</a:t>
            </a:r>
            <a:r>
              <a:rPr lang="en-US" dirty="0" err="1"/>
              <a:t>bst_insert</a:t>
            </a:r>
            <a:r>
              <a:rPr lang="en-US" dirty="0"/>
              <a:t>(node-&gt;</a:t>
            </a:r>
            <a:r>
              <a:rPr lang="en-US" dirty="0" err="1"/>
              <a:t>get_rhs</a:t>
            </a:r>
            <a:r>
              <a:rPr lang="en-US" dirty="0"/>
              <a:t>(), item));</a:t>
            </a:r>
          </a:p>
          <a:p>
            <a:pPr marL="0" indent="0">
              <a:buNone/>
            </a:pPr>
            <a:r>
              <a:rPr lang="en-US" dirty="0"/>
              <a:t>  return node;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3674" y="5168136"/>
            <a:ext cx="4744443" cy="832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How much memory is required?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5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Save space by using </a:t>
            </a:r>
            <a:r>
              <a:rPr lang="en-US" dirty="0" err="1" smtClean="0"/>
              <a:t>const</a:t>
            </a:r>
            <a:r>
              <a:rPr lang="en-US" dirty="0" smtClean="0"/>
              <a:t> references where appropriate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template &lt;class T&gt;</a:t>
            </a:r>
          </a:p>
          <a:p>
            <a:pPr marL="0" indent="0">
              <a:buNone/>
            </a:pPr>
            <a:r>
              <a:rPr lang="en-US" dirty="0" err="1"/>
              <a:t>BinaryNode</a:t>
            </a:r>
            <a:r>
              <a:rPr lang="en-US" dirty="0"/>
              <a:t>&lt;T&gt; *</a:t>
            </a:r>
            <a:r>
              <a:rPr lang="en-US" dirty="0" err="1"/>
              <a:t>bst_insert</a:t>
            </a:r>
            <a:r>
              <a:rPr lang="en-US" dirty="0"/>
              <a:t>(</a:t>
            </a:r>
            <a:r>
              <a:rPr lang="en-US" dirty="0" err="1"/>
              <a:t>BinaryNode</a:t>
            </a:r>
            <a:r>
              <a:rPr lang="en-US" dirty="0"/>
              <a:t>&lt;T&gt; *node, </a:t>
            </a:r>
            <a:r>
              <a:rPr lang="en-US" b="1" dirty="0" err="1" smtClean="0"/>
              <a:t>const</a:t>
            </a:r>
            <a:r>
              <a:rPr lang="en-US" dirty="0" smtClean="0"/>
              <a:t> T </a:t>
            </a:r>
            <a:r>
              <a:rPr lang="en-US" b="1" dirty="0" smtClean="0"/>
              <a:t>&amp;</a:t>
            </a:r>
            <a:r>
              <a:rPr lang="en-US" dirty="0" smtClean="0"/>
              <a:t>item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if (node == NULL)</a:t>
            </a:r>
          </a:p>
          <a:p>
            <a:pPr marL="0" indent="0">
              <a:buNone/>
            </a:pPr>
            <a:r>
              <a:rPr lang="en-US" dirty="0"/>
              <a:t>    return new </a:t>
            </a:r>
            <a:r>
              <a:rPr lang="en-US" dirty="0" err="1"/>
              <a:t>BinaryNode</a:t>
            </a:r>
            <a:r>
              <a:rPr lang="en-US" dirty="0"/>
              <a:t>&lt;T&gt;(item, NULL, NULL);</a:t>
            </a:r>
          </a:p>
          <a:p>
            <a:pPr marL="0" indent="0">
              <a:buNone/>
            </a:pPr>
            <a:r>
              <a:rPr lang="en-US" dirty="0"/>
              <a:t>  else if (item == node-&gt;</a:t>
            </a:r>
            <a:r>
              <a:rPr lang="en-US" dirty="0" err="1"/>
              <a:t>get_data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throw 1;</a:t>
            </a:r>
          </a:p>
          <a:p>
            <a:pPr marL="0" indent="0">
              <a:buNone/>
            </a:pPr>
            <a:r>
              <a:rPr lang="en-US" dirty="0"/>
              <a:t>  else if (item &lt; node-&gt;</a:t>
            </a:r>
            <a:r>
              <a:rPr lang="en-US" dirty="0" err="1"/>
              <a:t>get_data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node-&gt;</a:t>
            </a:r>
            <a:r>
              <a:rPr lang="en-US" dirty="0" err="1"/>
              <a:t>set_lhs</a:t>
            </a:r>
            <a:r>
              <a:rPr lang="en-US" dirty="0"/>
              <a:t>(</a:t>
            </a:r>
            <a:r>
              <a:rPr lang="en-US" dirty="0" err="1"/>
              <a:t>bst_insert</a:t>
            </a:r>
            <a:r>
              <a:rPr lang="en-US" dirty="0"/>
              <a:t>(node-&gt;</a:t>
            </a:r>
            <a:r>
              <a:rPr lang="en-US" dirty="0" err="1"/>
              <a:t>get_lhs</a:t>
            </a:r>
            <a:r>
              <a:rPr lang="en-US" dirty="0"/>
              <a:t>(), item));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node-&gt;</a:t>
            </a:r>
            <a:r>
              <a:rPr lang="en-US" dirty="0" err="1"/>
              <a:t>set_rhs</a:t>
            </a:r>
            <a:r>
              <a:rPr lang="en-US" dirty="0"/>
              <a:t>(</a:t>
            </a:r>
            <a:r>
              <a:rPr lang="en-US" dirty="0" err="1"/>
              <a:t>bst_insert</a:t>
            </a:r>
            <a:r>
              <a:rPr lang="en-US" dirty="0"/>
              <a:t>(node-&gt;</a:t>
            </a:r>
            <a:r>
              <a:rPr lang="en-US" dirty="0" err="1"/>
              <a:t>get_rhs</a:t>
            </a:r>
            <a:r>
              <a:rPr lang="en-US" dirty="0"/>
              <a:t>(), item));</a:t>
            </a:r>
          </a:p>
          <a:p>
            <a:pPr marL="0" indent="0">
              <a:buNone/>
            </a:pPr>
            <a:r>
              <a:rPr lang="en-US" dirty="0"/>
              <a:t>  return node;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6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(n)) Sort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Divide the problem in half until you have 1 or 2 items and put them in order</a:t>
            </a:r>
          </a:p>
          <a:p>
            <a:pPr lvl="1"/>
            <a:r>
              <a:rPr lang="en-US" dirty="0" smtClean="0"/>
              <a:t>Merge the two sorted halves</a:t>
            </a:r>
          </a:p>
          <a:p>
            <a:r>
              <a:rPr lang="en-US" dirty="0" smtClean="0"/>
              <a:t>T(n) = 2T(n/2) + O(n)  === O(n*log(n))</a:t>
            </a:r>
          </a:p>
          <a:p>
            <a:pPr lvl="1"/>
            <a:r>
              <a:rPr lang="en-US" dirty="0" smtClean="0"/>
              <a:t>(masters theorem)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0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wrong with the following?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tmp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some_function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4341" y="4219183"/>
            <a:ext cx="4744443" cy="832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results in a memory leak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60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search tree is a tree with the property that the value of all descendants of a node’s left </a:t>
            </a:r>
            <a:r>
              <a:rPr lang="en-US" dirty="0" err="1" smtClean="0"/>
              <a:t>subtree</a:t>
            </a:r>
            <a:r>
              <a:rPr lang="en-US" dirty="0" smtClean="0"/>
              <a:t> are smaller, and the value of all descendants of a node’s right </a:t>
            </a:r>
            <a:r>
              <a:rPr lang="en-US" dirty="0" err="1" smtClean="0"/>
              <a:t>subtree</a:t>
            </a:r>
            <a:r>
              <a:rPr lang="en-US" dirty="0" smtClean="0"/>
              <a:t> are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5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3831" r="-33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572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has no children simply remove it</a:t>
            </a:r>
          </a:p>
          <a:p>
            <a:r>
              <a:rPr lang="en-US" dirty="0" smtClean="0"/>
              <a:t>If the node has a single child, update its parent pointer to point to its child and remove the node</a:t>
            </a:r>
          </a:p>
        </p:txBody>
      </p:sp>
    </p:spTree>
    <p:extLst>
      <p:ext uri="{BB962C8B-B14F-4D97-AF65-F5344CB8AC3E}">
        <p14:creationId xmlns:p14="http://schemas.microsoft.com/office/powerpoint/2010/main" val="216457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the value of the node with the largest value in its left-</a:t>
            </a:r>
            <a:r>
              <a:rPr lang="en-US" dirty="0" err="1" smtClean="0"/>
              <a:t>subtree</a:t>
            </a:r>
            <a:r>
              <a:rPr lang="en-US" dirty="0" smtClean="0"/>
              <a:t> (right-most descendant on the left hand side)</a:t>
            </a:r>
          </a:p>
          <a:p>
            <a:pPr lvl="1"/>
            <a:r>
              <a:rPr lang="en-US" dirty="0" smtClean="0"/>
              <a:t>Note you could use the smallest value in the right-</a:t>
            </a:r>
            <a:r>
              <a:rPr lang="en-US" dirty="0" err="1" smtClean="0"/>
              <a:t>subtree</a:t>
            </a:r>
            <a:r>
              <a:rPr lang="en-US" dirty="0" smtClean="0"/>
              <a:t> (but for consistency please don’t)</a:t>
            </a:r>
          </a:p>
          <a:p>
            <a:r>
              <a:rPr lang="en-US" dirty="0" smtClean="0"/>
              <a:t>Then repeat the remove procedure to remove the node whose value was used in the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depth of G?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3084539" y="5366968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5012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 node with two children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8870" b="-48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2378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B?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1088660" y="3038763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806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height of the tree?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2026119" y="1814187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577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tree balanced?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28256" r="-28256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5938459" y="3084322"/>
            <a:ext cx="1466669" cy="5896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605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 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2194</TotalTime>
  <Words>1329</Words>
  <Application>Microsoft Macintosh PowerPoint</Application>
  <PresentationFormat>On-screen Show (4:3)</PresentationFormat>
  <Paragraphs>204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Black</vt:lpstr>
      <vt:lpstr>Recursion</vt:lpstr>
      <vt:lpstr>Outline</vt:lpstr>
      <vt:lpstr>Wednesday Recap</vt:lpstr>
      <vt:lpstr>What is the depth of G?</vt:lpstr>
      <vt:lpstr>What is the height of B?</vt:lpstr>
      <vt:lpstr>What is the height of the tree?</vt:lpstr>
      <vt:lpstr>Is the tree balanced?</vt:lpstr>
      <vt:lpstr>Lab 7 Solution</vt:lpstr>
      <vt:lpstr>Recursion</vt:lpstr>
      <vt:lpstr>What is recursion?</vt:lpstr>
      <vt:lpstr>Factorial</vt:lpstr>
      <vt:lpstr>Factorial</vt:lpstr>
      <vt:lpstr>Linked List Length</vt:lpstr>
      <vt:lpstr>Linked List Length (option 1)</vt:lpstr>
      <vt:lpstr>Linked List Length (option 2)</vt:lpstr>
      <vt:lpstr>Fibonacci Numbers</vt:lpstr>
      <vt:lpstr>Recursion and the Stack Segment</vt:lpstr>
      <vt:lpstr>Recursion question</vt:lpstr>
      <vt:lpstr>BINARY Tree TRAVERSALS</vt:lpstr>
      <vt:lpstr>Depth-First Tree Traversals</vt:lpstr>
      <vt:lpstr>Pre-Order Traversal</vt:lpstr>
      <vt:lpstr>In-Order Traversal</vt:lpstr>
      <vt:lpstr>Post-Order Traversal</vt:lpstr>
      <vt:lpstr>Breadth-first Traversal</vt:lpstr>
      <vt:lpstr>Breadth-first (queue lhs before rhs)</vt:lpstr>
      <vt:lpstr>Question</vt:lpstr>
      <vt:lpstr>Lab 7 recursive solution</vt:lpstr>
      <vt:lpstr>Lab 7 Recursive ~BST</vt:lpstr>
      <vt:lpstr>Lab 7 Recursive insert</vt:lpstr>
      <vt:lpstr>Lab 7 Recursive insert</vt:lpstr>
      <vt:lpstr>Save space by using const references where appropriate</vt:lpstr>
      <vt:lpstr>Merge Sort</vt:lpstr>
      <vt:lpstr>O(nlog(n)) Sort Algorithms</vt:lpstr>
      <vt:lpstr>Coding Hint</vt:lpstr>
      <vt:lpstr>BST Removal</vt:lpstr>
      <vt:lpstr>Recall</vt:lpstr>
      <vt:lpstr>BST Example</vt:lpstr>
      <vt:lpstr>BST Remove</vt:lpstr>
      <vt:lpstr>Removing a node with two children</vt:lpstr>
      <vt:lpstr>Removing a node with two children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302</cp:revision>
  <dcterms:created xsi:type="dcterms:W3CDTF">2013-07-02T21:07:29Z</dcterms:created>
  <dcterms:modified xsi:type="dcterms:W3CDTF">2013-11-18T23:29:52Z</dcterms:modified>
</cp:coreProperties>
</file>