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5" r:id="rId4"/>
    <p:sldId id="286" r:id="rId5"/>
    <p:sldId id="288" r:id="rId6"/>
    <p:sldId id="263" r:id="rId7"/>
    <p:sldId id="262" r:id="rId8"/>
    <p:sldId id="267" r:id="rId9"/>
    <p:sldId id="279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58" r:id="rId18"/>
    <p:sldId id="280" r:id="rId19"/>
    <p:sldId id="261" r:id="rId20"/>
    <p:sldId id="289" r:id="rId21"/>
    <p:sldId id="292" r:id="rId22"/>
    <p:sldId id="295" r:id="rId23"/>
    <p:sldId id="293" r:id="rId24"/>
    <p:sldId id="297" r:id="rId25"/>
    <p:sldId id="294" r:id="rId26"/>
    <p:sldId id="296" r:id="rId27"/>
    <p:sldId id="290" r:id="rId28"/>
    <p:sldId id="291" r:id="rId29"/>
    <p:sldId id="259" r:id="rId30"/>
    <p:sldId id="260" r:id="rId31"/>
    <p:sldId id="283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63" autoAdjust="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8AA-7036-F14C-BA11-8B905AE3082E}" type="datetimeFigureOut">
              <a:rPr lang="en-US" smtClean="0"/>
              <a:t>6/25/13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917-0072-C54E-99F9-0435C08F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students answer the question and write their responses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cs2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azza.com/clas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azza.com/cla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bboe/cs24_m13/p/hw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bboe/cs24_m13/p/submiss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cs2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2013/06/25</a:t>
            </a:r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8287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</a:t>
            </a:r>
            <a:r>
              <a:rPr lang="en-US" i="1" dirty="0" smtClean="0"/>
              <a:t>should</a:t>
            </a:r>
            <a:r>
              <a:rPr lang="en-US" dirty="0" smtClean="0"/>
              <a:t>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C</a:t>
            </a:r>
            <a:endParaRPr lang="en-US" sz="2800" dirty="0" smtClean="0"/>
          </a:p>
          <a:p>
            <a:pPr lvl="1">
              <a:defRPr/>
            </a:pPr>
            <a:r>
              <a:rPr lang="en-US" sz="2400" dirty="0" smtClean="0"/>
              <a:t>Primitive types (</a:t>
            </a:r>
            <a:r>
              <a:rPr lang="en-US" sz="2400" dirty="0" err="1" smtClean="0"/>
              <a:t>int</a:t>
            </a:r>
            <a:r>
              <a:rPr lang="en-US" sz="2400" dirty="0" smtClean="0"/>
              <a:t>, float, double, char)</a:t>
            </a:r>
          </a:p>
          <a:p>
            <a:pPr lvl="1">
              <a:defRPr/>
            </a:pPr>
            <a:r>
              <a:rPr lang="en-US" sz="2400" dirty="0" smtClean="0"/>
              <a:t>Loops and conditionals</a:t>
            </a:r>
          </a:p>
          <a:p>
            <a:pPr lvl="1">
              <a:defRPr/>
            </a:pPr>
            <a:r>
              <a:rPr lang="en-US" sz="2400" dirty="0" smtClean="0"/>
              <a:t>Functions (declaring and calling)</a:t>
            </a:r>
          </a:p>
          <a:p>
            <a:pPr lvl="1">
              <a:defRPr/>
            </a:pPr>
            <a:r>
              <a:rPr lang="en-US" sz="2400" dirty="0"/>
              <a:t>Arrays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Structures</a:t>
            </a:r>
          </a:p>
          <a:p>
            <a:pPr lvl="1">
              <a:defRPr/>
            </a:pPr>
            <a:r>
              <a:rPr lang="en-US" sz="2400" dirty="0"/>
              <a:t>Memory allocation and de-</a:t>
            </a:r>
            <a:r>
              <a:rPr lang="en-US" sz="2400" dirty="0" smtClean="0"/>
              <a:t>allocation</a:t>
            </a:r>
          </a:p>
          <a:p>
            <a:pPr lvl="1">
              <a:defRPr/>
            </a:pPr>
            <a:r>
              <a:rPr lang="en-US" sz="24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9169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36% Projects (3 or 4)</a:t>
            </a:r>
          </a:p>
          <a:p>
            <a:r>
              <a:rPr lang="en-US" dirty="0" smtClean="0"/>
              <a:t>24% Final (Thursday August 29)</a:t>
            </a:r>
          </a:p>
          <a:p>
            <a:r>
              <a:rPr lang="en-US" dirty="0" smtClean="0"/>
              <a:t>16% Labs (8)</a:t>
            </a:r>
          </a:p>
          <a:p>
            <a:r>
              <a:rPr lang="en-US" dirty="0" smtClean="0"/>
              <a:t>16% Midterm (Thursday July 25)</a:t>
            </a:r>
          </a:p>
          <a:p>
            <a:r>
              <a:rPr lang="en-US" dirty="0" smtClean="0"/>
              <a:t>04% </a:t>
            </a:r>
            <a:r>
              <a:rPr lang="en-US" dirty="0" err="1" smtClean="0"/>
              <a:t>Homeworks</a:t>
            </a:r>
            <a:r>
              <a:rPr lang="en-US" dirty="0" smtClean="0"/>
              <a:t> (2)</a:t>
            </a:r>
          </a:p>
          <a:p>
            <a:r>
              <a:rPr lang="en-US" dirty="0" smtClean="0"/>
              <a:t>04% Participation</a:t>
            </a:r>
          </a:p>
        </p:txBody>
      </p:sp>
    </p:spTree>
    <p:extLst>
      <p:ext uri="{BB962C8B-B14F-4D97-AF65-F5344CB8AC3E}">
        <p14:creationId xmlns:p14="http://schemas.microsoft.com/office/powerpoint/2010/main" val="381465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Earned by:</a:t>
            </a:r>
          </a:p>
          <a:p>
            <a:pPr lvl="1"/>
            <a:r>
              <a:rPr lang="en-US" dirty="0" smtClean="0"/>
              <a:t>Participating in class</a:t>
            </a:r>
          </a:p>
          <a:p>
            <a:pPr lvl="1"/>
            <a:r>
              <a:rPr lang="en-US" dirty="0" smtClean="0"/>
              <a:t>Answering questions on Piazza</a:t>
            </a:r>
          </a:p>
          <a:p>
            <a:pPr lvl="1"/>
            <a:r>
              <a:rPr lang="en-US" dirty="0" smtClean="0"/>
              <a:t>Responding to questions on Piazza</a:t>
            </a:r>
          </a:p>
          <a:p>
            <a:pPr lvl="1"/>
            <a:r>
              <a:rPr lang="en-US" dirty="0" smtClean="0"/>
              <a:t>(Maybe) editing questions and answers for clarity on Piazza</a:t>
            </a:r>
          </a:p>
          <a:p>
            <a:r>
              <a:rPr lang="en-US" dirty="0" smtClean="0"/>
              <a:t>Participation points are relative to the overall class effort (less positive outliers)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9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Grading based off your latest (most recent) submission</a:t>
            </a:r>
          </a:p>
          <a:p>
            <a:r>
              <a:rPr lang="en-US" dirty="0" smtClean="0"/>
              <a:t>1% off every 5 minute interval late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smtClean="0"/>
              <a:t>Submission at 00</a:t>
            </a:r>
            <a:r>
              <a:rPr lang="en-US" dirty="0" smtClean="0">
                <a:sym typeface="Wingdings"/>
              </a:rPr>
              <a:t>:00:00-00:04:59, 1% off</a:t>
            </a:r>
          </a:p>
          <a:p>
            <a:pPr lvl="1"/>
            <a:r>
              <a:rPr lang="en-US" dirty="0" smtClean="0">
                <a:sym typeface="Wingdings"/>
              </a:rPr>
              <a:t>Submission at 00:45:00-00:49:59, 10% off</a:t>
            </a:r>
          </a:p>
          <a:p>
            <a:pPr lvl="1"/>
            <a:r>
              <a:rPr lang="en-US" dirty="0" smtClean="0">
                <a:sym typeface="Wingdings"/>
              </a:rPr>
              <a:t>Submission at 04:05:00-04:09:59, 50% off</a:t>
            </a:r>
          </a:p>
          <a:p>
            <a:pPr lvl="1"/>
            <a:r>
              <a:rPr lang="en-US" dirty="0" smtClean="0">
                <a:sym typeface="Wingdings"/>
              </a:rPr>
              <a:t>Submission on or after 08:15:00, 0%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9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Applies only to tests</a:t>
            </a:r>
          </a:p>
          <a:p>
            <a:r>
              <a:rPr lang="en-US" dirty="0" smtClean="0"/>
              <a:t>Not required for grading “mistakes”</a:t>
            </a:r>
          </a:p>
          <a:p>
            <a:r>
              <a:rPr lang="en-US" dirty="0" smtClean="0"/>
              <a:t>Must meet the following conditions:</a:t>
            </a:r>
          </a:p>
          <a:p>
            <a:pPr lvl="1"/>
            <a:r>
              <a:rPr lang="en-US" dirty="0" smtClean="0"/>
              <a:t>Wait 24 hours after the test was returned to you</a:t>
            </a:r>
          </a:p>
          <a:p>
            <a:pPr lvl="1"/>
            <a:r>
              <a:rPr lang="en-US" dirty="0" smtClean="0"/>
              <a:t>Provide a written argument that:</a:t>
            </a:r>
          </a:p>
          <a:p>
            <a:pPr lvl="2"/>
            <a:r>
              <a:rPr lang="en-US" dirty="0" smtClean="0"/>
              <a:t>Clearly states why your answer is suitable for the question</a:t>
            </a:r>
          </a:p>
          <a:p>
            <a:pPr lvl="2"/>
            <a:r>
              <a:rPr lang="en-US" dirty="0" smtClean="0"/>
              <a:t>Acknowledges your understanding of the </a:t>
            </a:r>
            <a:r>
              <a:rPr lang="en-US" i="1" dirty="0" smtClean="0"/>
              <a:t>expected</a:t>
            </a:r>
            <a:r>
              <a:rPr lang="en-US" dirty="0" smtClean="0"/>
              <a:t> answer</a:t>
            </a:r>
          </a:p>
          <a:p>
            <a:pPr lvl="2"/>
            <a:r>
              <a:rPr lang="en-US" dirty="0" smtClean="0"/>
              <a:t>Compares the two</a:t>
            </a:r>
          </a:p>
        </p:txBody>
      </p:sp>
    </p:spTree>
    <p:extLst>
      <p:ext uri="{BB962C8B-B14F-4D97-AF65-F5344CB8AC3E}">
        <p14:creationId xmlns:p14="http://schemas.microsoft.com/office/powerpoint/2010/main" val="13961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Lectures:</a:t>
            </a:r>
          </a:p>
          <a:p>
            <a:pPr lvl="1"/>
            <a:r>
              <a:rPr lang="en-US" dirty="0" smtClean="0"/>
              <a:t>Strongly encouraged, not required</a:t>
            </a:r>
          </a:p>
          <a:p>
            <a:r>
              <a:rPr lang="en-US" dirty="0" smtClean="0"/>
              <a:t>Labs:</a:t>
            </a:r>
          </a:p>
          <a:p>
            <a:pPr lvl="1"/>
            <a:r>
              <a:rPr lang="en-US" dirty="0" smtClean="0"/>
              <a:t>Required for the first lab (unless already notified)</a:t>
            </a:r>
          </a:p>
          <a:p>
            <a:pPr lvl="1"/>
            <a:r>
              <a:rPr lang="en-US" dirty="0" smtClean="0"/>
              <a:t>Encouraged but not required for subsequent labs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3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into groups of 4 or 5</a:t>
            </a:r>
          </a:p>
          <a:p>
            <a:r>
              <a:rPr lang="en-US" dirty="0" smtClean="0"/>
              <a:t>Discuss the following questions:</a:t>
            </a:r>
          </a:p>
          <a:p>
            <a:pPr lvl="1"/>
            <a:r>
              <a:rPr lang="en-US" dirty="0" smtClean="0"/>
              <a:t>What constitutes a violation of academic integrity?</a:t>
            </a:r>
          </a:p>
          <a:p>
            <a:pPr lvl="1"/>
            <a:r>
              <a:rPr lang="en-US" dirty="0" smtClean="0"/>
              <a:t>What sort of collaboration between students are acceptable?</a:t>
            </a:r>
          </a:p>
          <a:p>
            <a:pPr lvl="1"/>
            <a:r>
              <a:rPr lang="en-US" dirty="0" smtClean="0"/>
              <a:t>Why are we having this discussion?</a:t>
            </a:r>
          </a:p>
        </p:txBody>
      </p:sp>
    </p:spTree>
    <p:extLst>
      <p:ext uri="{BB962C8B-B14F-4D97-AF65-F5344CB8AC3E}">
        <p14:creationId xmlns:p14="http://schemas.microsoft.com/office/powerpoint/2010/main" val="25306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official course syllabus is viewable on the course website:</a:t>
            </a:r>
          </a:p>
          <a:p>
            <a:pPr lvl="1"/>
            <a:r>
              <a:rPr lang="en-US" dirty="0" smtClean="0">
                <a:hlinkClick r:id="rId2"/>
              </a:rPr>
              <a:t>http://cs.ucsb.edu/~cs24</a:t>
            </a:r>
            <a:endParaRPr lang="en-US" dirty="0"/>
          </a:p>
          <a:p>
            <a:r>
              <a:rPr lang="en-US" dirty="0" smtClean="0"/>
              <a:t>It will be updated as necessary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 class-related </a:t>
            </a:r>
            <a:r>
              <a:rPr lang="en-US" dirty="0" smtClean="0"/>
              <a:t>emails</a:t>
            </a:r>
          </a:p>
          <a:p>
            <a:r>
              <a:rPr lang="en-US" dirty="0" smtClean="0"/>
              <a:t>Class discussion and online interaction to take place on Piazza</a:t>
            </a:r>
          </a:p>
          <a:p>
            <a:pPr lvl="1"/>
            <a:r>
              <a:rPr lang="en-US" dirty="0">
                <a:hlinkClick r:id="rId2"/>
              </a:rPr>
              <a:t>https://piazza.com/class#summer2012/</a:t>
            </a:r>
            <a:r>
              <a:rPr lang="en-US" dirty="0" smtClean="0">
                <a:hlinkClick r:id="rId2"/>
              </a:rPr>
              <a:t>cs32</a:t>
            </a:r>
            <a:endParaRPr lang="en-US" dirty="0" smtClean="0"/>
          </a:p>
          <a:p>
            <a:r>
              <a:rPr lang="en-US" dirty="0" smtClean="0"/>
              <a:t>Piazza allows:</a:t>
            </a:r>
          </a:p>
          <a:p>
            <a:pPr lvl="1"/>
            <a:r>
              <a:rPr lang="en-US" dirty="0" smtClean="0"/>
              <a:t>You to ask questions anonymously</a:t>
            </a:r>
          </a:p>
          <a:p>
            <a:pPr lvl="1"/>
            <a:r>
              <a:rPr lang="en-US" dirty="0" smtClean="0"/>
              <a:t>Ask questions privately to the instructor and TA</a:t>
            </a:r>
          </a:p>
          <a:p>
            <a:pPr lvl="1"/>
            <a:r>
              <a:rPr lang="en-US" dirty="0" smtClean="0"/>
              <a:t>You to respond to questions</a:t>
            </a:r>
          </a:p>
          <a:p>
            <a:pPr lvl="1"/>
            <a:r>
              <a:rPr lang="en-US" dirty="0" smtClean="0"/>
              <a:t>Edit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94133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https://piazza.com/class#summer2013/cs24/</a:t>
            </a:r>
            <a:r>
              <a:rPr lang="en-US" dirty="0" smtClean="0">
                <a:hlinkClick r:id="rId3"/>
              </a:rPr>
              <a:t>home</a:t>
            </a:r>
            <a:endParaRPr lang="en-US" dirty="0" smtClean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6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(Bryce Boe)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Ph.D. Candidate in Computer Science Education</a:t>
            </a:r>
          </a:p>
          <a:p>
            <a:pPr lvl="1"/>
            <a:r>
              <a:rPr lang="en-US" dirty="0" smtClean="0"/>
              <a:t>Focus on automated assessment</a:t>
            </a:r>
          </a:p>
          <a:p>
            <a:pPr lvl="1"/>
            <a:r>
              <a:rPr lang="en-US" dirty="0" smtClean="0"/>
              <a:t>Not (yet) deserving of the Doctor/Professor title</a:t>
            </a:r>
          </a:p>
          <a:p>
            <a:pPr lvl="2"/>
            <a:r>
              <a:rPr lang="en-US" dirty="0" smtClean="0"/>
              <a:t>Just call me </a:t>
            </a:r>
            <a:r>
              <a:rPr lang="en-US" b="1" dirty="0" smtClean="0"/>
              <a:t>Bryce</a:t>
            </a:r>
            <a:r>
              <a:rPr lang="en-US" dirty="0" smtClean="0"/>
              <a:t> or </a:t>
            </a:r>
            <a:r>
              <a:rPr lang="en-US" b="1" dirty="0" err="1" smtClean="0"/>
              <a:t>BBoe</a:t>
            </a:r>
            <a:endParaRPr lang="en-US" b="1" dirty="0" smtClean="0"/>
          </a:p>
          <a:p>
            <a:r>
              <a:rPr lang="en-US" dirty="0" smtClean="0"/>
              <a:t>B.S. in Computer Science from UCSB 2008</a:t>
            </a:r>
          </a:p>
          <a:p>
            <a:r>
              <a:rPr lang="en-US" dirty="0" smtClean="0"/>
              <a:t>Background in networking and security</a:t>
            </a:r>
          </a:p>
          <a:p>
            <a:r>
              <a:rPr lang="en-US" dirty="0" smtClean="0"/>
              <a:t>Second time teaching (CS32 last summer)</a:t>
            </a:r>
          </a:p>
        </p:txBody>
      </p:sp>
    </p:spTree>
    <p:extLst>
      <p:ext uri="{BB962C8B-B14F-4D97-AF65-F5344CB8AC3E}">
        <p14:creationId xmlns:p14="http://schemas.microsoft.com/office/powerpoint/2010/main" val="103211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CS16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Reference cs16_review_arrays.c</a:t>
            </a:r>
          </a:p>
          <a:p>
            <a:endParaRPr lang="en-US" dirty="0"/>
          </a:p>
          <a:p>
            <a:r>
              <a:rPr lang="en-US" dirty="0" err="1" smtClean="0"/>
              <a:t>Unitialized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foo[16];</a:t>
            </a:r>
          </a:p>
          <a:p>
            <a:pPr lvl="1"/>
            <a:r>
              <a:rPr lang="en-US" dirty="0" smtClean="0"/>
              <a:t>char bar[1024];</a:t>
            </a:r>
          </a:p>
          <a:p>
            <a:r>
              <a:rPr lang="en-US" dirty="0" smtClean="0"/>
              <a:t>Fully initialized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blah[] </a:t>
            </a:r>
            <a:r>
              <a:rPr lang="en-US" dirty="0" smtClean="0"/>
              <a:t>= {1, 2, 3, 0xDEADBEEF, 0b1010};</a:t>
            </a:r>
            <a:endParaRPr lang="en-US" dirty="0"/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msg</a:t>
            </a:r>
            <a:r>
              <a:rPr lang="en-US" dirty="0" smtClean="0"/>
              <a:t>[] </a:t>
            </a:r>
            <a:r>
              <a:rPr lang="en-US" dirty="0" smtClean="0"/>
              <a:t>= “hello world”;</a:t>
            </a:r>
          </a:p>
          <a:p>
            <a:pPr lvl="1"/>
            <a:r>
              <a:rPr lang="en-US" dirty="0" smtClean="0"/>
              <a:t>char </a:t>
            </a:r>
            <a:r>
              <a:rPr lang="en-US" dirty="0" smtClean="0"/>
              <a:t>other[] </a:t>
            </a:r>
            <a:r>
              <a:rPr lang="en-US" dirty="0" smtClean="0"/>
              <a:t>= {‘a’, ‘b’, 99, ‘d’, ‘e’};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Structures (</a:t>
            </a:r>
            <a:r>
              <a:rPr lang="en-US" dirty="0" err="1" smtClean="0"/>
              <a:t>struct</a:t>
            </a:r>
            <a:r>
              <a:rPr lang="en-US" dirty="0" smtClean="0"/>
              <a:t> keyword) allows you to define your own types (see cs16_review_struct.c)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Point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pPr marL="0" indent="0">
              <a:buNone/>
            </a:pPr>
            <a:r>
              <a:rPr lang="en-US" dirty="0"/>
              <a:t>  char *name;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Point p1;  // Uninitialized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Point p2  = {16, 32, “some point”};  // Initialized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primitive type that stores the address to where the </a:t>
            </a:r>
            <a:r>
              <a:rPr lang="en-US" i="1" dirty="0" smtClean="0"/>
              <a:t>data </a:t>
            </a:r>
            <a:r>
              <a:rPr lang="en-US" dirty="0" smtClean="0"/>
              <a:t>is actually stored in memory</a:t>
            </a:r>
          </a:p>
          <a:p>
            <a:r>
              <a:rPr lang="en-US" dirty="0" smtClean="0"/>
              <a:t>When accessing elements of a </a:t>
            </a:r>
            <a:r>
              <a:rPr lang="en-US" b="1" dirty="0" err="1" smtClean="0"/>
              <a:t>struct</a:t>
            </a:r>
            <a:r>
              <a:rPr lang="en-US" dirty="0" smtClean="0"/>
              <a:t>, use `-&gt;` to automatically dereference the 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Point *p1 =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Point));</a:t>
            </a:r>
          </a:p>
          <a:p>
            <a:pPr marL="0" indent="0">
              <a:buNone/>
            </a:pPr>
            <a:r>
              <a:rPr lang="en-US" dirty="0" smtClean="0"/>
              <a:t>(*p1).name = “some name”; </a:t>
            </a:r>
          </a:p>
          <a:p>
            <a:pPr marL="0" indent="0">
              <a:buNone/>
            </a:pPr>
            <a:r>
              <a:rPr lang="en-US" dirty="0" smtClean="0"/>
              <a:t>p1-&gt;name = “some name”;  // the same as above</a:t>
            </a:r>
          </a:p>
          <a:p>
            <a:pPr marL="0" indent="0">
              <a:buNone/>
            </a:pPr>
            <a:r>
              <a:rPr lang="en-US" dirty="0" smtClean="0"/>
              <a:t>free(p1);  // Always free the memory when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9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Function-level is stored on the </a:t>
            </a:r>
            <a:r>
              <a:rPr lang="en-US" b="1" dirty="0" smtClean="0"/>
              <a:t>stack</a:t>
            </a:r>
            <a:r>
              <a:rPr lang="en-US" dirty="0" smtClean="0"/>
              <a:t> in local memory (created when the function is called, and destroyed when the function returns)</a:t>
            </a:r>
          </a:p>
          <a:p>
            <a:r>
              <a:rPr lang="en-US" dirty="0" smtClean="0"/>
              <a:t>Memory returned by </a:t>
            </a:r>
            <a:r>
              <a:rPr lang="en-US" i="1" dirty="0" err="1" smtClean="0"/>
              <a:t>malloc</a:t>
            </a:r>
            <a:r>
              <a:rPr lang="en-US" dirty="0" smtClean="0"/>
              <a:t>/</a:t>
            </a:r>
            <a:r>
              <a:rPr lang="en-US" i="1" dirty="0" err="1" smtClean="0"/>
              <a:t>calloc</a:t>
            </a:r>
            <a:r>
              <a:rPr lang="en-US" dirty="0" smtClean="0"/>
              <a:t>/</a:t>
            </a:r>
            <a:r>
              <a:rPr lang="en-US" i="1" dirty="0" err="1" smtClean="0"/>
              <a:t>realloc</a:t>
            </a:r>
            <a:r>
              <a:rPr lang="en-US" dirty="0" smtClean="0"/>
              <a:t> comes from the heap (dynamic memory) and must be managed manually by calling </a:t>
            </a:r>
            <a:r>
              <a:rPr lang="en-US" i="1" dirty="0" smtClean="0"/>
              <a:t>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5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C-strings are an array of characters followed by ‘\0</a:t>
            </a:r>
            <a:r>
              <a:rPr lang="en-US" dirty="0" smtClean="0"/>
              <a:t>’ (0b0000)</a:t>
            </a:r>
            <a:endParaRPr lang="en-US" dirty="0"/>
          </a:p>
          <a:p>
            <a:r>
              <a:rPr lang="en-US" dirty="0" smtClean="0"/>
              <a:t>char </a:t>
            </a:r>
            <a:r>
              <a:rPr lang="en-US" dirty="0" err="1" smtClean="0"/>
              <a:t>local_string</a:t>
            </a:r>
            <a:r>
              <a:rPr lang="en-US" dirty="0" smtClean="0"/>
              <a:t>[] = “hello world”;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manual_string</a:t>
            </a:r>
            <a:r>
              <a:rPr lang="en-US" dirty="0" smtClean="0"/>
              <a:t>[] = {‘a’, ‘b’, ‘c’, ‘\0’};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not_a_cstring</a:t>
            </a:r>
            <a:r>
              <a:rPr lang="en-US" dirty="0" smtClean="0"/>
              <a:t>[] = {‘x’, ‘y’, ‘z’};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dynamic_string</a:t>
            </a:r>
            <a:r>
              <a:rPr lang="en-US" dirty="0" smtClean="0"/>
              <a:t> = “hello world”;</a:t>
            </a:r>
          </a:p>
        </p:txBody>
      </p:sp>
    </p:spTree>
    <p:extLst>
      <p:ext uri="{BB962C8B-B14F-4D97-AF65-F5344CB8AC3E}">
        <p14:creationId xmlns:p14="http://schemas.microsoft.com/office/powerpoint/2010/main" val="187355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Statuses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exit status is used to indicate success (0) or failure (non-zero)</a:t>
            </a:r>
          </a:p>
          <a:p>
            <a:r>
              <a:rPr lang="en-US" dirty="0" smtClean="0"/>
              <a:t>Exit status is set from the return value from main</a:t>
            </a:r>
          </a:p>
          <a:p>
            <a:r>
              <a:rPr lang="en-US" dirty="0" smtClean="0"/>
              <a:t>Exit status is non-zero when the program </a:t>
            </a:r>
            <a:r>
              <a:rPr lang="en-US" dirty="0" err="1" smtClean="0"/>
              <a:t>segfaults</a:t>
            </a:r>
            <a:r>
              <a:rPr lang="en-US" dirty="0" smtClean="0"/>
              <a:t> or crashes for other reasons</a:t>
            </a:r>
            <a:endParaRPr lang="en-US" dirty="0"/>
          </a:p>
          <a:p>
            <a:r>
              <a:rPr lang="en-US" dirty="0" smtClean="0"/>
              <a:t>After executing a command on the terminal (./</a:t>
            </a:r>
            <a:r>
              <a:rPr lang="en-US" dirty="0" err="1" smtClean="0"/>
              <a:t>a.out</a:t>
            </a:r>
            <a:r>
              <a:rPr lang="en-US" dirty="0" smtClean="0"/>
              <a:t>) run `echo $?` to get the previous command’s exit status</a:t>
            </a:r>
          </a:p>
        </p:txBody>
      </p:sp>
    </p:spTree>
    <p:extLst>
      <p:ext uri="{BB962C8B-B14F-4D97-AF65-F5344CB8AC3E}">
        <p14:creationId xmlns:p14="http://schemas.microsoft.com/office/powerpoint/2010/main" val="44891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argc</a:t>
            </a:r>
            <a:r>
              <a:rPr lang="en-US" dirty="0" smtClean="0"/>
              <a:t> – contains the number of arguments to the program, i.e., the length of </a:t>
            </a:r>
            <a:r>
              <a:rPr lang="en-US" dirty="0" err="1" smtClean="0"/>
              <a:t>argv</a:t>
            </a:r>
            <a:endParaRPr lang="en-US" dirty="0" smtClean="0"/>
          </a:p>
          <a:p>
            <a:r>
              <a:rPr lang="en-US" dirty="0" err="1" smtClean="0"/>
              <a:t>argv</a:t>
            </a:r>
            <a:r>
              <a:rPr lang="en-US" dirty="0" smtClean="0"/>
              <a:t> – an array of c-strings (char*), contains </a:t>
            </a:r>
            <a:r>
              <a:rPr lang="en-US" dirty="0" err="1" smtClean="0"/>
              <a:t>argc</a:t>
            </a:r>
            <a:r>
              <a:rPr lang="en-US" dirty="0" smtClean="0"/>
              <a:t> elements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argc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1, </a:t>
            </a:r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{“</a:t>
            </a:r>
            <a:r>
              <a:rPr lang="en-US" dirty="0" err="1" smtClean="0"/>
              <a:t>a.out</a:t>
            </a:r>
            <a:r>
              <a:rPr lang="en-US" dirty="0" smtClean="0"/>
              <a:t>”}</a:t>
            </a:r>
          </a:p>
          <a:p>
            <a:pPr lvl="1"/>
            <a:r>
              <a:rPr lang="en-US" dirty="0" smtClean="0"/>
              <a:t>./submit -p CS24_m13:29 </a:t>
            </a:r>
            <a:r>
              <a:rPr lang="en-US" dirty="0" err="1" smtClean="0"/>
              <a:t>fizzbuzz.c</a:t>
            </a:r>
            <a:endParaRPr lang="en-US" dirty="0" smtClean="0"/>
          </a:p>
          <a:p>
            <a:pPr lvl="2"/>
            <a:r>
              <a:rPr lang="en-US" dirty="0" err="1" smtClean="0"/>
              <a:t>argc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4, </a:t>
            </a:r>
            <a:r>
              <a:rPr lang="en-US" dirty="0" err="1" smtClean="0">
                <a:sym typeface="Wingdings"/>
              </a:rPr>
              <a:t>argv</a:t>
            </a:r>
            <a:r>
              <a:rPr lang="en-US" dirty="0" smtClean="0">
                <a:sym typeface="Wingdings"/>
              </a:rPr>
              <a:t>  {“submit”, “-p”, “CS24_m13:29, </a:t>
            </a:r>
            <a:r>
              <a:rPr lang="en-US" dirty="0" err="1" smtClean="0">
                <a:sym typeface="Wingdings"/>
              </a:rPr>
              <a:t>fizzbuzz.c</a:t>
            </a:r>
            <a:r>
              <a:rPr lang="en-US" dirty="0" smtClean="0">
                <a:sym typeface="Wingdings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73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1, </a:t>
            </a:r>
            <a:r>
              <a:rPr lang="en-US" dirty="0" err="1" smtClean="0"/>
              <a:t>FizzBuzz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http://cs.ucsb.edu/~bboe/cs24_m13/p/</a:t>
            </a:r>
            <a:r>
              <a:rPr lang="en-US" dirty="0" smtClean="0">
                <a:hlinkClick r:id="rId2"/>
              </a:rPr>
              <a:t>hw1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3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class smoother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Feedback, feedback, feedback</a:t>
            </a:r>
          </a:p>
          <a:p>
            <a:pPr lvl="1"/>
            <a:r>
              <a:rPr lang="en-US" dirty="0" smtClean="0"/>
              <a:t>“Bryce, </a:t>
            </a:r>
            <a:r>
              <a:rPr lang="en-US" i="1" dirty="0" smtClean="0"/>
              <a:t>X</a:t>
            </a:r>
            <a:r>
              <a:rPr lang="en-US" dirty="0" smtClean="0"/>
              <a:t> doesn’t make sense”</a:t>
            </a:r>
          </a:p>
          <a:p>
            <a:pPr lvl="1"/>
            <a:r>
              <a:rPr lang="en-US" dirty="0" smtClean="0"/>
              <a:t>“It might be better if  Y”</a:t>
            </a:r>
          </a:p>
          <a:p>
            <a:pPr lvl="1"/>
            <a:r>
              <a:rPr lang="en-US" dirty="0" smtClean="0"/>
              <a:t>“I can’t read your handwriting”</a:t>
            </a:r>
          </a:p>
          <a:p>
            <a:pPr lvl="1"/>
            <a:r>
              <a:rPr lang="en-US" dirty="0" smtClean="0"/>
              <a:t>“Your going way too fast”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1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Submitting your work and receiving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http://cs.ucsb.edu/~bboe/cs24_m13/p/</a:t>
            </a:r>
            <a:r>
              <a:rPr lang="en-US" dirty="0" smtClean="0">
                <a:hlinkClick r:id="rId2"/>
              </a:rPr>
              <a:t>submission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5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HW1</a:t>
            </a:r>
          </a:p>
          <a:p>
            <a:r>
              <a:rPr lang="en-US" dirty="0" smtClean="0"/>
              <a:t>Begin reading Chapter 1 in the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8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syllabus</a:t>
            </a:r>
          </a:p>
          <a:p>
            <a:r>
              <a:rPr lang="en-US" dirty="0" smtClean="0"/>
              <a:t>Piazza Demo</a:t>
            </a:r>
          </a:p>
          <a:p>
            <a:r>
              <a:rPr lang="en-US" dirty="0" smtClean="0"/>
              <a:t>Review CS16 Material</a:t>
            </a:r>
          </a:p>
          <a:p>
            <a:r>
              <a:rPr lang="en-US" dirty="0" smtClean="0"/>
              <a:t>Command Line Arguments</a:t>
            </a:r>
          </a:p>
          <a:p>
            <a:r>
              <a:rPr lang="en-US" dirty="0" smtClean="0"/>
              <a:t>Overview HW1 (</a:t>
            </a:r>
            <a:r>
              <a:rPr lang="en-US" dirty="0" err="1" smtClean="0"/>
              <a:t>Fizzbuzz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Demonstrate the submission and feedback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with Computers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building blocks for solving problems using computers. Topics include data structures, object-oriented design and development, algorithms for manipulating these data structures and their runtime analyses. Data structures introduced include stacks, queues, lists, trees, and </a:t>
            </a:r>
            <a:r>
              <a:rPr lang="en-US" dirty="0" smtClean="0"/>
              <a:t>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8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 Bryce Boe</a:t>
            </a:r>
          </a:p>
          <a:p>
            <a:pPr lvl="1"/>
            <a:r>
              <a:rPr lang="en-US" dirty="0" smtClean="0"/>
              <a:t>Office Hours</a:t>
            </a:r>
          </a:p>
          <a:p>
            <a:pPr lvl="2"/>
            <a:r>
              <a:rPr lang="en-US" dirty="0" smtClean="0"/>
              <a:t>Tuesday 2:15 – 3:15 PM, GSL</a:t>
            </a:r>
          </a:p>
          <a:p>
            <a:pPr lvl="2"/>
            <a:r>
              <a:rPr lang="en-US" dirty="0" smtClean="0"/>
              <a:t>Thursday 11:15 – 12:15 PM, GSL</a:t>
            </a:r>
          </a:p>
          <a:p>
            <a:r>
              <a:rPr lang="en-US" dirty="0" smtClean="0"/>
              <a:t>TA: Jane </a:t>
            </a:r>
            <a:r>
              <a:rPr lang="en-US" dirty="0" err="1" smtClean="0"/>
              <a:t>Iedemska</a:t>
            </a:r>
            <a:endParaRPr lang="en-US" dirty="0" smtClean="0"/>
          </a:p>
          <a:p>
            <a:pPr lvl="1"/>
            <a:r>
              <a:rPr lang="en-US" dirty="0" smtClean="0"/>
              <a:t>Office Hours to be announced</a:t>
            </a: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http://cs.ucsb.edu/~cs24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0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Plus Data Structures, 5th edition</a:t>
            </a:r>
          </a:p>
          <a:p>
            <a:pPr lvl="1"/>
            <a:r>
              <a:rPr lang="en-US" dirty="0" smtClean="0"/>
              <a:t>Nell Dale</a:t>
            </a:r>
          </a:p>
          <a:p>
            <a:r>
              <a:rPr lang="en-US" dirty="0" smtClean="0"/>
              <a:t>Content will supplement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already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1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1108</TotalTime>
  <Words>1270</Words>
  <Application>Microsoft Macintosh PowerPoint</Application>
  <PresentationFormat>On-screen Show (4:3)</PresentationFormat>
  <Paragraphs>172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 Black </vt:lpstr>
      <vt:lpstr>Course Introduction</vt:lpstr>
      <vt:lpstr>About Me (Bryce Boe)</vt:lpstr>
      <vt:lpstr>How to make class smoother</vt:lpstr>
      <vt:lpstr>Outline for today</vt:lpstr>
      <vt:lpstr>Syllabus Review</vt:lpstr>
      <vt:lpstr>Problem Solving with Computers II</vt:lpstr>
      <vt:lpstr>Course Info</vt:lpstr>
      <vt:lpstr>Required Text</vt:lpstr>
      <vt:lpstr>What do you already know?</vt:lpstr>
      <vt:lpstr>What you should already know</vt:lpstr>
      <vt:lpstr>Grading Distribution</vt:lpstr>
      <vt:lpstr>Participation</vt:lpstr>
      <vt:lpstr>Late Submission Policy</vt:lpstr>
      <vt:lpstr>Grading Petitions</vt:lpstr>
      <vt:lpstr>Attendance</vt:lpstr>
      <vt:lpstr>Academic Integrity Discussion</vt:lpstr>
      <vt:lpstr>Course Syllabus</vt:lpstr>
      <vt:lpstr>Online Interaction</vt:lpstr>
      <vt:lpstr>Piazza Demo</vt:lpstr>
      <vt:lpstr>CS16 Review</vt:lpstr>
      <vt:lpstr>Arrays</vt:lpstr>
      <vt:lpstr>Structures</vt:lpstr>
      <vt:lpstr>Pointers</vt:lpstr>
      <vt:lpstr>Memory Layout</vt:lpstr>
      <vt:lpstr>C-strings</vt:lpstr>
      <vt:lpstr>Exit Statuses</vt:lpstr>
      <vt:lpstr>Command line arguments</vt:lpstr>
      <vt:lpstr>int main(int argc, char *argv[])</vt:lpstr>
      <vt:lpstr>Homework 1, FizzBuzz</vt:lpstr>
      <vt:lpstr>Submitting your work and receiving feedback</vt:lpstr>
      <vt:lpstr>For Thursday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CS32, Summer 2012 B</dc:title>
  <dc:creator>-</dc:creator>
  <cp:lastModifiedBy>-</cp:lastModifiedBy>
  <cp:revision>91</cp:revision>
  <dcterms:created xsi:type="dcterms:W3CDTF">2012-08-06T07:36:45Z</dcterms:created>
  <dcterms:modified xsi:type="dcterms:W3CDTF">2013-06-25T21:15:37Z</dcterms:modified>
</cp:coreProperties>
</file>