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64" r:id="rId2"/>
    <p:sldId id="265" r:id="rId3"/>
    <p:sldId id="286" r:id="rId4"/>
    <p:sldId id="301" r:id="rId5"/>
    <p:sldId id="302" r:id="rId6"/>
    <p:sldId id="303" r:id="rId7"/>
    <p:sldId id="304" r:id="rId8"/>
    <p:sldId id="305" r:id="rId9"/>
    <p:sldId id="287" r:id="rId10"/>
    <p:sldId id="299" r:id="rId11"/>
    <p:sldId id="309" r:id="rId12"/>
    <p:sldId id="313" r:id="rId13"/>
    <p:sldId id="312" r:id="rId14"/>
    <p:sldId id="311" r:id="rId15"/>
    <p:sldId id="310" r:id="rId16"/>
    <p:sldId id="306" r:id="rId17"/>
    <p:sldId id="307" r:id="rId18"/>
    <p:sldId id="308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A4162-BE62-AA4A-96CA-98DB3327478E}" type="datetimeFigureOut">
              <a:rPr lang="en-US" smtClean="0"/>
              <a:t>7/16/13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DF8AD-2AA5-D040-A719-CF334E22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7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78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78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n-times through the outer</a:t>
            </a:r>
            <a:r>
              <a:rPr lang="en-US" baseline="0" dirty="0" smtClean="0"/>
              <a:t>-loop, each of which goes n-times through the inner-loop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78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n-times through the outer</a:t>
            </a:r>
            <a:r>
              <a:rPr lang="en-US" baseline="0" dirty="0" smtClean="0"/>
              <a:t> loop, each of which goes (n-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)-times through the inner loop</a:t>
            </a:r>
          </a:p>
          <a:p>
            <a:endParaRPr lang="en-US" baseline="0" dirty="0" smtClean="0"/>
          </a:p>
          <a:p>
            <a:r>
              <a:rPr lang="en-US" baseline="0" dirty="0" smtClean="0"/>
              <a:t>n + (n-1) + (n-2) + (n-3)… = n(n+1) / 2 = O(n</a:t>
            </a:r>
            <a:r>
              <a:rPr lang="en-US" baseline="30000" dirty="0" smtClean="0"/>
              <a:t>2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Think about triangle numbers if that helps…</a:t>
            </a:r>
          </a:p>
          <a:p>
            <a:r>
              <a:rPr lang="en-US" baseline="0" dirty="0" smtClean="0"/>
              <a:t>N N N N N  (N)</a:t>
            </a:r>
          </a:p>
          <a:p>
            <a:r>
              <a:rPr lang="en-US" baseline="0" dirty="0" smtClean="0"/>
              <a:t>N N N N      (N-1)</a:t>
            </a:r>
          </a:p>
          <a:p>
            <a:r>
              <a:rPr lang="en-US" baseline="0" dirty="0" smtClean="0"/>
              <a:t>N N N         (N-2)</a:t>
            </a:r>
          </a:p>
          <a:p>
            <a:r>
              <a:rPr lang="en-US" baseline="0" dirty="0" smtClean="0"/>
              <a:t>N N             (N-3)</a:t>
            </a:r>
          </a:p>
          <a:p>
            <a:r>
              <a:rPr lang="en-US" baseline="0" dirty="0" smtClean="0"/>
              <a:t>N                (N-4)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triangle takes up one more than half the square that is N x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7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5B2-77B4-E44B-88E2-8AE15AD85496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 Testing, Big-O,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2013/07/16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CS24, </a:t>
            </a:r>
            <a:r>
              <a:rPr lang="en-US" dirty="0"/>
              <a:t>Summer </a:t>
            </a:r>
            <a:r>
              <a:rPr lang="en-US" dirty="0" smtClean="0"/>
              <a:t>2013 </a:t>
            </a: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3294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Recall: Common Ordered Complexities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O(1) – constant time</a:t>
            </a:r>
          </a:p>
          <a:p>
            <a:r>
              <a:rPr lang="en-US" dirty="0" smtClean="0"/>
              <a:t>O(log(n)) – logarithmic time</a:t>
            </a:r>
          </a:p>
          <a:p>
            <a:r>
              <a:rPr lang="en-US" dirty="0" smtClean="0"/>
              <a:t>O(n) – linear time</a:t>
            </a:r>
          </a:p>
          <a:p>
            <a:r>
              <a:rPr lang="en-US" dirty="0" smtClean="0"/>
              <a:t>O(</a:t>
            </a:r>
            <a:r>
              <a:rPr lang="en-US" dirty="0" err="1" smtClean="0"/>
              <a:t>nlog</a:t>
            </a:r>
            <a:r>
              <a:rPr lang="en-US" dirty="0" smtClean="0"/>
              <a:t>(n</a:t>
            </a:r>
            <a:r>
              <a:rPr lang="en-US" dirty="0"/>
              <a:t>)) </a:t>
            </a:r>
            <a:r>
              <a:rPr lang="en-US" dirty="0" smtClean="0"/>
              <a:t>– </a:t>
            </a:r>
            <a:r>
              <a:rPr lang="en-US" dirty="0" err="1" smtClean="0"/>
              <a:t>linearithmic</a:t>
            </a:r>
            <a:r>
              <a:rPr lang="en-US" dirty="0" smtClean="0"/>
              <a:t> time</a:t>
            </a:r>
          </a:p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– quadratic time</a:t>
            </a:r>
          </a:p>
          <a:p>
            <a:r>
              <a:rPr lang="en-US" dirty="0" smtClean="0"/>
              <a:t>O(2</a:t>
            </a:r>
            <a:r>
              <a:rPr lang="en-US" baseline="30000" dirty="0" smtClean="0"/>
              <a:t>n</a:t>
            </a:r>
            <a:r>
              <a:rPr lang="en-US" dirty="0" smtClean="0"/>
              <a:t>) – exponential time</a:t>
            </a:r>
          </a:p>
          <a:p>
            <a:r>
              <a:rPr lang="en-US" dirty="0" smtClean="0"/>
              <a:t>O(n!) – factorial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8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a[1024];  // assume allocated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(a[0] == a[1])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a[2];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	return a[0];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20969" y="2917815"/>
            <a:ext cx="2131962" cy="8768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O(1)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2647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a[4];  // assume allocated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 = </a:t>
            </a:r>
            <a:r>
              <a:rPr lang="en-US" dirty="0" err="1"/>
              <a:t>sizeof</a:t>
            </a:r>
            <a:r>
              <a:rPr lang="en-US" dirty="0"/>
              <a:t>(a) /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sum = 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for (</a:t>
            </a:r>
            <a:r>
              <a:rPr lang="en-US" dirty="0" err="1" smtClean="0">
                <a:solidFill>
                  <a:srgbClr val="FFFFFF"/>
                </a:solidFill>
              </a:rPr>
              <a:t>int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 = 0; 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 &lt; n; ++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sum += a[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smtClean="0"/>
              <a:t>return sum;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20969" y="2917815"/>
            <a:ext cx="2131962" cy="8768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O(n)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649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a[4];  // assume allocated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return a[0] + a[1] + a[2] + a[3];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20969" y="3794672"/>
            <a:ext cx="2131962" cy="8768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O(1)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795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a[1024];  // assume allocated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 = </a:t>
            </a:r>
            <a:r>
              <a:rPr lang="en-US" dirty="0" err="1" smtClean="0"/>
              <a:t>sizeof</a:t>
            </a:r>
            <a:r>
              <a:rPr lang="en-US" dirty="0" smtClean="0"/>
              <a:t>(a) /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dups = 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for (</a:t>
            </a:r>
            <a:r>
              <a:rPr lang="en-US" dirty="0" err="1" smtClean="0">
                <a:solidFill>
                  <a:srgbClr val="FFFFFF"/>
                </a:solidFill>
              </a:rPr>
              <a:t>int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 = 0; 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 &lt; n; ++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for (</a:t>
            </a:r>
            <a:r>
              <a:rPr lang="en-US" dirty="0" err="1" smtClean="0">
                <a:solidFill>
                  <a:srgbClr val="FFFFFF"/>
                </a:solidFill>
              </a:rPr>
              <a:t>int</a:t>
            </a:r>
            <a:r>
              <a:rPr lang="en-US" dirty="0" smtClean="0">
                <a:solidFill>
                  <a:srgbClr val="FFFFFF"/>
                </a:solidFill>
              </a:rPr>
              <a:t> j = </a:t>
            </a:r>
            <a:r>
              <a:rPr lang="en-US" dirty="0">
                <a:solidFill>
                  <a:srgbClr val="FFFFFF"/>
                </a:solidFill>
              </a:rPr>
              <a:t>0</a:t>
            </a:r>
            <a:r>
              <a:rPr lang="en-US" dirty="0" smtClean="0">
                <a:solidFill>
                  <a:srgbClr val="FFFFFF"/>
                </a:solidFill>
              </a:rPr>
              <a:t>; j &lt; n; ++j)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	if (a[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] == a[j])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		++dups;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20969" y="2917815"/>
            <a:ext cx="2131962" cy="8768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O(n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298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a[1024];  // assume allocated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 = </a:t>
            </a:r>
            <a:r>
              <a:rPr lang="en-US" dirty="0" err="1"/>
              <a:t>sizeof</a:t>
            </a:r>
            <a:r>
              <a:rPr lang="en-US" dirty="0"/>
              <a:t>(a) /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dups = 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for (</a:t>
            </a:r>
            <a:r>
              <a:rPr lang="en-US" dirty="0" err="1" smtClean="0">
                <a:solidFill>
                  <a:srgbClr val="FFFFFF"/>
                </a:solidFill>
              </a:rPr>
              <a:t>int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 = 0; 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 &lt; n; ++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for (</a:t>
            </a:r>
            <a:r>
              <a:rPr lang="en-US" dirty="0" err="1" smtClean="0">
                <a:solidFill>
                  <a:srgbClr val="FFFFFF"/>
                </a:solidFill>
              </a:rPr>
              <a:t>int</a:t>
            </a:r>
            <a:r>
              <a:rPr lang="en-US" dirty="0" smtClean="0">
                <a:solidFill>
                  <a:srgbClr val="FFFFFF"/>
                </a:solidFill>
              </a:rPr>
              <a:t> j = 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; j &lt; n; ++j)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	if (a[</a:t>
            </a:r>
            <a:r>
              <a:rPr lang="en-US" dirty="0" err="1" smtClean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] == a[j])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		++dups;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20969" y="2917815"/>
            <a:ext cx="2131962" cy="8768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O(n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944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5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C</a:t>
            </a:r>
          </a:p>
          <a:p>
            <a:pPr lvl="1"/>
            <a:r>
              <a:rPr lang="en-US" dirty="0" smtClean="0"/>
              <a:t>Has a single global namespace</a:t>
            </a:r>
          </a:p>
          <a:p>
            <a:pPr lvl="1"/>
            <a:r>
              <a:rPr lang="en-US" dirty="0" smtClean="0"/>
              <a:t>Cannot use the same name for functions with different types (e.g., min(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 and min(double, double)) – called </a:t>
            </a:r>
            <a:r>
              <a:rPr lang="en-US" i="1" dirty="0" smtClean="0"/>
              <a:t>overloading</a:t>
            </a:r>
          </a:p>
          <a:p>
            <a:pPr lvl="1"/>
            <a:r>
              <a:rPr lang="en-US" dirty="0" smtClean="0"/>
              <a:t>Difficult to minimize source-code repetition for similar functions with different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9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  <a:r>
              <a:rPr lang="en-US" dirty="0" smtClean="0">
                <a:sym typeface="Wingdings"/>
              </a:rPr>
              <a:t> #include &lt;</a:t>
            </a:r>
            <a:r>
              <a:rPr lang="en-US" dirty="0" err="1" smtClean="0">
                <a:sym typeface="Wingdings"/>
              </a:rPr>
              <a:t>iostream</a:t>
            </a:r>
            <a:r>
              <a:rPr lang="en-US" dirty="0" smtClean="0">
                <a:sym typeface="Wingdings"/>
              </a:rPr>
              <a:t>&gt;</a:t>
            </a:r>
          </a:p>
          <a:p>
            <a:pPr lvl="1"/>
            <a:r>
              <a:rPr lang="en-US" dirty="0" smtClean="0">
                <a:sym typeface="Wingdings"/>
              </a:rPr>
              <a:t>Or if you want </a:t>
            </a:r>
            <a:r>
              <a:rPr lang="en-US" dirty="0" err="1" smtClean="0">
                <a:sym typeface="Wingdings"/>
              </a:rPr>
              <a:t>fprintf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etc</a:t>
            </a:r>
            <a:r>
              <a:rPr lang="en-US" dirty="0" smtClean="0">
                <a:sym typeface="Wingdings"/>
              </a:rPr>
              <a:t> use #include &lt;</a:t>
            </a:r>
            <a:r>
              <a:rPr lang="en-US" dirty="0" err="1" smtClean="0">
                <a:sym typeface="Wingdings"/>
              </a:rPr>
              <a:t>cstdio</a:t>
            </a:r>
            <a:r>
              <a:rPr lang="en-US" dirty="0" smtClean="0">
                <a:sym typeface="Wingdings"/>
              </a:rPr>
              <a:t>&gt;</a:t>
            </a:r>
          </a:p>
          <a:p>
            <a:r>
              <a:rPr lang="en-US" dirty="0" err="1" smtClean="0">
                <a:sym typeface="Wingdings"/>
              </a:rPr>
              <a:t>printf</a:t>
            </a:r>
            <a:r>
              <a:rPr lang="en-US" dirty="0" smtClean="0">
                <a:sym typeface="Wingdings"/>
              </a:rPr>
              <a:t>(“Hello\n”);  </a:t>
            </a:r>
            <a:r>
              <a:rPr lang="en-US" dirty="0" err="1" smtClean="0">
                <a:sym typeface="Wingdings"/>
              </a:rPr>
              <a:t>cout</a:t>
            </a:r>
            <a:r>
              <a:rPr lang="en-US" dirty="0" smtClean="0">
                <a:sym typeface="Wingdings"/>
              </a:rPr>
              <a:t> &lt;&lt; “Hello\n”;</a:t>
            </a:r>
          </a:p>
          <a:p>
            <a:r>
              <a:rPr lang="en-US" dirty="0" smtClean="0">
                <a:sym typeface="Wingdings"/>
              </a:rPr>
              <a:t>Rather than defining a </a:t>
            </a:r>
            <a:r>
              <a:rPr lang="en-US" b="1" dirty="0" err="1" smtClean="0">
                <a:sym typeface="Wingdings"/>
              </a:rPr>
              <a:t>struct</a:t>
            </a:r>
            <a:r>
              <a:rPr lang="en-US" dirty="0" smtClean="0">
                <a:sym typeface="Wingdings"/>
              </a:rPr>
              <a:t> which only contains data, define a </a:t>
            </a:r>
            <a:r>
              <a:rPr lang="en-US" b="1" dirty="0" smtClean="0">
                <a:sym typeface="Wingdings"/>
              </a:rPr>
              <a:t>class</a:t>
            </a:r>
            <a:r>
              <a:rPr lang="en-US" dirty="0" smtClean="0">
                <a:sym typeface="Wingdings"/>
              </a:rPr>
              <a:t> which contains data and methods on the data</a:t>
            </a:r>
          </a:p>
          <a:p>
            <a:r>
              <a:rPr lang="en-US" b="1" dirty="0" smtClean="0">
                <a:sym typeface="Wingdings"/>
              </a:rPr>
              <a:t>throw</a:t>
            </a:r>
            <a:r>
              <a:rPr lang="en-US" dirty="0" smtClean="0">
                <a:sym typeface="Wingdings"/>
              </a:rPr>
              <a:t> exceptions rather than use return values to represent error cases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31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encapsulation</a:t>
            </a:r>
          </a:p>
          <a:p>
            <a:pPr lvl="1"/>
            <a:r>
              <a:rPr lang="en-US" dirty="0" smtClean="0"/>
              <a:t>Combining a number of items, such as variables and functions, into a single package, such as an object of some class (or instance of the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3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IRB Consent Forms</a:t>
            </a:r>
          </a:p>
          <a:p>
            <a:r>
              <a:rPr lang="en-US" dirty="0" smtClean="0"/>
              <a:t>Project 1 Questions</a:t>
            </a:r>
          </a:p>
          <a:p>
            <a:r>
              <a:rPr lang="en-US" dirty="0" smtClean="0"/>
              <a:t>Individually Testing ADTs</a:t>
            </a:r>
          </a:p>
          <a:p>
            <a:r>
              <a:rPr lang="en-US" dirty="0" smtClean="0"/>
              <a:t>Big-O Examples</a:t>
            </a:r>
          </a:p>
          <a:p>
            <a:r>
              <a:rPr lang="en-US" dirty="0" smtClean="0"/>
              <a:t>C++ Introduction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378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Resolution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ClassName</a:t>
            </a:r>
            <a:r>
              <a:rPr lang="en-US" dirty="0" smtClean="0">
                <a:solidFill>
                  <a:srgbClr val="F79646"/>
                </a:solidFill>
              </a:rPr>
              <a:t>::</a:t>
            </a:r>
            <a:r>
              <a:rPr lang="en-US" dirty="0" err="1" smtClean="0"/>
              <a:t>method_name</a:t>
            </a:r>
            <a:endParaRPr lang="en-US" dirty="0" smtClean="0"/>
          </a:p>
          <a:p>
            <a:r>
              <a:rPr lang="en-US" dirty="0" smtClean="0"/>
              <a:t>Used to identify the scope, class in this case, that the method belongs to as there may be more than 1 instance of </a:t>
            </a:r>
            <a:r>
              <a:rPr lang="en-US" dirty="0" err="1" smtClean="0"/>
              <a:t>method_name</a:t>
            </a:r>
            <a:endParaRPr lang="en-US" dirty="0" smtClean="0"/>
          </a:p>
          <a:p>
            <a:r>
              <a:rPr lang="en-US" dirty="0" smtClean="0"/>
              <a:t>Scope resolution isn’t necessary if you are also a member of that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2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member (instance) variables as private, why?</a:t>
            </a:r>
          </a:p>
          <a:p>
            <a:pPr lvl="1"/>
            <a:r>
              <a:rPr lang="en-US" dirty="0" smtClean="0"/>
              <a:t>Assists in separation of implementation and interface</a:t>
            </a:r>
          </a:p>
          <a:p>
            <a:pPr lvl="1"/>
            <a:r>
              <a:rPr lang="en-US" dirty="0" smtClean="0"/>
              <a:t>Allows for input validation and state consistency</a:t>
            </a:r>
          </a:p>
        </p:txBody>
      </p:sp>
    </p:spTree>
    <p:extLst>
      <p:ext uri="{BB962C8B-B14F-4D97-AF65-F5344CB8AC3E}">
        <p14:creationId xmlns:p14="http://schemas.microsoft.com/office/powerpoint/2010/main" val="350003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Private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class Date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day;        // this section is private by default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month;  // though you should be explicit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79646"/>
                </a:solidFill>
              </a:rPr>
              <a:t>public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void </a:t>
            </a:r>
            <a:r>
              <a:rPr lang="en-US" dirty="0" err="1" smtClean="0"/>
              <a:t>output_date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79646"/>
                </a:solidFill>
              </a:rPr>
              <a:t>private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year;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9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called getters</a:t>
            </a:r>
          </a:p>
          <a:p>
            <a:r>
              <a:rPr lang="en-US" dirty="0" smtClean="0"/>
              <a:t>Instance methods that return some data to indicate the state of the instance</a:t>
            </a:r>
          </a:p>
          <a:p>
            <a:r>
              <a:rPr lang="en-US" dirty="0" smtClean="0"/>
              <a:t>Typically prefixed with </a:t>
            </a:r>
            <a:r>
              <a:rPr lang="en-US" dirty="0" smtClean="0">
                <a:solidFill>
                  <a:srgbClr val="F79646"/>
                </a:solidFill>
              </a:rPr>
              <a:t>get_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Date::</a:t>
            </a:r>
            <a:r>
              <a:rPr lang="en-US" dirty="0" err="1" smtClean="0"/>
              <a:t>get_day</a:t>
            </a:r>
            <a:r>
              <a:rPr lang="en-US" dirty="0" smtClean="0"/>
              <a:t>() { return day; }</a:t>
            </a:r>
          </a:p>
        </p:txBody>
      </p:sp>
    </p:spTree>
    <p:extLst>
      <p:ext uri="{BB962C8B-B14F-4D97-AF65-F5344CB8AC3E}">
        <p14:creationId xmlns:p14="http://schemas.microsoft.com/office/powerpoint/2010/main" val="1824378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Mutator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called setters</a:t>
            </a:r>
          </a:p>
          <a:p>
            <a:r>
              <a:rPr lang="en-US" dirty="0" smtClean="0"/>
              <a:t>Instance methods that update or modify the state of the instance</a:t>
            </a:r>
          </a:p>
          <a:p>
            <a:r>
              <a:rPr lang="en-US" dirty="0" smtClean="0"/>
              <a:t>Typically prefixed with </a:t>
            </a:r>
            <a:r>
              <a:rPr lang="en-US" dirty="0" smtClean="0">
                <a:solidFill>
                  <a:srgbClr val="F79646"/>
                </a:solidFill>
              </a:rPr>
              <a:t>set_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void Date::</a:t>
            </a:r>
            <a:r>
              <a:rPr lang="en-US" dirty="0" err="1" smtClean="0"/>
              <a:t>set_day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) { day = d;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Instance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methods of a class with the same name, but different parameters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void Date::</a:t>
            </a:r>
            <a:r>
              <a:rPr lang="en-US" dirty="0" err="1" smtClean="0">
                <a:solidFill>
                  <a:srgbClr val="F79646"/>
                </a:solidFill>
              </a:rPr>
              <a:t>update_date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d, </a:t>
            </a:r>
            <a:r>
              <a:rPr lang="en-US" dirty="0" err="1" smtClean="0"/>
              <a:t>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y) {…}</a:t>
            </a:r>
          </a:p>
          <a:p>
            <a:pPr marL="0" indent="0">
              <a:buNone/>
            </a:pPr>
            <a:r>
              <a:rPr lang="en-US" dirty="0" smtClean="0"/>
              <a:t>void Date::</a:t>
            </a:r>
            <a:r>
              <a:rPr lang="en-US" dirty="0" err="1" smtClean="0">
                <a:solidFill>
                  <a:srgbClr val="F79646"/>
                </a:solidFill>
              </a:rPr>
              <a:t>update_date</a:t>
            </a:r>
            <a:r>
              <a:rPr lang="en-US" dirty="0" smtClean="0"/>
              <a:t>(Date &amp;other) {…}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87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constructor is used to initialize an object</a:t>
            </a:r>
          </a:p>
          <a:p>
            <a:r>
              <a:rPr lang="en-US" dirty="0" smtClean="0"/>
              <a:t>It must:</a:t>
            </a:r>
          </a:p>
          <a:p>
            <a:pPr lvl="1"/>
            <a:r>
              <a:rPr lang="en-US" dirty="0" smtClean="0"/>
              <a:t>Have the same name as the class</a:t>
            </a:r>
          </a:p>
          <a:p>
            <a:pPr lvl="1"/>
            <a:r>
              <a:rPr lang="en-US" dirty="0" smtClean="0"/>
              <a:t>Not return a value</a:t>
            </a:r>
          </a:p>
          <a:p>
            <a:r>
              <a:rPr lang="en-US" dirty="0" smtClean="0"/>
              <a:t>Constructors should be declared public</a:t>
            </a:r>
          </a:p>
          <a:p>
            <a:pPr lvl="1"/>
            <a:r>
              <a:rPr lang="en-US" dirty="0" smtClean="0"/>
              <a:t>To ponder: what does it mean to have a non-public constructor?</a:t>
            </a:r>
          </a:p>
          <a:p>
            <a:r>
              <a:rPr lang="en-US" dirty="0" smtClean="0"/>
              <a:t>Always define a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343524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Date {</a:t>
            </a:r>
          </a:p>
          <a:p>
            <a:pPr marL="0" indent="0">
              <a:buNone/>
            </a:pPr>
            <a:r>
              <a:rPr lang="en-US" dirty="0" smtClean="0"/>
              <a:t>  public:</a:t>
            </a:r>
          </a:p>
          <a:p>
            <a:pPr marL="0" indent="0">
              <a:buNone/>
            </a:pPr>
            <a:r>
              <a:rPr lang="en-US" dirty="0" smtClean="0"/>
              <a:t>    Date(</a:t>
            </a:r>
            <a:r>
              <a:rPr lang="en-US" dirty="0" err="1" smtClean="0"/>
              <a:t>int</a:t>
            </a:r>
            <a:r>
              <a:rPr lang="en-US" dirty="0" smtClean="0"/>
              <a:t> d, </a:t>
            </a:r>
            <a:r>
              <a:rPr lang="en-US" dirty="0" err="1" smtClean="0"/>
              <a:t>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y);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Date();  // default constructor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private: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day, month, year;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2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initialize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constructor declaration (implementation)</a:t>
            </a:r>
            <a:endParaRPr lang="en-US" dirty="0"/>
          </a:p>
          <a:p>
            <a:r>
              <a:rPr lang="en-US" dirty="0" smtClean="0"/>
              <a:t>Method 1: Initialize in the constructor initialization section</a:t>
            </a:r>
          </a:p>
          <a:p>
            <a:pPr marL="0" indent="0">
              <a:buNone/>
            </a:pPr>
            <a:r>
              <a:rPr lang="en-US" dirty="0" smtClean="0"/>
              <a:t>Date::Date() : day(0), month(0), year(0) {}</a:t>
            </a:r>
          </a:p>
          <a:p>
            <a:r>
              <a:rPr lang="en-US" dirty="0" smtClean="0"/>
              <a:t>Method 2: In the method body</a:t>
            </a:r>
          </a:p>
          <a:p>
            <a:pPr marL="0" indent="0">
              <a:buNone/>
            </a:pPr>
            <a:r>
              <a:rPr lang="en-US" dirty="0" smtClean="0"/>
              <a:t>Date::Date()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day = 0; month = 0; year = 0; }</a:t>
            </a:r>
          </a:p>
        </p:txBody>
      </p:sp>
    </p:spTree>
    <p:extLst>
      <p:ext uri="{BB962C8B-B14F-4D97-AF65-F5344CB8AC3E}">
        <p14:creationId xmlns:p14="http://schemas.microsoft.com/office/powerpoint/2010/main" val="35696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Constructor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Date a (10, 10, 11);  </a:t>
            </a:r>
            <a:r>
              <a:rPr lang="en-US" dirty="0" smtClean="0">
                <a:solidFill>
                  <a:srgbClr val="F79646"/>
                </a:solidFill>
              </a:rPr>
              <a:t>// use the 3 </a:t>
            </a:r>
            <a:r>
              <a:rPr lang="en-US" dirty="0" err="1" smtClean="0">
                <a:solidFill>
                  <a:srgbClr val="F79646"/>
                </a:solidFill>
              </a:rPr>
              <a:t>param</a:t>
            </a:r>
            <a:r>
              <a:rPr lang="en-US" dirty="0" smtClean="0">
                <a:solidFill>
                  <a:srgbClr val="F79646"/>
                </a:solidFill>
              </a:rPr>
              <a:t> constructor</a:t>
            </a:r>
          </a:p>
          <a:p>
            <a:pPr marL="0" indent="0">
              <a:buNone/>
            </a:pPr>
            <a:r>
              <a:rPr lang="en-US" dirty="0" smtClean="0"/>
              <a:t>Date b;  </a:t>
            </a:r>
            <a:r>
              <a:rPr lang="en-US" dirty="0" smtClean="0">
                <a:solidFill>
                  <a:srgbClr val="F79646"/>
                </a:solidFill>
              </a:rPr>
              <a:t>// correct use of default constructor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trike="sngStrike" dirty="0" smtClean="0"/>
              <a:t>Date c(); </a:t>
            </a:r>
            <a:r>
              <a:rPr lang="en-US" dirty="0"/>
              <a:t> </a:t>
            </a:r>
            <a:r>
              <a:rPr lang="en-US" dirty="0" smtClean="0">
                <a:solidFill>
                  <a:srgbClr val="F79646"/>
                </a:solidFill>
              </a:rPr>
              <a:t>// incorrect use of default constructor</a:t>
            </a:r>
          </a:p>
          <a:p>
            <a:pPr marL="0" indent="0">
              <a:buNone/>
            </a:pP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smtClean="0">
                <a:solidFill>
                  <a:srgbClr val="F79646"/>
                </a:solidFill>
              </a:rPr>
              <a:t>              // This is actually a function definition</a:t>
            </a:r>
          </a:p>
          <a:p>
            <a:pPr marL="0" indent="0">
              <a:buNone/>
            </a:pPr>
            <a:endParaRPr lang="en-US" dirty="0">
              <a:solidFill>
                <a:srgbClr val="F79646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Date d = Date();</a:t>
            </a:r>
            <a:r>
              <a:rPr lang="en-US" dirty="0" smtClean="0">
                <a:solidFill>
                  <a:srgbClr val="F79646"/>
                </a:solidFill>
              </a:rPr>
              <a:t> // valid, but inefficient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171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4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instance that is not bound to a variable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Date d = Date()</a:t>
            </a:r>
            <a:r>
              <a:rPr lang="en-US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 the above example there are actually two instances of class Date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The first is represented by d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The second is the anonymous instance represented by Date()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The assignment operator is used to transfer information from the anonymous instance to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8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formal specification of the separation of implementation and interface</a:t>
            </a:r>
          </a:p>
          <a:p>
            <a:r>
              <a:rPr lang="en-US" dirty="0" smtClean="0"/>
              <a:t>Developer can use ADTs without concern for their implementation</a:t>
            </a:r>
          </a:p>
          <a:p>
            <a:r>
              <a:rPr lang="en-US" dirty="0" smtClean="0"/>
              <a:t>Using classes, you can define your own ADTs</a:t>
            </a:r>
          </a:p>
          <a:p>
            <a:pPr lvl="1"/>
            <a:r>
              <a:rPr lang="en-US" dirty="0" smtClean="0"/>
              <a:t>This allows for reusable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6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writing ADTs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all the member variables private attributes of the class</a:t>
            </a:r>
          </a:p>
          <a:p>
            <a:r>
              <a:rPr lang="en-US" dirty="0" smtClean="0"/>
              <a:t>Provide a well defined public interface to the class and </a:t>
            </a:r>
            <a:r>
              <a:rPr lang="en-US" b="1" dirty="0" smtClean="0"/>
              <a:t>don’t</a:t>
            </a:r>
            <a:r>
              <a:rPr lang="en-US" dirty="0" smtClean="0"/>
              <a:t> change it</a:t>
            </a:r>
          </a:p>
          <a:p>
            <a:r>
              <a:rPr lang="en-US" dirty="0" smtClean="0"/>
              <a:t>Make all helper functions 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6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1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expect that you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able write your own C program from scratch and compile the program</a:t>
            </a:r>
          </a:p>
          <a:p>
            <a:r>
              <a:rPr lang="en-US" dirty="0" smtClean="0"/>
              <a:t>are able to include a library and use its functions and compile the library</a:t>
            </a:r>
          </a:p>
          <a:p>
            <a:r>
              <a:rPr lang="en-US" dirty="0" smtClean="0"/>
              <a:t>can think of and write test cases for those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7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The simplest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Save as: </a:t>
            </a:r>
            <a:r>
              <a:rPr lang="en-US" dirty="0" err="1" smtClean="0"/>
              <a:t>simple.c</a:t>
            </a:r>
            <a:r>
              <a:rPr lang="en-US" dirty="0" smtClean="0"/>
              <a:t> (or something else)</a:t>
            </a:r>
          </a:p>
          <a:p>
            <a:pPr marL="0" indent="0">
              <a:buNone/>
            </a:pPr>
            <a:r>
              <a:rPr lang="en-US" dirty="0" smtClean="0"/>
              <a:t>Compile via: clang </a:t>
            </a:r>
            <a:r>
              <a:rPr lang="en-US" dirty="0" err="1" smtClean="0"/>
              <a:t>simple.c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3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A simple program to utilize the 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array_list.h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List *</a:t>
            </a:r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/>
              <a:t>list_construct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Insert testing code here (adding/removing items)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list_destruct</a:t>
            </a:r>
            <a:r>
              <a:rPr lang="en-US" dirty="0" smtClean="0"/>
              <a:t>(list);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Save as: </a:t>
            </a:r>
            <a:r>
              <a:rPr lang="en-US" dirty="0" err="1" smtClean="0"/>
              <a:t>my_test_list.c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Compile as: clang </a:t>
            </a:r>
            <a:r>
              <a:rPr lang="en-US" dirty="0" err="1" smtClean="0"/>
              <a:t>my_test_list.c</a:t>
            </a:r>
            <a:r>
              <a:rPr lang="en-US" dirty="0" smtClean="0"/>
              <a:t> </a:t>
            </a:r>
            <a:r>
              <a:rPr lang="en-US" dirty="0" err="1" smtClean="0"/>
              <a:t>array_list.c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the 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 class creation of </a:t>
            </a:r>
            <a:r>
              <a:rPr lang="en-US" dirty="0" err="1" smtClean="0"/>
              <a:t>my_test.c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3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Review and 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7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844</TotalTime>
  <Words>1366</Words>
  <Application>Microsoft Macintosh PowerPoint</Application>
  <PresentationFormat>On-screen Show (4:3)</PresentationFormat>
  <Paragraphs>205</Paragraphs>
  <Slides>32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Black</vt:lpstr>
      <vt:lpstr>Individual Testing, Big-O, C++</vt:lpstr>
      <vt:lpstr>Outline</vt:lpstr>
      <vt:lpstr>Project 1 Questions?</vt:lpstr>
      <vt:lpstr>Individual Testing</vt:lpstr>
      <vt:lpstr>I expect that you</vt:lpstr>
      <vt:lpstr>Review: The simplest C Program</vt:lpstr>
      <vt:lpstr>Review: A simple program to utilize the List ADT</vt:lpstr>
      <vt:lpstr>Testing the list ADT</vt:lpstr>
      <vt:lpstr>Big-O Review and Examples</vt:lpstr>
      <vt:lpstr>Recall: Common Ordered Complexities</vt:lpstr>
      <vt:lpstr>O(?)</vt:lpstr>
      <vt:lpstr>O(?)</vt:lpstr>
      <vt:lpstr>O(?)</vt:lpstr>
      <vt:lpstr>O(?)</vt:lpstr>
      <vt:lpstr>O(?)</vt:lpstr>
      <vt:lpstr>C++ Introduction</vt:lpstr>
      <vt:lpstr>Why C++?</vt:lpstr>
      <vt:lpstr>Some Differences</vt:lpstr>
      <vt:lpstr>Classes </vt:lpstr>
      <vt:lpstr>Scope Resolution Operator</vt:lpstr>
      <vt:lpstr>Data Hiding</vt:lpstr>
      <vt:lpstr>Declaring Private attributes</vt:lpstr>
      <vt:lpstr>Accessor methods</vt:lpstr>
      <vt:lpstr>Mutator methods</vt:lpstr>
      <vt:lpstr>Overloading Instance Methods</vt:lpstr>
      <vt:lpstr>Class Constructors</vt:lpstr>
      <vt:lpstr>Example</vt:lpstr>
      <vt:lpstr>Two ways to initialize variables</vt:lpstr>
      <vt:lpstr>Example Constructor Usage</vt:lpstr>
      <vt:lpstr>Anonymous Instances</vt:lpstr>
      <vt:lpstr>Abstract Data Types</vt:lpstr>
      <vt:lpstr>Tips for writing ADTs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PRACTICES</dc:title>
  <dc:creator>-</dc:creator>
  <cp:lastModifiedBy>-</cp:lastModifiedBy>
  <cp:revision>134</cp:revision>
  <dcterms:created xsi:type="dcterms:W3CDTF">2013-07-02T21:07:29Z</dcterms:created>
  <dcterms:modified xsi:type="dcterms:W3CDTF">2013-07-16T21:07:22Z</dcterms:modified>
</cp:coreProperties>
</file>