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64" r:id="rId2"/>
    <p:sldId id="265" r:id="rId3"/>
    <p:sldId id="279" r:id="rId4"/>
    <p:sldId id="266" r:id="rId5"/>
    <p:sldId id="269" r:id="rId6"/>
    <p:sldId id="267" r:id="rId7"/>
    <p:sldId id="270" r:id="rId8"/>
    <p:sldId id="271" r:id="rId9"/>
    <p:sldId id="268" r:id="rId10"/>
    <p:sldId id="272" r:id="rId11"/>
    <p:sldId id="273" r:id="rId12"/>
    <p:sldId id="277" r:id="rId13"/>
    <p:sldId id="274" r:id="rId14"/>
    <p:sldId id="275" r:id="rId15"/>
    <p:sldId id="276" r:id="rId16"/>
    <p:sldId id="278" r:id="rId17"/>
    <p:sldId id="281" r:id="rId18"/>
    <p:sldId id="282" r:id="rId19"/>
    <p:sldId id="284" r:id="rId20"/>
    <p:sldId id="283" r:id="rId21"/>
    <p:sldId id="280" r:id="rId22"/>
    <p:sldId id="285" r:id="rId23"/>
    <p:sldId id="286" r:id="rId24"/>
    <p:sldId id="287" r:id="rId25"/>
    <p:sldId id="288" r:id="rId26"/>
    <p:sldId id="299" r:id="rId27"/>
    <p:sldId id="300" r:id="rId28"/>
    <p:sldId id="290" r:id="rId29"/>
    <p:sldId id="291" r:id="rId30"/>
    <p:sldId id="293" r:id="rId31"/>
    <p:sldId id="294" r:id="rId32"/>
    <p:sldId id="292" r:id="rId33"/>
    <p:sldId id="298" r:id="rId34"/>
    <p:sldId id="301" r:id="rId35"/>
    <p:sldId id="295" r:id="rId36"/>
    <p:sldId id="297" r:id="rId37"/>
    <p:sldId id="296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Trees, Binary Search Trees, Recursion,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2013/08/01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depth</a:t>
            </a:r>
            <a:r>
              <a:rPr lang="en-US" dirty="0" smtClean="0"/>
              <a:t> of a node is how far it is away from the root (the root is at depth 0)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node is the maximum distance to one of its descendent leaf nodes (a leaf node is at height 0)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tree is the height of the root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depth of G?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3084539" y="5366968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057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depth of D?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457200" y="4248220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C?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5957396" y="3038763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060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B?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1088660" y="3038763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943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the tree?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2026119" y="1814187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114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nodes make up A’s right </a:t>
            </a:r>
            <a:r>
              <a:rPr lang="en-US" dirty="0" err="1" smtClean="0"/>
              <a:t>subtree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4021999" y="3084116"/>
            <a:ext cx="3099661" cy="322017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0000"/>
                </a:schemeClr>
              </a:gs>
              <a:gs pos="80000">
                <a:schemeClr val="accent1">
                  <a:shade val="93000"/>
                  <a:satMod val="130000"/>
                  <a:alpha val="30000"/>
                </a:schemeClr>
              </a:gs>
              <a:gs pos="100000">
                <a:schemeClr val="accent1">
                  <a:shade val="94000"/>
                  <a:satMod val="135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solving a problem by dividing it into similar </a:t>
            </a:r>
            <a:r>
              <a:rPr lang="en-US" dirty="0" err="1" smtClean="0"/>
              <a:t>subproblems</a:t>
            </a:r>
            <a:endParaRPr lang="en-US" dirty="0"/>
          </a:p>
          <a:p>
            <a:r>
              <a:rPr lang="en-US" dirty="0" smtClean="0"/>
              <a:t> Examples</a:t>
            </a:r>
          </a:p>
          <a:p>
            <a:pPr lvl="1"/>
            <a:r>
              <a:rPr lang="en-US" dirty="0" smtClean="0"/>
              <a:t>Factorial: 5! = 5 * 4! = 5 * 4 * 3!</a:t>
            </a:r>
          </a:p>
          <a:p>
            <a:pPr lvl="1"/>
            <a:r>
              <a:rPr lang="en-US" dirty="0" smtClean="0"/>
              <a:t>Fibonacci Numbers: F(N) = F(n-1</a:t>
            </a:r>
            <a:r>
              <a:rPr lang="en-US" smtClean="0"/>
              <a:t>) + </a:t>
            </a:r>
            <a:r>
              <a:rPr lang="en-US" dirty="0" smtClean="0"/>
              <a:t>F(n-2)</a:t>
            </a:r>
          </a:p>
          <a:p>
            <a:pPr lvl="1"/>
            <a:r>
              <a:rPr lang="en-US" dirty="0" smtClean="0"/>
              <a:t>Length of linked list: L(node) = 1 + L(node-&gt;next)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8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F(1) = 1</a:t>
            </a:r>
          </a:p>
          <a:p>
            <a:r>
              <a:rPr lang="en-US" dirty="0" smtClean="0"/>
              <a:t>General Case</a:t>
            </a:r>
          </a:p>
          <a:p>
            <a:pPr lvl="1"/>
            <a:r>
              <a:rPr lang="en-US" dirty="0" smtClean="0"/>
              <a:t>F(n) = n * F(n-1)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Stack/Queue Review</a:t>
            </a:r>
          </a:p>
          <a:p>
            <a:r>
              <a:rPr lang="en-US" dirty="0" smtClean="0"/>
              <a:t>Trees</a:t>
            </a:r>
            <a:endParaRPr lang="en-US" dirty="0" smtClean="0"/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Binary Search Trees</a:t>
            </a:r>
          </a:p>
          <a:p>
            <a:r>
              <a:rPr lang="en-US" dirty="0" smtClean="0"/>
              <a:t>Project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factorial(n) {</a:t>
            </a:r>
          </a:p>
          <a:p>
            <a:pPr marL="0" indent="0">
              <a:buNone/>
            </a:pPr>
            <a:r>
              <a:rPr lang="en-US" dirty="0" smtClean="0"/>
              <a:t>	if (n &lt; 1) throw 1;  // Error condition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(n == 1)  // 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 // General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n * factorial(n – 1);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Cases:</a:t>
            </a:r>
          </a:p>
          <a:p>
            <a:pPr lvl="1"/>
            <a:r>
              <a:rPr lang="en-US" dirty="0" smtClean="0"/>
              <a:t>F(0) = 0</a:t>
            </a:r>
          </a:p>
          <a:p>
            <a:pPr lvl="1"/>
            <a:r>
              <a:rPr lang="en-US" dirty="0" smtClean="0"/>
              <a:t>F(1) = 1</a:t>
            </a:r>
          </a:p>
          <a:p>
            <a:r>
              <a:rPr lang="en-US" dirty="0" smtClean="0"/>
              <a:t>General Case:</a:t>
            </a:r>
          </a:p>
          <a:p>
            <a:pPr lvl="1"/>
            <a:r>
              <a:rPr lang="en-US" dirty="0" smtClean="0"/>
              <a:t>F(n) = F(n-1) + F(n-2)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Length(last node) = 1</a:t>
            </a:r>
          </a:p>
          <a:p>
            <a:r>
              <a:rPr lang="en-US" dirty="0" smtClean="0"/>
              <a:t>General Case:</a:t>
            </a:r>
          </a:p>
          <a:p>
            <a:pPr lvl="1"/>
            <a:r>
              <a:rPr lang="en-US" dirty="0" smtClean="0"/>
              <a:t>Length(node) = 1 + Length(node-&gt;next);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Length (option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length(Node *n) {</a:t>
            </a:r>
          </a:p>
          <a:p>
            <a:pPr marL="0" indent="0">
              <a:buNone/>
            </a:pPr>
            <a:r>
              <a:rPr lang="en-US" dirty="0" smtClean="0"/>
              <a:t>	if (n == NULL)  // 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 // General Case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1 + length(n-&gt;next);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Length (option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length(Node *n) {</a:t>
            </a:r>
          </a:p>
          <a:p>
            <a:pPr marL="0" indent="0">
              <a:buNone/>
            </a:pPr>
            <a:r>
              <a:rPr lang="en-US" dirty="0" smtClean="0"/>
              <a:t>	if (n == NULL) throw 1; // Error condition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(n-&gt;next == NULL)  // Base Case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 // General Case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1 + length(n-&gt;next);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0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the Stack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calls Factorial(3)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82826" y="1600200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main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382826" y="2388678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Factorial(3)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382826" y="3177156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Factorial(2)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5382826" y="3965634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Factorial(1)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05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</a:p>
          <a:p>
            <a:pPr lvl="1"/>
            <a:r>
              <a:rPr lang="en-US" dirty="0" smtClean="0"/>
              <a:t>week6/</a:t>
            </a:r>
            <a:r>
              <a:rPr lang="en-US" dirty="0" err="1" smtClean="0"/>
              <a:t>recursion.cpp</a:t>
            </a:r>
            <a:endParaRPr lang="en-US" dirty="0"/>
          </a:p>
          <a:p>
            <a:pPr lvl="1"/>
            <a:r>
              <a:rPr lang="en-US" dirty="0" smtClean="0"/>
              <a:t>week6/</a:t>
            </a:r>
            <a:r>
              <a:rPr lang="en-US" dirty="0" err="1" smtClean="0"/>
              <a:t>trees.cpp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6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r>
              <a:rPr lang="en-US" dirty="0" err="1" smtClean="0"/>
              <a:t>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with the property that the value of all descendants of a node’s left </a:t>
            </a:r>
            <a:r>
              <a:rPr lang="en-US" dirty="0" err="1" smtClean="0"/>
              <a:t>subtree</a:t>
            </a:r>
            <a:r>
              <a:rPr lang="en-US" dirty="0" smtClean="0"/>
              <a:t> are smaller, and the value of all descendants of a node’s right </a:t>
            </a:r>
            <a:r>
              <a:rPr lang="en-US" dirty="0" err="1" smtClean="0"/>
              <a:t>subtree</a:t>
            </a:r>
            <a:r>
              <a:rPr lang="en-US" dirty="0" smtClean="0"/>
              <a:t> are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831" r="-33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572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/ Queue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pop</a:t>
            </a:r>
          </a:p>
          <a:p>
            <a:r>
              <a:rPr lang="en-US" dirty="0" smtClean="0"/>
              <a:t>Queue operations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insert(item)</a:t>
            </a:r>
          </a:p>
          <a:p>
            <a:pPr lvl="1"/>
            <a:r>
              <a:rPr lang="en-US" dirty="0" smtClean="0"/>
              <a:t>Add an item to the BST</a:t>
            </a:r>
          </a:p>
          <a:p>
            <a:r>
              <a:rPr lang="en-US" dirty="0" smtClean="0"/>
              <a:t>remove(item)</a:t>
            </a:r>
          </a:p>
          <a:p>
            <a:pPr lvl="1"/>
            <a:r>
              <a:rPr lang="en-US" dirty="0" smtClean="0"/>
              <a:t>Remove an item from the BST</a:t>
            </a:r>
          </a:p>
          <a:p>
            <a:r>
              <a:rPr lang="en-US" dirty="0" smtClean="0"/>
              <a:t>contains(item)</a:t>
            </a:r>
          </a:p>
          <a:p>
            <a:pPr lvl="1"/>
            <a:r>
              <a:rPr lang="en-US" dirty="0" smtClean="0"/>
              <a:t>Test whether or not the item is in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9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are O(n) in the worst case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Assuming a balanced tree (CS132 material)</a:t>
            </a:r>
          </a:p>
          <a:p>
            <a:pPr lvl="1"/>
            <a:r>
              <a:rPr lang="en-US" dirty="0" smtClean="0"/>
              <a:t>insert: O(log(n))</a:t>
            </a:r>
          </a:p>
          <a:p>
            <a:pPr lvl="1"/>
            <a:r>
              <a:rPr lang="en-US" dirty="0" smtClean="0"/>
              <a:t>delete: O(log(n))</a:t>
            </a:r>
          </a:p>
          <a:p>
            <a:pPr lvl="1"/>
            <a:r>
              <a:rPr lang="en-US" dirty="0" smtClean="0"/>
              <a:t>contains: O(log(n))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empty insert at the root</a:t>
            </a:r>
          </a:p>
          <a:p>
            <a:r>
              <a:rPr lang="en-US" dirty="0" smtClean="0"/>
              <a:t>If smaller than the current node</a:t>
            </a:r>
          </a:p>
          <a:p>
            <a:pPr lvl="1"/>
            <a:r>
              <a:rPr lang="en-US" dirty="0" smtClean="0"/>
              <a:t>If no node on left: insert on the left</a:t>
            </a:r>
          </a:p>
          <a:p>
            <a:pPr lvl="1"/>
            <a:r>
              <a:rPr lang="en-US" dirty="0" smtClean="0"/>
              <a:t>Otherwise: set the current node to the lhs (repeat)</a:t>
            </a:r>
          </a:p>
          <a:p>
            <a:r>
              <a:rPr lang="en-US" dirty="0" smtClean="0"/>
              <a:t>If larger than the current node</a:t>
            </a:r>
          </a:p>
          <a:p>
            <a:pPr lvl="1"/>
            <a:r>
              <a:rPr lang="en-US" dirty="0" smtClean="0"/>
              <a:t>If no node on the right: insert on the right</a:t>
            </a:r>
          </a:p>
          <a:p>
            <a:pPr lvl="1"/>
            <a:r>
              <a:rPr lang="en-US" dirty="0" smtClean="0"/>
              <a:t>Otherwise: set the current node to the </a:t>
            </a:r>
            <a:r>
              <a:rPr lang="en-US" dirty="0" err="1" smtClean="0"/>
              <a:t>rhs</a:t>
            </a:r>
            <a:r>
              <a:rPr lang="en-US" dirty="0" smtClean="0"/>
              <a:t> (repeat)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current node for a match</a:t>
            </a:r>
          </a:p>
          <a:p>
            <a:r>
              <a:rPr lang="en-US" dirty="0" smtClean="0"/>
              <a:t>If the value is smaller, check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If the value is larger, check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If the node is a leaf and the value does not match, return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iterative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ADT items;</a:t>
            </a:r>
          </a:p>
          <a:p>
            <a:pPr marL="0" indent="0">
              <a:buNone/>
            </a:pPr>
            <a:r>
              <a:rPr lang="en-US" dirty="0" err="1" smtClean="0"/>
              <a:t>items.add</a:t>
            </a:r>
            <a:r>
              <a:rPr lang="en-US" dirty="0" smtClean="0"/>
              <a:t>(root);  // Seed the ADT with the root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items.has_stuff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*cur = </a:t>
            </a:r>
            <a:r>
              <a:rPr lang="en-US" dirty="0" err="1" smtClean="0"/>
              <a:t>items.random_remove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do_something</a:t>
            </a:r>
            <a:r>
              <a:rPr lang="en-US" dirty="0" smtClean="0"/>
              <a:t>(cur);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items.add</a:t>
            </a:r>
            <a:r>
              <a:rPr lang="en-US" dirty="0" smtClean="0"/>
              <a:t>(</a:t>
            </a:r>
            <a:r>
              <a:rPr lang="en-US" dirty="0" err="1" smtClean="0"/>
              <a:t>cur.get_lhs</a:t>
            </a:r>
            <a:r>
              <a:rPr lang="en-US" dirty="0" smtClean="0"/>
              <a:t>()); // might fail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items.add</a:t>
            </a:r>
            <a:r>
              <a:rPr lang="en-US" dirty="0" smtClean="0"/>
              <a:t>(</a:t>
            </a:r>
            <a:r>
              <a:rPr lang="en-US" dirty="0" err="1" smtClean="0"/>
              <a:t>cur.get_rhs</a:t>
            </a:r>
            <a:r>
              <a:rPr lang="en-US" dirty="0" smtClean="0"/>
              <a:t>()); // might fail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8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it</a:t>
            </a:r>
          </a:p>
          <a:p>
            <a:r>
              <a:rPr lang="en-US" dirty="0" smtClean="0"/>
              <a:t>If the node has a single child, update its parent pointer to point to its child and remove the node</a:t>
            </a:r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(right-most descendant on the left hand side)</a:t>
            </a:r>
          </a:p>
          <a:p>
            <a:r>
              <a:rPr lang="en-US" dirty="0" smtClean="0"/>
              <a:t>Then repeat the remove procedure to remove the node whose value was used in the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functionality to the binary search tree</a:t>
            </a:r>
          </a:p>
          <a:p>
            <a:pPr lvl="1"/>
            <a:r>
              <a:rPr lang="en-US" dirty="0" smtClean="0"/>
              <a:t>Implement ~Tree()</a:t>
            </a:r>
          </a:p>
          <a:p>
            <a:pPr lvl="1"/>
            <a:r>
              <a:rPr lang="en-US" dirty="0" smtClean="0"/>
              <a:t>Implement remove(item)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sorted_output</a:t>
            </a:r>
            <a:r>
              <a:rPr lang="en-US" dirty="0" smtClean="0"/>
              <a:t>()  // Requires recursion</a:t>
            </a:r>
          </a:p>
          <a:p>
            <a:pPr lvl="1"/>
            <a:r>
              <a:rPr lang="en-US" dirty="0" smtClean="0"/>
              <a:t>Implement distance(</a:t>
            </a:r>
            <a:r>
              <a:rPr lang="en-US" dirty="0" err="1" smtClean="0"/>
              <a:t>item_a</a:t>
            </a:r>
            <a:r>
              <a:rPr lang="en-US" dirty="0" smtClean="0"/>
              <a:t>, </a:t>
            </a:r>
            <a:r>
              <a:rPr lang="en-US" dirty="0" err="1" smtClean="0"/>
              <a:t>item_b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Possibly implement one or two other functions (will be added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6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Explained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composed of nodes (like a linked list)</a:t>
            </a:r>
            <a:endParaRPr lang="en-US" dirty="0"/>
          </a:p>
          <a:p>
            <a:r>
              <a:rPr lang="en-US" dirty="0" smtClean="0"/>
              <a:t>Each node in a tree can have one or more children (binary tree has at most two children)</a:t>
            </a:r>
          </a:p>
        </p:txBody>
      </p:sp>
    </p:spTree>
    <p:extLst>
      <p:ext uri="{BB962C8B-B14F-4D97-AF65-F5344CB8AC3E}">
        <p14:creationId xmlns:p14="http://schemas.microsoft.com/office/powerpoint/2010/main" val="34133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root</a:t>
            </a:r>
            <a:r>
              <a:rPr lang="en-US" dirty="0" smtClean="0"/>
              <a:t> is the top-most node of the tree (has no parent)</a:t>
            </a:r>
          </a:p>
          <a:p>
            <a:r>
              <a:rPr lang="en-US" dirty="0" smtClean="0"/>
              <a:t>A node’s </a:t>
            </a:r>
            <a:r>
              <a:rPr lang="en-US" b="1" dirty="0" smtClean="0"/>
              <a:t>parent</a:t>
            </a:r>
            <a:r>
              <a:rPr lang="en-US" dirty="0" smtClean="0"/>
              <a:t> is the node immediately preceding it (closer to the root)</a:t>
            </a:r>
          </a:p>
          <a:p>
            <a:r>
              <a:rPr lang="en-US" dirty="0" smtClean="0"/>
              <a:t>A node can have at most two </a:t>
            </a:r>
            <a:r>
              <a:rPr lang="en-US" b="1" dirty="0" smtClean="0"/>
              <a:t>children</a:t>
            </a:r>
            <a:r>
              <a:rPr lang="en-US" dirty="0" smtClean="0"/>
              <a:t> or </a:t>
            </a:r>
            <a:r>
              <a:rPr lang="en-US" b="1" dirty="0" smtClean="0"/>
              <a:t>child</a:t>
            </a:r>
            <a:r>
              <a:rPr lang="en-US" dirty="0" smtClean="0"/>
              <a:t> nodes</a:t>
            </a:r>
          </a:p>
          <a:p>
            <a:r>
              <a:rPr lang="en-US" dirty="0"/>
              <a:t>A </a:t>
            </a:r>
            <a:r>
              <a:rPr lang="en-US" b="1" dirty="0"/>
              <a:t>leaf</a:t>
            </a:r>
            <a:r>
              <a:rPr lang="en-US" dirty="0"/>
              <a:t> is a node with no </a:t>
            </a:r>
            <a:r>
              <a:rPr lang="en-US" dirty="0" smtClean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6953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node’s </a:t>
            </a:r>
            <a:r>
              <a:rPr lang="en-US" b="1" dirty="0" smtClean="0"/>
              <a:t>ancestors</a:t>
            </a:r>
            <a:r>
              <a:rPr lang="en-US" dirty="0" smtClean="0"/>
              <a:t> are all nodes preceding it</a:t>
            </a:r>
          </a:p>
          <a:p>
            <a:r>
              <a:rPr lang="en-US" dirty="0" smtClean="0"/>
              <a:t>A node’s </a:t>
            </a:r>
            <a:r>
              <a:rPr lang="en-US" b="1" dirty="0" smtClean="0"/>
              <a:t>descendants</a:t>
            </a:r>
            <a:r>
              <a:rPr lang="en-US" dirty="0" smtClean="0"/>
              <a:t> all all nodes succeeding it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subtree</a:t>
            </a:r>
            <a:r>
              <a:rPr lang="en-US" dirty="0"/>
              <a:t> </a:t>
            </a:r>
            <a:r>
              <a:rPr lang="en-US" dirty="0" smtClean="0"/>
              <a:t>is the complete tree starting with a given node and including its descendants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09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24" r="-14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745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1765</TotalTime>
  <Words>922</Words>
  <Application>Microsoft Macintosh PowerPoint</Application>
  <PresentationFormat>On-screen Show (4:3)</PresentationFormat>
  <Paragraphs>163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Trees, Binary Search Trees, Recursion, Project 2</vt:lpstr>
      <vt:lpstr>Outline</vt:lpstr>
      <vt:lpstr>Stack / Queue Review</vt:lpstr>
      <vt:lpstr>Trees</vt:lpstr>
      <vt:lpstr>Tree Explained </vt:lpstr>
      <vt:lpstr>Binary Tree</vt:lpstr>
      <vt:lpstr>Tree Properties</vt:lpstr>
      <vt:lpstr>More Properties</vt:lpstr>
      <vt:lpstr>Tree properties</vt:lpstr>
      <vt:lpstr>More Properties</vt:lpstr>
      <vt:lpstr>What is the depth of G?</vt:lpstr>
      <vt:lpstr>What is the depth of D?</vt:lpstr>
      <vt:lpstr>What is the height of C?</vt:lpstr>
      <vt:lpstr>What is the height of B?</vt:lpstr>
      <vt:lpstr>What is the height of the tree?</vt:lpstr>
      <vt:lpstr>What nodes make up A’s right subtree?</vt:lpstr>
      <vt:lpstr>Recursion</vt:lpstr>
      <vt:lpstr>What is recursion?</vt:lpstr>
      <vt:lpstr>Factorial</vt:lpstr>
      <vt:lpstr>Factorial</vt:lpstr>
      <vt:lpstr>Fibonacci Numbers</vt:lpstr>
      <vt:lpstr>Linked List Length</vt:lpstr>
      <vt:lpstr>Linked List Length (option 1)</vt:lpstr>
      <vt:lpstr>Linked List Length (option 2)</vt:lpstr>
      <vt:lpstr>Recursion and the Stack Segment</vt:lpstr>
      <vt:lpstr>C++ Examples</vt:lpstr>
      <vt:lpstr>Binary Search TrEES</vt:lpstr>
      <vt:lpstr>Binary Search Trees</vt:lpstr>
      <vt:lpstr>BST Example</vt:lpstr>
      <vt:lpstr>BST Operations</vt:lpstr>
      <vt:lpstr>BST Running Times</vt:lpstr>
      <vt:lpstr>BST Insert</vt:lpstr>
      <vt:lpstr>BST Contains</vt:lpstr>
      <vt:lpstr>BST iterative traversal</vt:lpstr>
      <vt:lpstr>BST Remove</vt:lpstr>
      <vt:lpstr>Removing a node with two children</vt:lpstr>
      <vt:lpstr>Removing a node with two children</vt:lpstr>
      <vt:lpstr>Project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235</cp:revision>
  <dcterms:created xsi:type="dcterms:W3CDTF">2013-07-02T21:07:29Z</dcterms:created>
  <dcterms:modified xsi:type="dcterms:W3CDTF">2013-08-01T19:46:53Z</dcterms:modified>
</cp:coreProperties>
</file>