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2" r:id="rId3"/>
    <p:sldId id="303" r:id="rId4"/>
    <p:sldId id="304" r:id="rId5"/>
    <p:sldId id="288" r:id="rId6"/>
    <p:sldId id="284" r:id="rId7"/>
    <p:sldId id="318" r:id="rId8"/>
    <p:sldId id="319" r:id="rId9"/>
    <p:sldId id="320" r:id="rId10"/>
    <p:sldId id="286" r:id="rId11"/>
    <p:sldId id="321" r:id="rId12"/>
    <p:sldId id="293" r:id="rId13"/>
    <p:sldId id="297" r:id="rId14"/>
    <p:sldId id="295" r:id="rId15"/>
    <p:sldId id="322" r:id="rId16"/>
    <p:sldId id="323" r:id="rId17"/>
    <p:sldId id="324" r:id="rId18"/>
    <p:sldId id="325" r:id="rId19"/>
    <p:sldId id="327" r:id="rId20"/>
    <p:sldId id="328" r:id="rId21"/>
    <p:sldId id="330" r:id="rId22"/>
    <p:sldId id="331" r:id="rId23"/>
    <p:sldId id="332" r:id="rId24"/>
    <p:sldId id="333" r:id="rId25"/>
    <p:sldId id="335" r:id="rId26"/>
    <p:sldId id="336" r:id="rId27"/>
    <p:sldId id="334" r:id="rId28"/>
    <p:sldId id="310" r:id="rId29"/>
    <p:sldId id="32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Graphic taken from Mike Costanzo's CS32 slides that had the attribution:</a:t>
            </a:r>
            <a:r>
              <a:rPr lang="en-US" baseline="0" dirty="0" smtClean="0"/>
              <a:t> </a:t>
            </a:r>
            <a:r>
              <a:rPr lang="en-US" sz="1200" dirty="0" smtClean="0">
                <a:solidFill>
                  <a:schemeClr val="tx2"/>
                </a:solidFill>
                <a:cs typeface="+mn-cs"/>
              </a:rPr>
              <a:t>Thanks to Chandra Krintz and Kevin Sanft, for this figure and some other parts of these lecture 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1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Contents copied verbatim </a:t>
            </a:r>
            <a:r>
              <a:rPr lang="en-US" baseline="0" dirty="0" smtClean="0"/>
              <a:t>from Mike Costanzo’s CS32_S12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6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Contents copied verbatim </a:t>
            </a:r>
            <a:r>
              <a:rPr lang="en-US" baseline="0" dirty="0" smtClean="0"/>
              <a:t>from Mike Costanzo’s CS32_S12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3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Contents adapted</a:t>
            </a:r>
            <a:r>
              <a:rPr lang="en-US" baseline="0" dirty="0" smtClean="0"/>
              <a:t> from Mike Costanzo’s CS32_S12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0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Question adapted</a:t>
            </a:r>
            <a:r>
              <a:rPr lang="en-US" baseline="0" dirty="0" smtClean="0"/>
              <a:t> from Mike Costanzo’s CS32_S12 slides.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Ponder the lack of an operating system (like old Apple 2 programs)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5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Contents adapted</a:t>
            </a:r>
            <a:r>
              <a:rPr lang="en-US" baseline="0" dirty="0" smtClean="0"/>
              <a:t> from Mike Costanzo’s CS32_S12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8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0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Contents copied verbatim </a:t>
            </a:r>
            <a:r>
              <a:rPr lang="en-US" baseline="0" dirty="0" smtClean="0"/>
              <a:t>from Mike Costanzo’s CS32_S12 slides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9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Contents copied verbatim </a:t>
            </a:r>
            <a:r>
              <a:rPr lang="en-US" baseline="0" dirty="0" smtClean="0"/>
              <a:t>from Mike Costanzo’s CS32_S12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1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Contents adapted </a:t>
            </a:r>
            <a:r>
              <a:rPr lang="en-US" baseline="0" dirty="0" smtClean="0"/>
              <a:t>from Mike Costanzo’s CS32_S12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1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</a:t>
            </a:r>
            <a:r>
              <a:rPr lang="en-US" baseline="0" dirty="0" smtClean="0"/>
              <a:t> from</a:t>
            </a:r>
            <a:r>
              <a:rPr lang="en-US" dirty="0" smtClean="0"/>
              <a:t> </a:t>
            </a:r>
            <a:r>
              <a:rPr lang="en-US" baseline="0" dirty="0" smtClean="0"/>
              <a:t>from Mike Costanzo’s CS32_S12 slides with attribution: </a:t>
            </a:r>
            <a:r>
              <a:rPr lang="en-US" sz="1200" dirty="0" smtClean="0">
                <a:solidFill>
                  <a:schemeClr val="tx2"/>
                </a:solidFill>
                <a:cs typeface="+mn-cs"/>
              </a:rPr>
              <a:t>Thanks again to  Chandra Krintz and Kevin Sanft.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0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 Boe</a:t>
            </a:r>
          </a:p>
          <a:p>
            <a:r>
              <a:rPr lang="en-US" dirty="0"/>
              <a:t>2012/08/</a:t>
            </a:r>
            <a:r>
              <a:rPr lang="en-US" dirty="0" smtClean="0"/>
              <a:t>07</a:t>
            </a:r>
            <a:endParaRPr lang="en-US" dirty="0" smtClean="0"/>
          </a:p>
          <a:p>
            <a:r>
              <a:rPr lang="en-US" dirty="0"/>
              <a:t>CS32, Summer </a:t>
            </a:r>
            <a:r>
              <a:rPr lang="en-US" dirty="0" smtClean="0"/>
              <a:t>2012 B</a:t>
            </a:r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the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 launching applications</a:t>
            </a:r>
          </a:p>
          <a:p>
            <a:r>
              <a:rPr lang="en-US" dirty="0" smtClean="0"/>
              <a:t>Manage system resources</a:t>
            </a:r>
          </a:p>
          <a:p>
            <a:r>
              <a:rPr lang="en-US" dirty="0" smtClean="0"/>
              <a:t>Provide security</a:t>
            </a:r>
          </a:p>
          <a:p>
            <a:r>
              <a:rPr lang="en-US" dirty="0" smtClean="0"/>
              <a:t>Provide inter-process communication (IPC)</a:t>
            </a:r>
          </a:p>
          <a:p>
            <a:r>
              <a:rPr lang="en-US" dirty="0" smtClean="0"/>
              <a:t>Additionally OS may: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developer </a:t>
            </a:r>
            <a:r>
              <a:rPr lang="en-US" dirty="0" smtClean="0"/>
              <a:t>libraries</a:t>
            </a:r>
            <a:endParaRPr lang="en-US" dirty="0"/>
          </a:p>
          <a:p>
            <a:pPr lvl="1"/>
            <a:r>
              <a:rPr lang="en-US" dirty="0"/>
              <a:t>Provide program generation tools</a:t>
            </a:r>
          </a:p>
          <a:p>
            <a:pPr lvl="2"/>
            <a:r>
              <a:rPr lang="en-US" dirty="0"/>
              <a:t>Text editors, compilers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82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consider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/>
              <a:t>Bottom-up </a:t>
            </a:r>
            <a:r>
              <a:rPr lang="en-US" sz="2800" dirty="0" smtClean="0"/>
              <a:t>view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OS </a:t>
            </a:r>
            <a:r>
              <a:rPr lang="en-US" sz="2400" dirty="0"/>
              <a:t>is software that allocates and de-allocates computer resources – efficiently, fairly, orderly and </a:t>
            </a:r>
            <a:r>
              <a:rPr lang="en-US" sz="2400" dirty="0" smtClean="0"/>
              <a:t>securely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Top</a:t>
            </a:r>
            <a:r>
              <a:rPr lang="en-US" sz="2800" dirty="0"/>
              <a:t>-down </a:t>
            </a:r>
            <a:r>
              <a:rPr lang="en-US" sz="2800" dirty="0" smtClean="0"/>
              <a:t>view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OS </a:t>
            </a:r>
            <a:r>
              <a:rPr lang="en-US" sz="2400" dirty="0"/>
              <a:t>is software that isolates us from the complications of hardware resources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In other words, an OS is an application programmer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and a </a:t>
            </a:r>
            <a:r>
              <a:rPr lang="en-US" sz="2400" dirty="0" smtClean="0"/>
              <a:t>user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interface to </a:t>
            </a:r>
            <a:r>
              <a:rPr lang="en-US" sz="2400" dirty="0"/>
              <a:t>computer operations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92" y="4643438"/>
            <a:ext cx="670560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05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User, Single Process</a:t>
            </a:r>
          </a:p>
          <a:p>
            <a:pPr lvl="1"/>
            <a:r>
              <a:rPr lang="en-US" dirty="0" smtClean="0"/>
              <a:t>Dos, Windows 3.1</a:t>
            </a:r>
          </a:p>
          <a:p>
            <a:r>
              <a:rPr lang="en-US" dirty="0" smtClean="0"/>
              <a:t>Single User, Multiprocess</a:t>
            </a:r>
          </a:p>
          <a:p>
            <a:pPr lvl="1"/>
            <a:r>
              <a:rPr lang="en-US" dirty="0" smtClean="0"/>
              <a:t>Windows 95/98/XP</a:t>
            </a:r>
          </a:p>
          <a:p>
            <a:r>
              <a:rPr lang="en-US" dirty="0" smtClean="0"/>
              <a:t>Multiuser, Multiprocess</a:t>
            </a:r>
          </a:p>
          <a:p>
            <a:pPr lvl="1"/>
            <a:r>
              <a:rPr lang="en-US" dirty="0" smtClean="0"/>
              <a:t>Linux, OS X, Windows Server</a:t>
            </a:r>
          </a:p>
          <a:p>
            <a:pPr lvl="1"/>
            <a:r>
              <a:rPr lang="en-US" dirty="0" smtClean="0"/>
              <a:t>Requires fairness and and security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41173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device latencies/access times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(all times approximate)</a:t>
            </a:r>
          </a:p>
          <a:p>
            <a:r>
              <a:rPr lang="en-US" dirty="0" smtClean="0"/>
              <a:t>CPU: 3 cycles per ns</a:t>
            </a:r>
          </a:p>
          <a:p>
            <a:r>
              <a:rPr lang="en-US" dirty="0" smtClean="0"/>
              <a:t>L1 Cache: 1 ns (3 CPU cycles)</a:t>
            </a:r>
          </a:p>
          <a:p>
            <a:r>
              <a:rPr lang="en-US" dirty="0" smtClean="0"/>
              <a:t>L2  Cache: 4 ns (12 CPU cycles)</a:t>
            </a:r>
          </a:p>
          <a:p>
            <a:r>
              <a:rPr lang="en-US" dirty="0" smtClean="0"/>
              <a:t>RAM: 80 ns (240 CPU cycles)</a:t>
            </a:r>
          </a:p>
          <a:p>
            <a:r>
              <a:rPr lang="en-US" dirty="0" smtClean="0"/>
              <a:t>SSD: 0.1 </a:t>
            </a:r>
            <a:r>
              <a:rPr lang="en-US" dirty="0" smtClean="0"/>
              <a:t>ms</a:t>
            </a:r>
            <a:r>
              <a:rPr lang="en-US" dirty="0" smtClean="0"/>
              <a:t> (300,000 CPU cycles)</a:t>
            </a:r>
          </a:p>
          <a:p>
            <a:r>
              <a:rPr lang="en-US" dirty="0" smtClean="0"/>
              <a:t>HDD: 5 </a:t>
            </a:r>
            <a:r>
              <a:rPr lang="en-US" dirty="0" smtClean="0"/>
              <a:t>ms</a:t>
            </a:r>
            <a:r>
              <a:rPr lang="en-US" dirty="0"/>
              <a:t> </a:t>
            </a:r>
            <a:r>
              <a:rPr lang="en-US" dirty="0" smtClean="0"/>
              <a:t>(15,000,000 CPU cycles)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3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multiple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Multiprogramming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yielding</a:t>
            </a:r>
            <a:r>
              <a:rPr lang="en-US" dirty="0"/>
              <a:t> of the CPU to another process when performing IO</a:t>
            </a:r>
          </a:p>
          <a:p>
            <a:r>
              <a:rPr lang="en-US" dirty="0" smtClean="0"/>
              <a:t>Multitasking (aka timesharing)</a:t>
            </a:r>
            <a:endParaRPr lang="en-US" dirty="0"/>
          </a:p>
          <a:p>
            <a:pPr lvl="1"/>
            <a:r>
              <a:rPr lang="en-US" dirty="0"/>
              <a:t>The forced </a:t>
            </a:r>
            <a:r>
              <a:rPr lang="en-US" i="1" dirty="0"/>
              <a:t>yielding</a:t>
            </a:r>
            <a:r>
              <a:rPr lang="en-US" dirty="0"/>
              <a:t> of processes at small intervals to give the impression of concurrently running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CPU throughput</a:t>
            </a:r>
          </a:p>
          <a:p>
            <a:pPr lvl="1"/>
            <a:r>
              <a:rPr lang="en-US" dirty="0"/>
              <a:t>Perform other operations while waiting on I/O</a:t>
            </a:r>
          </a:p>
          <a:p>
            <a:r>
              <a:rPr lang="en-US" dirty="0"/>
              <a:t>Increase resource utilization</a:t>
            </a:r>
          </a:p>
          <a:p>
            <a:pPr lvl="1"/>
            <a:r>
              <a:rPr lang="en-US" dirty="0"/>
              <a:t>Resources can maintain a queue of tasks so they always have work to </a:t>
            </a:r>
            <a:r>
              <a:rPr lang="en-US" dirty="0" smtClean="0"/>
              <a:t>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7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Unix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/>
              <a:t>AT&amp;T Bell Labs </a:t>
            </a:r>
            <a:r>
              <a:rPr lang="en-US" sz="2800" dirty="0" smtClean="0"/>
              <a:t>– System V standard</a:t>
            </a: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1969-70: Ken Thompson wrote Unix in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B</a:t>
            </a:r>
            <a:r>
              <a:rPr lang="ja-JP" altLang="en-US" sz="2400" dirty="0">
                <a:latin typeface="Arial"/>
              </a:rPr>
              <a:t>”</a:t>
            </a:r>
            <a:endParaRPr lang="en-US" sz="2400" dirty="0">
              <a:solidFill>
                <a:srgbClr val="00CC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1972: Dennis Ritchie developed C – a better B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Unix rewritten in C, 1973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… eventually System V, 1983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UC Berkeley </a:t>
            </a:r>
            <a:r>
              <a:rPr lang="en-US" sz="2800" dirty="0" smtClean="0"/>
              <a:t>– BSD standard</a:t>
            </a: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Started with a copy of System IV, late 1970s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Lots of changes/additions in 1980s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Now </a:t>
            </a:r>
            <a:r>
              <a:rPr lang="en-US" sz="2400" dirty="0" smtClean="0"/>
              <a:t>FreeBSD</a:t>
            </a:r>
            <a:endParaRPr lang="en-US" sz="2400" dirty="0"/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Open source </a:t>
            </a:r>
            <a:r>
              <a:rPr lang="en-US" sz="2800" dirty="0" smtClean="0"/>
              <a:t>- Linux, </a:t>
            </a:r>
            <a:r>
              <a:rPr lang="en-US" sz="2800" dirty="0"/>
              <a:t>since early </a:t>
            </a:r>
            <a:r>
              <a:rPr lang="en-US" sz="2800" dirty="0" smtClean="0"/>
              <a:t>1990s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315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Unix-born operating 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957" r="-2695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The Abraham </a:t>
            </a:r>
            <a:r>
              <a:rPr lang="en-US" dirty="0" smtClean="0"/>
              <a:t>Zelmanov</a:t>
            </a:r>
            <a:r>
              <a:rPr lang="en-US" dirty="0" smtClean="0"/>
              <a:t> Journal http://</a:t>
            </a:r>
            <a:r>
              <a:rPr lang="en-US" dirty="0" smtClean="0"/>
              <a:t>zelmanov.ptep-online.com</a:t>
            </a:r>
            <a:r>
              <a:rPr lang="en-US" dirty="0" smtClean="0"/>
              <a:t>/</a:t>
            </a:r>
            <a:r>
              <a:rPr lang="en-US" dirty="0" smtClean="0"/>
              <a:t>linux.html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5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Small is beautiful</a:t>
            </a:r>
          </a:p>
          <a:p>
            <a:pPr lvl="1">
              <a:defRPr/>
            </a:pPr>
            <a:r>
              <a:rPr lang="en-US" sz="2400" dirty="0"/>
              <a:t>Each program does just one thing</a:t>
            </a:r>
          </a:p>
          <a:p>
            <a:pPr lvl="1">
              <a:defRPr/>
            </a:pPr>
            <a:r>
              <a:rPr lang="en-US" sz="2400" dirty="0"/>
              <a:t>Pipe commands (or use successive functions in C) to accomplish more complicated things</a:t>
            </a:r>
          </a:p>
          <a:p>
            <a:pPr lvl="1">
              <a:defRPr/>
            </a:pPr>
            <a:r>
              <a:rPr lang="en-US" sz="2400" dirty="0"/>
              <a:t>Less typing is best (using 1970s computers)</a:t>
            </a:r>
          </a:p>
          <a:p>
            <a:pPr lvl="2">
              <a:defRPr/>
            </a:pPr>
            <a:r>
              <a:rPr lang="en-US" sz="2000" dirty="0"/>
              <a:t>That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 why so many commands are short (</a:t>
            </a:r>
            <a:r>
              <a:rPr lang="en-US" sz="2000" dirty="0"/>
              <a:t>ls</a:t>
            </a:r>
            <a:r>
              <a:rPr lang="en-US" sz="2000" dirty="0"/>
              <a:t>, </a:t>
            </a:r>
            <a:r>
              <a:rPr lang="en-US" sz="2000" dirty="0"/>
              <a:t>cp</a:t>
            </a:r>
            <a:r>
              <a:rPr lang="en-US" sz="2000" dirty="0"/>
              <a:t>, mv, …)</a:t>
            </a:r>
          </a:p>
          <a:p>
            <a:pPr>
              <a:defRPr/>
            </a:pPr>
            <a:r>
              <a:rPr lang="en-US" sz="2800" dirty="0">
                <a:solidFill>
                  <a:srgbClr val="FFFFFF"/>
                </a:solidFill>
              </a:rPr>
              <a:t>Users/programmers know what they are doing</a:t>
            </a:r>
          </a:p>
          <a:p>
            <a:pPr lvl="1">
              <a:defRPr/>
            </a:pPr>
            <a:r>
              <a:rPr lang="en-US" sz="2400" dirty="0" smtClean="0"/>
              <a:t>That</a:t>
            </a:r>
            <a:r>
              <a:rPr lang="en-US" sz="2400" dirty="0" smtClean="0">
                <a:latin typeface="Arial"/>
              </a:rPr>
              <a:t>’</a:t>
            </a:r>
            <a:r>
              <a:rPr lang="en-US" sz="2400" dirty="0" smtClean="0"/>
              <a:t>s </a:t>
            </a:r>
            <a:r>
              <a:rPr lang="en-US" sz="2400" dirty="0"/>
              <a:t>what makes the brevity sufficient</a:t>
            </a:r>
          </a:p>
          <a:p>
            <a:pPr lvl="1">
              <a:defRPr/>
            </a:pPr>
            <a:r>
              <a:rPr lang="en-US" sz="2400" dirty="0"/>
              <a:t>Means very few restrictions (or safety nets) </a:t>
            </a:r>
            <a:r>
              <a:rPr lang="en-US" sz="2400" dirty="0" smtClean="0"/>
              <a:t>apply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596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HW1 Review</a:t>
            </a:r>
          </a:p>
          <a:p>
            <a:r>
              <a:rPr lang="en-US" dirty="0" smtClean="0"/>
              <a:t>Operating Systems Overview</a:t>
            </a:r>
          </a:p>
          <a:p>
            <a:r>
              <a:rPr lang="en-US" dirty="0" smtClean="0"/>
              <a:t>Linux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9620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in 1991 by Linus Torvalds</a:t>
            </a:r>
          </a:p>
          <a:p>
            <a:r>
              <a:rPr lang="en-US" dirty="0" smtClean="0"/>
              <a:t>Open Source, GPL</a:t>
            </a:r>
          </a:p>
          <a:p>
            <a:pPr lvl="1"/>
            <a:r>
              <a:rPr lang="en-US" dirty="0" smtClean="0"/>
              <a:t>Free to use, modify, distribute</a:t>
            </a:r>
          </a:p>
          <a:p>
            <a:pPr lvl="1"/>
            <a:r>
              <a:rPr lang="en-US" dirty="0" smtClean="0"/>
              <a:t>Theoretically allows bugs and security holes to be found faster</a:t>
            </a:r>
          </a:p>
          <a:p>
            <a:r>
              <a:rPr lang="en-US" dirty="0" smtClean="0"/>
              <a:t>Multi-user, Multitasking OS</a:t>
            </a:r>
          </a:p>
          <a:p>
            <a:r>
              <a:rPr lang="en-US" dirty="0" smtClean="0"/>
              <a:t>Support for both command line and graphical user interfaces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Linux distribution is a collection of user-level applications and libraries built around the Linux kernel</a:t>
            </a:r>
          </a:p>
          <a:p>
            <a:r>
              <a:rPr lang="en-US" dirty="0" smtClean="0"/>
              <a:t>Well known distributions:</a:t>
            </a:r>
          </a:p>
          <a:p>
            <a:pPr lvl="1"/>
            <a:r>
              <a:rPr lang="en-US" dirty="0" smtClean="0"/>
              <a:t>Ubuntu/</a:t>
            </a:r>
            <a:r>
              <a:rPr lang="en-US" dirty="0" smtClean="0"/>
              <a:t>Debian</a:t>
            </a:r>
            <a:endParaRPr lang="en-US" dirty="0" smtClean="0"/>
          </a:p>
          <a:p>
            <a:pPr lvl="1"/>
            <a:r>
              <a:rPr lang="en-US" dirty="0" smtClean="0"/>
              <a:t>CentOS</a:t>
            </a:r>
            <a:r>
              <a:rPr lang="en-US" dirty="0" smtClean="0"/>
              <a:t>/Fedora/</a:t>
            </a:r>
            <a:r>
              <a:rPr lang="en-US" dirty="0" smtClean="0"/>
              <a:t>RedHat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15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Architecture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97" b="-66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41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Permissions and access control</a:t>
            </a:r>
          </a:p>
          <a:p>
            <a:pPr lvl="1"/>
            <a:r>
              <a:rPr lang="en-US" dirty="0" smtClean="0"/>
              <a:t>Manages files and folders</a:t>
            </a:r>
          </a:p>
          <a:p>
            <a:r>
              <a:rPr lang="en-US" dirty="0" smtClean="0"/>
              <a:t>Process Management and IPC</a:t>
            </a:r>
          </a:p>
          <a:p>
            <a:pPr lvl="1"/>
            <a:r>
              <a:rPr lang="en-US" dirty="0" smtClean="0"/>
              <a:t>Process scheduling</a:t>
            </a:r>
          </a:p>
          <a:p>
            <a:pPr lvl="2"/>
            <a:r>
              <a:rPr lang="en-US" dirty="0" smtClean="0"/>
              <a:t>Starting, stopping, suspending, swapping</a:t>
            </a:r>
          </a:p>
          <a:p>
            <a:pPr lvl="1"/>
            <a:r>
              <a:rPr lang="en-US" dirty="0" smtClean="0"/>
              <a:t>IPC: pipes, named pipes, sockets</a:t>
            </a:r>
          </a:p>
        </p:txBody>
      </p:sp>
    </p:spTree>
    <p:extLst>
      <p:ext uri="{BB962C8B-B14F-4D97-AF65-F5344CB8AC3E}">
        <p14:creationId xmlns:p14="http://schemas.microsoft.com/office/powerpoint/2010/main" val="16942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Services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  <a:p>
            <a:pPr lvl="1"/>
            <a:r>
              <a:rPr lang="en-US" dirty="0" smtClean="0"/>
              <a:t>Address spaces for processes</a:t>
            </a:r>
          </a:p>
          <a:p>
            <a:pPr lvl="2"/>
            <a:r>
              <a:rPr lang="en-US" dirty="0" smtClean="0"/>
              <a:t>Provides isolation between processes and the kernel (hopefully)</a:t>
            </a:r>
          </a:p>
          <a:p>
            <a:pPr lvl="1"/>
            <a:r>
              <a:rPr lang="en-US" dirty="0" smtClean="0"/>
              <a:t>Manages allocation and de-allocation of memory to processes</a:t>
            </a:r>
          </a:p>
          <a:p>
            <a:r>
              <a:rPr lang="en-US" dirty="0" smtClean="0"/>
              <a:t>Disk scheduling</a:t>
            </a:r>
          </a:p>
          <a:p>
            <a:pPr lvl="1"/>
            <a:r>
              <a:rPr lang="en-US" dirty="0" smtClean="0"/>
              <a:t>Mange how processes be given priority to access the disk?</a:t>
            </a:r>
          </a:p>
        </p:txBody>
      </p:sp>
    </p:spTree>
    <p:extLst>
      <p:ext uri="{BB962C8B-B14F-4D97-AF65-F5344CB8AC3E}">
        <p14:creationId xmlns:p14="http://schemas.microsoft.com/office/powerpoint/2010/main" val="110629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2625" y="1417638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 smtClean="0"/>
              <a:t>Kernel sends interrupt to a process to give another process a turn to use the CPU</a:t>
            </a: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Processes can give up CPU when they don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need it (e.g. waiting on I/O device)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87" y="3477421"/>
            <a:ext cx="66198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64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request kernel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Using system calls (read, write, fork, …)</a:t>
            </a:r>
          </a:p>
          <a:p>
            <a:pPr lvl="1">
              <a:defRPr/>
            </a:pPr>
            <a:r>
              <a:rPr lang="en-US" dirty="0"/>
              <a:t>OOP idea: these are the kernel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interface</a:t>
            </a:r>
          </a:p>
          <a:p>
            <a:pPr lvl="1">
              <a:defRPr/>
            </a:pPr>
            <a:r>
              <a:rPr lang="en-US" dirty="0"/>
              <a:t>Processes access devices just like files – that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how they are represented by the kernel, and they occupy places in the file system</a:t>
            </a:r>
          </a:p>
          <a:p>
            <a:pPr lvl="2">
              <a:defRPr/>
            </a:pPr>
            <a:r>
              <a:rPr lang="en-US" dirty="0"/>
              <a:t>Use open, close, read, write, release, seek, …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Or indirectly, by using shell commands or libraries/programs that use system </a:t>
            </a:r>
            <a:r>
              <a:rPr lang="en-US" dirty="0" smtClean="0">
                <a:solidFill>
                  <a:srgbClr val="FFFFFF"/>
                </a:solidFill>
              </a:rPr>
              <a:t>calls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5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open: open a “file”</a:t>
            </a:r>
          </a:p>
          <a:p>
            <a:r>
              <a:rPr lang="en-US" dirty="0" smtClean="0"/>
              <a:t>read: read data from a “file”</a:t>
            </a:r>
          </a:p>
          <a:p>
            <a:r>
              <a:rPr lang="en-US" dirty="0" smtClean="0"/>
              <a:t>write: write data to a “file”</a:t>
            </a:r>
          </a:p>
          <a:p>
            <a:r>
              <a:rPr lang="en-US" dirty="0" smtClean="0"/>
              <a:t>exec: begin executing a new program</a:t>
            </a:r>
          </a:p>
          <a:p>
            <a:r>
              <a:rPr lang="en-US" dirty="0" smtClean="0"/>
              <a:t>fork: start a new process as a copy of the current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2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Library Function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fclose</a:t>
            </a:r>
            <a:r>
              <a:rPr lang="en-US" dirty="0" smtClean="0"/>
              <a:t>: </a:t>
            </a:r>
            <a:r>
              <a:rPr lang="en-US" dirty="0" smtClean="0"/>
              <a:t>posix</a:t>
            </a:r>
            <a:r>
              <a:rPr lang="en-US" dirty="0" smtClean="0"/>
              <a:t> C close file stream function &lt;</a:t>
            </a:r>
            <a:r>
              <a:rPr lang="en-US" dirty="0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close: </a:t>
            </a:r>
            <a:r>
              <a:rPr lang="en-US" dirty="0" smtClean="0"/>
              <a:t>unix</a:t>
            </a:r>
            <a:r>
              <a:rPr lang="en-US" dirty="0" smtClean="0"/>
              <a:t> close file descriptor function &lt;</a:t>
            </a:r>
            <a:r>
              <a:rPr lang="en-US" dirty="0" smtClean="0"/>
              <a:t>unistd.h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Invokes the following system call (assembly)</a:t>
            </a:r>
          </a:p>
          <a:p>
            <a:pPr marL="0" indent="0">
              <a:buNone/>
            </a:pPr>
            <a:r>
              <a:rPr lang="en-US" dirty="0" smtClean="0"/>
              <a:t>mov</a:t>
            </a:r>
            <a:r>
              <a:rPr lang="en-US" dirty="0" smtClean="0"/>
              <a:t> </a:t>
            </a:r>
            <a:r>
              <a:rPr lang="en-US" dirty="0" smtClean="0"/>
              <a:t>ebx</a:t>
            </a:r>
            <a:r>
              <a:rPr lang="en-US" dirty="0" smtClean="0"/>
              <a:t>, 0  # indicate we want to close </a:t>
            </a:r>
            <a:r>
              <a:rPr lang="en-US" dirty="0" smtClean="0"/>
              <a:t>fd</a:t>
            </a:r>
            <a:r>
              <a:rPr lang="en-US" dirty="0" smtClean="0"/>
              <a:t> 0</a:t>
            </a:r>
          </a:p>
          <a:p>
            <a:pPr marL="0" indent="0">
              <a:buNone/>
            </a:pPr>
            <a:r>
              <a:rPr lang="en-US" dirty="0" smtClean="0"/>
              <a:t>mov</a:t>
            </a:r>
            <a:r>
              <a:rPr lang="en-US" dirty="0" smtClean="0"/>
              <a:t> </a:t>
            </a:r>
            <a:r>
              <a:rPr lang="en-US" dirty="0" smtClean="0"/>
              <a:t>eax</a:t>
            </a:r>
            <a:r>
              <a:rPr lang="en-US" dirty="0" smtClean="0"/>
              <a:t>, 6  # system call number 6 is close</a:t>
            </a:r>
          </a:p>
          <a:p>
            <a:pPr marL="0" indent="0">
              <a:buNone/>
            </a:pPr>
            <a:r>
              <a:rPr lang="en-US" dirty="0" smtClean="0"/>
              <a:t>int</a:t>
            </a:r>
            <a:r>
              <a:rPr lang="en-US" dirty="0" smtClean="0"/>
              <a:t> 80h  # send interrupt 80 for system calls</a:t>
            </a:r>
          </a:p>
        </p:txBody>
      </p:sp>
    </p:spTree>
    <p:extLst>
      <p:ext uri="{BB962C8B-B14F-4D97-AF65-F5344CB8AC3E}">
        <p14:creationId xmlns:p14="http://schemas.microsoft.com/office/powerpoint/2010/main" val="293803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reader if you don’t already have it</a:t>
            </a:r>
          </a:p>
          <a:p>
            <a:r>
              <a:rPr lang="en-US" dirty="0" smtClean="0"/>
              <a:t>Finish the first section of the reader “Introduction to operating systems, Unix and shells.”</a:t>
            </a:r>
          </a:p>
          <a:p>
            <a:r>
              <a:rPr lang="en-US" dirty="0" smtClean="0"/>
              <a:t>Begin reading section 3 of the reader “Processes”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submissions, nearly all 14/14</a:t>
            </a:r>
          </a:p>
          <a:p>
            <a:r>
              <a:rPr lang="en-US" dirty="0" smtClean="0"/>
              <a:t>One issue with the grader feedback:</a:t>
            </a:r>
          </a:p>
          <a:p>
            <a:pPr lvl="1"/>
            <a:r>
              <a:rPr lang="en-US" dirty="0" smtClean="0"/>
              <a:t>Lack of newlines at the end of the input is hard to detect, this has been corrected</a:t>
            </a:r>
          </a:p>
          <a:p>
            <a:r>
              <a:rPr lang="en-US" dirty="0" smtClean="0"/>
              <a:t>Going forward emailed submissions will not be accepted</a:t>
            </a:r>
          </a:p>
          <a:p>
            <a:r>
              <a:rPr lang="en-US" dirty="0" smtClean="0"/>
              <a:t>atoi</a:t>
            </a:r>
            <a:r>
              <a:rPr lang="en-US" dirty="0" smtClean="0"/>
              <a:t> v. </a:t>
            </a:r>
            <a:r>
              <a:rPr lang="en-US" dirty="0" smtClean="0"/>
              <a:t>stringstream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/>
              <a:t>str_to_int.cpp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63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6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Processing Unit (CPU)</a:t>
            </a:r>
          </a:p>
          <a:p>
            <a:r>
              <a:rPr lang="en-US" dirty="0" smtClean="0"/>
              <a:t>Main memory, aka random access memory (RAM)</a:t>
            </a:r>
          </a:p>
          <a:p>
            <a:r>
              <a:rPr lang="en-US" dirty="0" smtClean="0"/>
              <a:t>Input/Output</a:t>
            </a:r>
            <a:r>
              <a:rPr lang="en-US" dirty="0" smtClean="0"/>
              <a:t> (I/O) devices</a:t>
            </a:r>
          </a:p>
          <a:p>
            <a:pPr lvl="1"/>
            <a:r>
              <a:rPr lang="en-US" dirty="0" smtClean="0"/>
              <a:t>Keyboard, mouse, camera</a:t>
            </a:r>
          </a:p>
          <a:p>
            <a:pPr lvl="1"/>
            <a:r>
              <a:rPr lang="en-US" dirty="0" smtClean="0"/>
              <a:t>Storage devices, network, printers, display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and the operating system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03" b="-600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48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CPU Processing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 instructions and data are in memory</a:t>
            </a:r>
          </a:p>
          <a:p>
            <a:pPr lvl="1"/>
            <a:r>
              <a:rPr lang="en-US" dirty="0" smtClean="0"/>
              <a:t>Program Counter (PC) register in CPU keeps track of the current instruction location</a:t>
            </a:r>
          </a:p>
          <a:p>
            <a:r>
              <a:rPr lang="en-US" dirty="0" smtClean="0"/>
              <a:t>CPU stores the next few instructions in cache</a:t>
            </a:r>
          </a:p>
          <a:p>
            <a:pPr lvl="1"/>
            <a:r>
              <a:rPr lang="en-US" dirty="0" smtClean="0"/>
              <a:t>Some needed data is also cached</a:t>
            </a:r>
          </a:p>
          <a:p>
            <a:pPr lvl="1"/>
            <a:r>
              <a:rPr lang="en-US" dirty="0" smtClean="0"/>
              <a:t>Multiple layers of cache can be employed</a:t>
            </a:r>
          </a:p>
          <a:p>
            <a:r>
              <a:rPr lang="en-US" dirty="0" smtClean="0"/>
              <a:t>CPU components typically share the same data width (number of bits)</a:t>
            </a:r>
          </a:p>
          <a:p>
            <a:pPr lvl="1"/>
            <a:r>
              <a:rPr lang="en-US" dirty="0" smtClean="0"/>
              <a:t>Registers, Arithmetic logic unit (ALU), buses (wires)</a:t>
            </a:r>
          </a:p>
        </p:txBody>
      </p:sp>
    </p:spTree>
    <p:extLst>
      <p:ext uri="{BB962C8B-B14F-4D97-AF65-F5344CB8AC3E}">
        <p14:creationId xmlns:p14="http://schemas.microsoft.com/office/powerpoint/2010/main" val="365756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CPU is </a:t>
            </a:r>
            <a:r>
              <a:rPr lang="en-US" i="1" dirty="0" smtClean="0"/>
              <a:t>dumb</a:t>
            </a:r>
            <a:endParaRPr lang="en-US" dirty="0"/>
          </a:p>
          <a:p>
            <a:pPr lvl="1"/>
            <a:r>
              <a:rPr lang="en-US" dirty="0" smtClean="0"/>
              <a:t>It simply continues executing the next instruction until interrupted</a:t>
            </a:r>
          </a:p>
          <a:p>
            <a:pPr lvl="2"/>
            <a:r>
              <a:rPr lang="en-US" dirty="0" smtClean="0"/>
              <a:t>Fetch </a:t>
            </a:r>
            <a:r>
              <a:rPr lang="en-US" dirty="0"/>
              <a:t>-&gt; decode -&gt; execute (repeat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only really perform basic arithmetic</a:t>
            </a:r>
          </a:p>
          <a:p>
            <a:r>
              <a:rPr lang="en-US" dirty="0" smtClean="0"/>
              <a:t>Question:</a:t>
            </a:r>
          </a:p>
          <a:p>
            <a:pPr lvl="1"/>
            <a:r>
              <a:rPr lang="en-US" dirty="0" smtClean="0"/>
              <a:t>How can we manage these operations and resources effectively?</a:t>
            </a:r>
          </a:p>
        </p:txBody>
      </p:sp>
    </p:spTree>
    <p:extLst>
      <p:ext uri="{BB962C8B-B14F-4D97-AF65-F5344CB8AC3E}">
        <p14:creationId xmlns:p14="http://schemas.microsoft.com/office/powerpoint/2010/main" val="235614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operating system!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8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1007</TotalTime>
  <Words>1245</Words>
  <Application>Microsoft Macintosh PowerPoint</Application>
  <PresentationFormat>On-screen Show (4:3)</PresentationFormat>
  <Paragraphs>185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Operating Systems</vt:lpstr>
      <vt:lpstr>Outline</vt:lpstr>
      <vt:lpstr>HW1 Review</vt:lpstr>
      <vt:lpstr>Operating Systems Overview</vt:lpstr>
      <vt:lpstr>System Resources</vt:lpstr>
      <vt:lpstr>Hardware and the operating system</vt:lpstr>
      <vt:lpstr>Brief CPU Processing Overview</vt:lpstr>
      <vt:lpstr>Processing Continued</vt:lpstr>
      <vt:lpstr>Answer</vt:lpstr>
      <vt:lpstr>Purpose of the Operating System</vt:lpstr>
      <vt:lpstr>Two ways to consider the OS</vt:lpstr>
      <vt:lpstr>Types of Operating Systems</vt:lpstr>
      <vt:lpstr>Consider device latencies/access times </vt:lpstr>
      <vt:lpstr>Running multiple processes</vt:lpstr>
      <vt:lpstr>Multiprocessing benefits</vt:lpstr>
      <vt:lpstr>Linux Software Architecture</vt:lpstr>
      <vt:lpstr>Brief Unix History</vt:lpstr>
      <vt:lpstr>Unix-born operating systems</vt:lpstr>
      <vt:lpstr>Unix Philosophy</vt:lpstr>
      <vt:lpstr>Linux</vt:lpstr>
      <vt:lpstr>Linux Distributions</vt:lpstr>
      <vt:lpstr>Linux Architecture</vt:lpstr>
      <vt:lpstr>Kernel Services</vt:lpstr>
      <vt:lpstr>Kernel Services cont.</vt:lpstr>
      <vt:lpstr>CPU Scheduling</vt:lpstr>
      <vt:lpstr>Processes request kernel services</vt:lpstr>
      <vt:lpstr>A few system calls</vt:lpstr>
      <vt:lpstr>Example Library Function Chain</vt:lpstr>
      <vt:lpstr>For tomorrow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155</cp:revision>
  <dcterms:created xsi:type="dcterms:W3CDTF">2012-08-06T07:36:45Z</dcterms:created>
  <dcterms:modified xsi:type="dcterms:W3CDTF">2012-08-09T16:59:48Z</dcterms:modified>
</cp:coreProperties>
</file>