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2" r:id="rId5"/>
    <p:sldId id="285" r:id="rId6"/>
    <p:sldId id="275" r:id="rId7"/>
    <p:sldId id="276" r:id="rId8"/>
    <p:sldId id="284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6" r:id="rId17"/>
    <p:sldId id="287" r:id="rId18"/>
    <p:sldId id="289" r:id="rId19"/>
    <p:sldId id="288" r:id="rId20"/>
    <p:sldId id="291" r:id="rId21"/>
    <p:sldId id="292" r:id="rId22"/>
    <p:sldId id="293" r:id="rId23"/>
    <p:sldId id="294" r:id="rId24"/>
    <p:sldId id="274" r:id="rId25"/>
    <p:sldId id="273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Bryce </a:t>
            </a:r>
            <a:r>
              <a:rPr lang="en-US" dirty="0" smtClean="0"/>
              <a:t>Boe</a:t>
            </a:r>
          </a:p>
          <a:p>
            <a:r>
              <a:rPr lang="en-US" dirty="0" smtClean="0"/>
              <a:t>2012/08/15</a:t>
            </a:r>
          </a:p>
          <a:p>
            <a:r>
              <a:rPr lang="en-US" dirty="0"/>
              <a:t>CS32, Summer 2012 B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448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Resolution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ClassName</a:t>
            </a:r>
            <a:r>
              <a:rPr lang="en-US" dirty="0" smtClean="0">
                <a:solidFill>
                  <a:srgbClr val="F79646"/>
                </a:solidFill>
              </a:rPr>
              <a:t>::</a:t>
            </a:r>
            <a:r>
              <a:rPr lang="en-US" dirty="0" err="1" smtClean="0"/>
              <a:t>method_name</a:t>
            </a:r>
            <a:endParaRPr lang="en-US" dirty="0" smtClean="0"/>
          </a:p>
          <a:p>
            <a:r>
              <a:rPr lang="en-US" dirty="0" smtClean="0"/>
              <a:t>Used to identify the scope, class in this case, that the method belongs to as there may be more than 1 instance of </a:t>
            </a:r>
            <a:r>
              <a:rPr lang="en-US" dirty="0" err="1" smtClean="0"/>
              <a:t>method_name</a:t>
            </a:r>
            <a:endParaRPr lang="en-US" dirty="0" smtClean="0"/>
          </a:p>
          <a:p>
            <a:r>
              <a:rPr lang="en-US" dirty="0" smtClean="0"/>
              <a:t>Scope resolution isn’t necessary if you are also a member of that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9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member (instance) variables as private, why?</a:t>
            </a:r>
          </a:p>
          <a:p>
            <a:pPr lvl="1"/>
            <a:r>
              <a:rPr lang="en-US" dirty="0" smtClean="0"/>
              <a:t>Assists in separation of implementation and interface</a:t>
            </a:r>
          </a:p>
          <a:p>
            <a:pPr lvl="1"/>
            <a:r>
              <a:rPr lang="en-US" dirty="0" smtClean="0"/>
              <a:t>Allows for input validation and state consistency</a:t>
            </a:r>
          </a:p>
        </p:txBody>
      </p:sp>
    </p:spTree>
    <p:extLst>
      <p:ext uri="{BB962C8B-B14F-4D97-AF65-F5344CB8AC3E}">
        <p14:creationId xmlns:p14="http://schemas.microsoft.com/office/powerpoint/2010/main" val="95109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Private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class Date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day;        // this section is private by default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month;  // though you should be explicit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public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void </a:t>
            </a:r>
            <a:r>
              <a:rPr lang="en-US" dirty="0" err="1" smtClean="0"/>
              <a:t>output_date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private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year;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4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called getters</a:t>
            </a:r>
          </a:p>
          <a:p>
            <a:r>
              <a:rPr lang="en-US" dirty="0" smtClean="0"/>
              <a:t>Instance methods that return some data to indicate the state of the instance</a:t>
            </a:r>
          </a:p>
          <a:p>
            <a:r>
              <a:rPr lang="en-US" dirty="0" smtClean="0"/>
              <a:t>Typically prefixed with </a:t>
            </a:r>
            <a:r>
              <a:rPr lang="en-US" dirty="0" smtClean="0">
                <a:solidFill>
                  <a:srgbClr val="F79646"/>
                </a:solidFill>
              </a:rPr>
              <a:t>get_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Date::</a:t>
            </a:r>
            <a:r>
              <a:rPr lang="en-US" dirty="0" err="1" smtClean="0"/>
              <a:t>get_day</a:t>
            </a:r>
            <a:r>
              <a:rPr lang="en-US" dirty="0" smtClean="0"/>
              <a:t>() { return day; }</a:t>
            </a:r>
          </a:p>
        </p:txBody>
      </p:sp>
    </p:spTree>
    <p:extLst>
      <p:ext uri="{BB962C8B-B14F-4D97-AF65-F5344CB8AC3E}">
        <p14:creationId xmlns:p14="http://schemas.microsoft.com/office/powerpoint/2010/main" val="38715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Mutator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called setters</a:t>
            </a:r>
          </a:p>
          <a:p>
            <a:r>
              <a:rPr lang="en-US" dirty="0" smtClean="0"/>
              <a:t>Instance methods that update or modify the state of the instance</a:t>
            </a:r>
          </a:p>
          <a:p>
            <a:r>
              <a:rPr lang="en-US" dirty="0" smtClean="0"/>
              <a:t>Typically prefixed with </a:t>
            </a:r>
            <a:r>
              <a:rPr lang="en-US" dirty="0" smtClean="0">
                <a:solidFill>
                  <a:srgbClr val="F79646"/>
                </a:solidFill>
              </a:rPr>
              <a:t>set_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void Date::</a:t>
            </a:r>
            <a:r>
              <a:rPr lang="en-US" dirty="0" err="1" smtClean="0"/>
              <a:t>set_day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) { day = d;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3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Instance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methods of a class with the same name, but different parameters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void Date::</a:t>
            </a:r>
            <a:r>
              <a:rPr lang="en-US" dirty="0" err="1" smtClean="0">
                <a:solidFill>
                  <a:srgbClr val="F79646"/>
                </a:solidFill>
              </a:rPr>
              <a:t>update_date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d, 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y) {…}</a:t>
            </a:r>
          </a:p>
          <a:p>
            <a:pPr marL="0" indent="0">
              <a:buNone/>
            </a:pPr>
            <a:r>
              <a:rPr lang="en-US" dirty="0" smtClean="0"/>
              <a:t>void Date::</a:t>
            </a:r>
            <a:r>
              <a:rPr lang="en-US" dirty="0" err="1" smtClean="0">
                <a:solidFill>
                  <a:srgbClr val="F79646"/>
                </a:solidFill>
              </a:rPr>
              <a:t>update_date</a:t>
            </a:r>
            <a:r>
              <a:rPr lang="en-US" dirty="0" smtClean="0"/>
              <a:t>(Date &amp;other) {…}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48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constructor is used to initialize an object</a:t>
            </a:r>
          </a:p>
          <a:p>
            <a:r>
              <a:rPr lang="en-US" dirty="0" smtClean="0"/>
              <a:t>It must:</a:t>
            </a:r>
          </a:p>
          <a:p>
            <a:pPr lvl="1"/>
            <a:r>
              <a:rPr lang="en-US" dirty="0" smtClean="0"/>
              <a:t>Have the same name as the class</a:t>
            </a:r>
          </a:p>
          <a:p>
            <a:pPr lvl="1"/>
            <a:r>
              <a:rPr lang="en-US" dirty="0" smtClean="0"/>
              <a:t>Not return a value</a:t>
            </a:r>
          </a:p>
          <a:p>
            <a:r>
              <a:rPr lang="en-US" dirty="0" smtClean="0"/>
              <a:t>Constructors should be declared public</a:t>
            </a:r>
          </a:p>
          <a:p>
            <a:pPr lvl="1"/>
            <a:r>
              <a:rPr lang="en-US" dirty="0" smtClean="0"/>
              <a:t>To ponder: what does it mean to have a non-public constructor?</a:t>
            </a:r>
          </a:p>
          <a:p>
            <a:r>
              <a:rPr lang="en-US" dirty="0" smtClean="0"/>
              <a:t>Always define a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319101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Date {</a:t>
            </a:r>
          </a:p>
          <a:p>
            <a:pPr marL="0" indent="0">
              <a:buNone/>
            </a:pPr>
            <a:r>
              <a:rPr lang="en-US" dirty="0" smtClean="0"/>
              <a:t>  public:</a:t>
            </a:r>
          </a:p>
          <a:p>
            <a:pPr marL="0" indent="0">
              <a:buNone/>
            </a:pPr>
            <a:r>
              <a:rPr lang="en-US" dirty="0" smtClean="0"/>
              <a:t>    Date(</a:t>
            </a:r>
            <a:r>
              <a:rPr lang="en-US" dirty="0" err="1" smtClean="0"/>
              <a:t>int</a:t>
            </a:r>
            <a:r>
              <a:rPr lang="en-US" dirty="0" smtClean="0"/>
              <a:t> d, 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y);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Date();  // default constructor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private: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day, month, year;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9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initialize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constructor declaration (implementation)</a:t>
            </a:r>
            <a:endParaRPr lang="en-US" dirty="0"/>
          </a:p>
          <a:p>
            <a:r>
              <a:rPr lang="en-US" dirty="0" smtClean="0"/>
              <a:t>Method 1: Initialize in the constructor initialization section</a:t>
            </a:r>
          </a:p>
          <a:p>
            <a:pPr marL="0" indent="0">
              <a:buNone/>
            </a:pPr>
            <a:r>
              <a:rPr lang="en-US" dirty="0" smtClean="0"/>
              <a:t>Date::Date() : day(0), month(0), year(0) {}</a:t>
            </a:r>
          </a:p>
          <a:p>
            <a:r>
              <a:rPr lang="en-US" dirty="0" smtClean="0"/>
              <a:t>Method 2: In the method body</a:t>
            </a:r>
          </a:p>
          <a:p>
            <a:pPr marL="0" indent="0">
              <a:buNone/>
            </a:pPr>
            <a:r>
              <a:rPr lang="en-US" dirty="0" smtClean="0"/>
              <a:t>Date::Date()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day = 0; month = 0; year = 0; }</a:t>
            </a:r>
          </a:p>
        </p:txBody>
      </p:sp>
    </p:spTree>
    <p:extLst>
      <p:ext uri="{BB962C8B-B14F-4D97-AF65-F5344CB8AC3E}">
        <p14:creationId xmlns:p14="http://schemas.microsoft.com/office/powerpoint/2010/main" val="255451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Constructor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Date a (10, 10, 11);  </a:t>
            </a:r>
            <a:r>
              <a:rPr lang="en-US" dirty="0" smtClean="0">
                <a:solidFill>
                  <a:srgbClr val="F79646"/>
                </a:solidFill>
              </a:rPr>
              <a:t>// use the 3 </a:t>
            </a:r>
            <a:r>
              <a:rPr lang="en-US" dirty="0" err="1" smtClean="0">
                <a:solidFill>
                  <a:srgbClr val="F79646"/>
                </a:solidFill>
              </a:rPr>
              <a:t>param</a:t>
            </a:r>
            <a:r>
              <a:rPr lang="en-US" dirty="0" smtClean="0">
                <a:solidFill>
                  <a:srgbClr val="F79646"/>
                </a:solidFill>
              </a:rPr>
              <a:t> constructor</a:t>
            </a:r>
          </a:p>
          <a:p>
            <a:pPr marL="0" indent="0">
              <a:buNone/>
            </a:pPr>
            <a:r>
              <a:rPr lang="en-US" dirty="0" smtClean="0"/>
              <a:t>Date b;  </a:t>
            </a:r>
            <a:r>
              <a:rPr lang="en-US" dirty="0" smtClean="0">
                <a:solidFill>
                  <a:srgbClr val="F79646"/>
                </a:solidFill>
              </a:rPr>
              <a:t>// correct use of default constructor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trike="sngStrike" dirty="0" smtClean="0"/>
              <a:t>Date c(); </a:t>
            </a:r>
            <a:r>
              <a:rPr lang="en-US" dirty="0"/>
              <a:t> </a:t>
            </a:r>
            <a:r>
              <a:rPr lang="en-US" dirty="0" smtClean="0">
                <a:solidFill>
                  <a:srgbClr val="F79646"/>
                </a:solidFill>
              </a:rPr>
              <a:t>// incorrect use of default constructor</a:t>
            </a:r>
          </a:p>
          <a:p>
            <a:pPr marL="0" indent="0">
              <a:buNone/>
            </a:pP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smtClean="0">
                <a:solidFill>
                  <a:srgbClr val="F79646"/>
                </a:solidFill>
              </a:rPr>
              <a:t>              // This is actually a function definition</a:t>
            </a:r>
          </a:p>
          <a:p>
            <a:pPr marL="0" indent="0">
              <a:buNone/>
            </a:pPr>
            <a:endParaRPr lang="en-US" dirty="0">
              <a:solidFill>
                <a:srgbClr val="F79646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Date d = Date();</a:t>
            </a:r>
            <a:r>
              <a:rPr lang="en-US" dirty="0" smtClean="0">
                <a:solidFill>
                  <a:srgbClr val="F79646"/>
                </a:solidFill>
              </a:rPr>
              <a:t> // valid, but inefficient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458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Sorting recap</a:t>
            </a:r>
          </a:p>
          <a:p>
            <a:r>
              <a:rPr lang="en-US" dirty="0" smtClean="0"/>
              <a:t>Thinking object oriented recap</a:t>
            </a:r>
            <a:endParaRPr lang="en-US" dirty="0"/>
          </a:p>
          <a:p>
            <a:r>
              <a:rPr lang="en-US" dirty="0" smtClean="0"/>
              <a:t>Classes in C++</a:t>
            </a:r>
          </a:p>
          <a:p>
            <a:r>
              <a:rPr lang="en-US" dirty="0" smtClean="0"/>
              <a:t>Building a class in C++ (real time demo)</a:t>
            </a:r>
          </a:p>
        </p:txBody>
      </p:sp>
    </p:spTree>
    <p:extLst>
      <p:ext uri="{BB962C8B-B14F-4D97-AF65-F5344CB8AC3E}">
        <p14:creationId xmlns:p14="http://schemas.microsoft.com/office/powerpoint/2010/main" val="384539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instance that is not bound to a variable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Date d = Date()</a:t>
            </a:r>
            <a:r>
              <a:rPr lang="en-US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 the above example there are actually two instances of class Date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The first is represented by d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The second is the anonymous instance represented by Date()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The assignment operator is used to transfer information from the anonymous instance to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6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formal specification of the separation of implementation and interface</a:t>
            </a:r>
          </a:p>
          <a:p>
            <a:r>
              <a:rPr lang="en-US" dirty="0" smtClean="0"/>
              <a:t>Developer can use ADTs without concern for their implementation</a:t>
            </a:r>
          </a:p>
          <a:p>
            <a:r>
              <a:rPr lang="en-US" dirty="0" smtClean="0"/>
              <a:t>Using classes, you can define your own ADTs</a:t>
            </a:r>
          </a:p>
          <a:p>
            <a:pPr lvl="1"/>
            <a:r>
              <a:rPr lang="en-US" dirty="0" smtClean="0"/>
              <a:t>This allows for reusable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09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writing ADTs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all the member variables private attributes of the class</a:t>
            </a:r>
          </a:p>
          <a:p>
            <a:r>
              <a:rPr lang="en-US" dirty="0" smtClean="0"/>
              <a:t>Provide a well defined public interface to the class and </a:t>
            </a:r>
            <a:r>
              <a:rPr lang="en-US" b="1" dirty="0" smtClean="0"/>
              <a:t>don’t</a:t>
            </a:r>
            <a:r>
              <a:rPr lang="en-US" dirty="0" smtClean="0"/>
              <a:t> change it</a:t>
            </a:r>
          </a:p>
          <a:p>
            <a:r>
              <a:rPr lang="en-US" dirty="0" smtClean="0"/>
              <a:t>Make all helper functions 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5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Inheritance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(aka child or sub) classes take on (inherit) the attributes of the parent (aka base or super) class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Timestamp : </a:t>
            </a:r>
            <a:r>
              <a:rPr lang="en-US" dirty="0" smtClean="0">
                <a:solidFill>
                  <a:srgbClr val="F79646"/>
                </a:solidFill>
              </a:rPr>
              <a:t>public Date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3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Lab2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“The </a:t>
            </a:r>
            <a:r>
              <a:rPr lang="en-US" i="1" dirty="0" err="1" smtClean="0"/>
              <a:t>const</a:t>
            </a:r>
            <a:r>
              <a:rPr lang="en-US" dirty="0" smtClean="0"/>
              <a:t> Parameter Modifier” section</a:t>
            </a:r>
          </a:p>
          <a:p>
            <a:pPr lvl="1"/>
            <a:r>
              <a:rPr lang="en-US" dirty="0" smtClean="0"/>
              <a:t>Page 620 in the textbook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Date::</a:t>
            </a:r>
            <a:r>
              <a:rPr lang="en-US" dirty="0" err="1" smtClean="0"/>
              <a:t>days_until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accent6"/>
                </a:solidFill>
              </a:rPr>
              <a:t>const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Date&amp; other) </a:t>
            </a:r>
            <a:r>
              <a:rPr lang="en-US" dirty="0" err="1" smtClean="0">
                <a:solidFill>
                  <a:schemeClr val="accent6"/>
                </a:solidFill>
              </a:rPr>
              <a:t>const</a:t>
            </a:r>
            <a:r>
              <a:rPr lang="en-US" dirty="0" smtClean="0"/>
              <a:t>{…}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for parameters</a:t>
            </a:r>
          </a:p>
          <a:p>
            <a:pPr lvl="1"/>
            <a:r>
              <a:rPr lang="en-US" dirty="0" smtClean="0"/>
              <a:t>Means the method cannot modify the parameter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at the end of the function declaration</a:t>
            </a:r>
          </a:p>
          <a:p>
            <a:pPr lvl="1"/>
            <a:r>
              <a:rPr lang="en-US" dirty="0" smtClean="0"/>
              <a:t>Means that the method cannot not modify its own instance’s state</a:t>
            </a:r>
          </a:p>
        </p:txBody>
      </p:sp>
    </p:spTree>
    <p:extLst>
      <p:ext uri="{BB962C8B-B14F-4D97-AF65-F5344CB8AC3E}">
        <p14:creationId xmlns:p14="http://schemas.microsoft.com/office/powerpoint/2010/main" val="321233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Monday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chapter 11 in the C++ book</a:t>
            </a:r>
          </a:p>
          <a:p>
            <a:pPr lvl="1"/>
            <a:r>
              <a:rPr lang="en-US" dirty="0" smtClean="0"/>
              <a:t>Again, think about OO design themes in the C++ context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textbook is available in the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1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class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99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Bubble sort</a:t>
            </a:r>
          </a:p>
          <a:p>
            <a:r>
              <a:rPr lang="en-US" strike="sngStrike" dirty="0" smtClean="0"/>
              <a:t>Insertion sort</a:t>
            </a:r>
          </a:p>
          <a:p>
            <a:r>
              <a:rPr lang="en-US" strike="sngStrike" dirty="0" smtClean="0"/>
              <a:t>Selection sort</a:t>
            </a:r>
          </a:p>
          <a:p>
            <a:r>
              <a:rPr lang="en-US" dirty="0" smtClean="0"/>
              <a:t>Merge sort</a:t>
            </a:r>
          </a:p>
          <a:p>
            <a:r>
              <a:rPr lang="en-US" dirty="0" err="1" smtClean="0"/>
              <a:t>Heapsort</a:t>
            </a:r>
            <a:endParaRPr lang="en-US" dirty="0" smtClean="0"/>
          </a:p>
          <a:p>
            <a:r>
              <a:rPr lang="en-US" dirty="0" smtClean="0"/>
              <a:t>Quicksort</a:t>
            </a:r>
          </a:p>
        </p:txBody>
      </p:sp>
    </p:spTree>
    <p:extLst>
      <p:ext uri="{BB962C8B-B14F-4D97-AF65-F5344CB8AC3E}">
        <p14:creationId xmlns:p14="http://schemas.microsoft.com/office/powerpoint/2010/main" val="269493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object oriented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as an influence of thought process</a:t>
            </a:r>
          </a:p>
          <a:p>
            <a:r>
              <a:rPr lang="en-US" dirty="0" smtClean="0"/>
              <a:t>OO concepts</a:t>
            </a:r>
          </a:p>
          <a:p>
            <a:pPr lvl="1"/>
            <a:r>
              <a:rPr lang="en-US" dirty="0"/>
              <a:t>Separation of interface and </a:t>
            </a:r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Information hiding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Writing reusable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5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Exciting Note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gcc</a:t>
            </a:r>
            <a:r>
              <a:rPr lang="en-US" dirty="0" smtClean="0"/>
              <a:t> compiler now requires C++ to build</a:t>
            </a:r>
          </a:p>
          <a:p>
            <a:pPr lvl="1"/>
            <a:r>
              <a:rPr lang="en-US" dirty="0" smtClean="0"/>
              <a:t>Essentially means parts of the </a:t>
            </a:r>
            <a:r>
              <a:rPr lang="en-US" dirty="0" err="1" smtClean="0"/>
              <a:t>gcc</a:t>
            </a:r>
            <a:r>
              <a:rPr lang="en-US" dirty="0" smtClean="0"/>
              <a:t> compiler are written in C++</a:t>
            </a:r>
          </a:p>
          <a:p>
            <a:pPr lvl="1"/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gcc.gnu.org</a:t>
            </a:r>
            <a:r>
              <a:rPr lang="en-US" dirty="0"/>
              <a:t>/</a:t>
            </a:r>
            <a:r>
              <a:rPr lang="en-US" dirty="0" err="1"/>
              <a:t>git</a:t>
            </a:r>
            <a:r>
              <a:rPr lang="en-US" dirty="0"/>
              <a:t>/?p=</a:t>
            </a:r>
            <a:r>
              <a:rPr lang="en-US" dirty="0" err="1"/>
              <a:t>gcc.git;a</a:t>
            </a:r>
            <a:r>
              <a:rPr lang="en-US" dirty="0"/>
              <a:t>=</a:t>
            </a:r>
            <a:r>
              <a:rPr lang="en-US" dirty="0" err="1"/>
              <a:t>commit;h</a:t>
            </a:r>
            <a:r>
              <a:rPr lang="en-US" dirty="0"/>
              <a:t>=2b15d2ba7eb3a25dfb15a7300f4ee7a141ee8539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2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Structures provide a way to organize data</a:t>
            </a:r>
          </a:p>
          <a:p>
            <a:r>
              <a:rPr lang="en-US" dirty="0" smtClean="0"/>
              <a:t>Structures in C++ are essentially classes, not true in </a:t>
            </a:r>
            <a:r>
              <a:rPr lang="en-US" dirty="0"/>
              <a:t>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150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a variable that has member functions (instance methods)</a:t>
            </a:r>
          </a:p>
          <a:p>
            <a:r>
              <a:rPr lang="en-US" dirty="0"/>
              <a:t>A class is a data type whose variables are objects</a:t>
            </a:r>
          </a:p>
          <a:p>
            <a:r>
              <a:rPr lang="en-US" dirty="0"/>
              <a:t>Class</a:t>
            </a:r>
          </a:p>
          <a:p>
            <a:pPr lvl="1"/>
            <a:r>
              <a:rPr lang="en-US" dirty="0" smtClean="0"/>
              <a:t>Describe the kind of values the variables hold (</a:t>
            </a:r>
            <a:r>
              <a:rPr lang="en-US" dirty="0" smtClean="0">
                <a:solidFill>
                  <a:schemeClr val="accent6"/>
                </a:solidFill>
              </a:rPr>
              <a:t>state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Describe the member functions (</a:t>
            </a:r>
            <a:r>
              <a:rPr lang="en-US" dirty="0" smtClean="0">
                <a:solidFill>
                  <a:srgbClr val="F79646"/>
                </a:solidFill>
              </a:rPr>
              <a:t>behavior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36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book uses </a:t>
            </a:r>
            <a:r>
              <a:rPr lang="en-US" dirty="0" smtClean="0">
                <a:solidFill>
                  <a:srgbClr val="F79646"/>
                </a:solidFill>
              </a:rPr>
              <a:t>member</a:t>
            </a:r>
            <a:r>
              <a:rPr lang="en-US" dirty="0" smtClean="0"/>
              <a:t> to mean a particular </a:t>
            </a:r>
            <a:r>
              <a:rPr lang="en-US" dirty="0" smtClean="0">
                <a:solidFill>
                  <a:srgbClr val="F79646"/>
                </a:solidFill>
              </a:rPr>
              <a:t>instance</a:t>
            </a:r>
            <a:r>
              <a:rPr lang="en-US" dirty="0" smtClean="0"/>
              <a:t> of a </a:t>
            </a:r>
            <a:r>
              <a:rPr lang="en-US" i="1" dirty="0" smtClean="0"/>
              <a:t>class</a:t>
            </a:r>
          </a:p>
          <a:p>
            <a:r>
              <a:rPr lang="en-US" dirty="0" smtClean="0"/>
              <a:t>The book uses </a:t>
            </a:r>
            <a:r>
              <a:rPr lang="en-US" dirty="0" smtClean="0">
                <a:solidFill>
                  <a:schemeClr val="accent6"/>
                </a:solidFill>
              </a:rPr>
              <a:t>members</a:t>
            </a:r>
            <a:r>
              <a:rPr lang="en-US" dirty="0" smtClean="0"/>
              <a:t> to mean </a:t>
            </a:r>
            <a:r>
              <a:rPr lang="en-US" dirty="0" smtClean="0">
                <a:solidFill>
                  <a:srgbClr val="F79646"/>
                </a:solidFill>
              </a:rPr>
              <a:t>attributes</a:t>
            </a:r>
            <a:r>
              <a:rPr lang="en-US" dirty="0" smtClean="0"/>
              <a:t> of a class (variables and methods)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Function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79646"/>
                </a:solidFill>
              </a:rPr>
              <a:t>method</a:t>
            </a:r>
            <a:r>
              <a:rPr lang="en-US" dirty="0" smtClean="0"/>
              <a:t> are somewhat used interchangeably</a:t>
            </a:r>
          </a:p>
          <a:p>
            <a:r>
              <a:rPr lang="en-US" dirty="0" smtClean="0"/>
              <a:t>Similar:</a:t>
            </a:r>
          </a:p>
          <a:p>
            <a:pPr lvl="1"/>
            <a:r>
              <a:rPr lang="en-US" dirty="0" smtClean="0"/>
              <a:t>member variable = instance variable</a:t>
            </a:r>
          </a:p>
          <a:p>
            <a:pPr lvl="1"/>
            <a:r>
              <a:rPr lang="en-US" dirty="0" smtClean="0"/>
              <a:t>member method = instance method</a:t>
            </a:r>
          </a:p>
        </p:txBody>
      </p:sp>
    </p:spTree>
    <p:extLst>
      <p:ext uri="{BB962C8B-B14F-4D97-AF65-F5344CB8AC3E}">
        <p14:creationId xmlns:p14="http://schemas.microsoft.com/office/powerpoint/2010/main" val="86825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encapsulation</a:t>
            </a:r>
          </a:p>
          <a:p>
            <a:pPr lvl="1"/>
            <a:r>
              <a:rPr lang="en-US" dirty="0" smtClean="0"/>
              <a:t>Combining a number of items, such as variables and functions, into a single package, such as an object of some class (or instance of the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332</TotalTime>
  <Words>995</Words>
  <Application>Microsoft Macintosh PowerPoint</Application>
  <PresentationFormat>On-screen Show (4:3)</PresentationFormat>
  <Paragraphs>150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 Black </vt:lpstr>
      <vt:lpstr>Classes in C++</vt:lpstr>
      <vt:lpstr>Overview</vt:lpstr>
      <vt:lpstr>Sorting recap</vt:lpstr>
      <vt:lpstr>Thinking object oriented recap</vt:lpstr>
      <vt:lpstr>Exciting Note for Today</vt:lpstr>
      <vt:lpstr>Structures</vt:lpstr>
      <vt:lpstr>Classes</vt:lpstr>
      <vt:lpstr>Terminology</vt:lpstr>
      <vt:lpstr>Classes </vt:lpstr>
      <vt:lpstr>Scope Resolution Operator</vt:lpstr>
      <vt:lpstr>Data Hiding</vt:lpstr>
      <vt:lpstr>Declaring Private attributes</vt:lpstr>
      <vt:lpstr>Accessor methods</vt:lpstr>
      <vt:lpstr>Mutator methods</vt:lpstr>
      <vt:lpstr>Overloading Instance Methods</vt:lpstr>
      <vt:lpstr>Class Constructors</vt:lpstr>
      <vt:lpstr>Example</vt:lpstr>
      <vt:lpstr>Two ways to initialize variables</vt:lpstr>
      <vt:lpstr>Example Constructor Usage</vt:lpstr>
      <vt:lpstr>Anonymous Instances</vt:lpstr>
      <vt:lpstr>Abstract Data Types</vt:lpstr>
      <vt:lpstr>Tips for writing ADTs</vt:lpstr>
      <vt:lpstr>Intro to Inheritance in C++</vt:lpstr>
      <vt:lpstr>For Lab2</vt:lpstr>
      <vt:lpstr>For Monday</vt:lpstr>
      <vt:lpstr>Building a class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-</dc:creator>
  <cp:lastModifiedBy>-</cp:lastModifiedBy>
  <cp:revision>157</cp:revision>
  <dcterms:created xsi:type="dcterms:W3CDTF">2012-08-13T18:16:21Z</dcterms:created>
  <dcterms:modified xsi:type="dcterms:W3CDTF">2012-08-20T03:59:20Z</dcterms:modified>
</cp:coreProperties>
</file>