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08" r:id="rId4"/>
    <p:sldId id="309" r:id="rId5"/>
    <p:sldId id="340" r:id="rId6"/>
    <p:sldId id="341" r:id="rId7"/>
    <p:sldId id="342" r:id="rId8"/>
    <p:sldId id="343" r:id="rId9"/>
    <p:sldId id="314" r:id="rId10"/>
    <p:sldId id="313" r:id="rId11"/>
    <p:sldId id="315" r:id="rId12"/>
    <p:sldId id="335" r:id="rId13"/>
    <p:sldId id="310" r:id="rId14"/>
    <p:sldId id="311" r:id="rId15"/>
    <p:sldId id="312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1159B-7082-034B-ADF7-AED006EB8E98}" type="datetimeFigureOut">
              <a:rPr lang="en-US" smtClean="0"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7C4-7AB3-6F41-AFE9-EFDE80887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 with updated clang reference.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1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71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76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5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 with updated clang reference.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80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 with updated clang reference.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9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 with updated clang reference.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9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86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6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609600"/>
            <a:ext cx="808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5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E5FDE96-0BF6-6242-A660-0FB54595002C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52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Programs in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</a:t>
            </a:r>
            <a:r>
              <a:rPr lang="en-US" dirty="0" smtClean="0"/>
              <a:t>Boe</a:t>
            </a:r>
          </a:p>
          <a:p>
            <a:r>
              <a:rPr lang="en-US" dirty="0" smtClean="0"/>
              <a:t>2012/08/29</a:t>
            </a:r>
          </a:p>
          <a:p>
            <a:r>
              <a:rPr lang="en-US" dirty="0"/>
              <a:t>CS32, Summer 2012 B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44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late binding, aka dynamic dispatch</a:t>
            </a:r>
          </a:p>
          <a:p>
            <a:r>
              <a:rPr lang="en-US" dirty="0" smtClean="0"/>
              <a:t>Essentially Polymorphism</a:t>
            </a:r>
          </a:p>
          <a:p>
            <a:pPr lvl="1"/>
            <a:r>
              <a:rPr lang="en-US" dirty="0"/>
              <a:t>Associate many meanings to one function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can have purely virtual functions (no definition)</a:t>
            </a:r>
          </a:p>
          <a:p>
            <a:r>
              <a:rPr lang="en-US" dirty="0" smtClean="0"/>
              <a:t>A class with purely virtual functions are said to be abstract classes</a:t>
            </a:r>
          </a:p>
          <a:p>
            <a:r>
              <a:rPr lang="en-US" dirty="0" smtClean="0"/>
              <a:t>Cannot directly declare instances of abstract classes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virtual void output() </a:t>
            </a:r>
            <a:r>
              <a:rPr lang="en-US" dirty="0" err="1" smtClean="0"/>
              <a:t>const</a:t>
            </a:r>
            <a:r>
              <a:rPr lang="en-US" dirty="0"/>
              <a:t> </a:t>
            </a:r>
            <a:r>
              <a:rPr lang="en-US" dirty="0" smtClean="0"/>
              <a:t>= 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4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on Disk and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Program building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828800"/>
            <a:ext cx="7772400" cy="3124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cs typeface="+mn-cs"/>
              </a:rPr>
              <a:t>Have: source code – human readable instructions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cs typeface="+mn-cs"/>
              </a:rPr>
              <a:t>Need: machine language program – binary instructions and associated data regions, ready to be executed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clang/</a:t>
            </a:r>
            <a:r>
              <a:rPr lang="en-US" sz="2800" dirty="0" err="1" smtClean="0"/>
              <a:t>gcc</a:t>
            </a:r>
            <a:r>
              <a:rPr lang="en-US" sz="2800" dirty="0" smtClean="0">
                <a:cs typeface="+mn-cs"/>
              </a:rPr>
              <a:t> does two basic steps: compile, then link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To compile means translate to object code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To link  means to combine with other object code (including library code) into an executable program</a:t>
            </a:r>
          </a:p>
        </p:txBody>
      </p:sp>
      <p:pic>
        <p:nvPicPr>
          <p:cNvPr id="694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29200"/>
            <a:ext cx="7848600" cy="10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86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Link combines object codes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>
                <a:cs typeface="+mn-cs"/>
              </a:rPr>
              <a:t>From multiple source files and/or libraries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e.g., always </a:t>
            </a:r>
            <a:r>
              <a:rPr lang="en-US" sz="2000" dirty="0" err="1"/>
              <a:t>libc.a</a:t>
            </a:r>
            <a:endParaRPr lang="en-US" sz="2000" dirty="0"/>
          </a:p>
          <a:p>
            <a:pPr eaLnBrk="1" hangingPunct="1">
              <a:lnSpc>
                <a:spcPct val="70000"/>
              </a:lnSpc>
              <a:defRPr/>
            </a:pPr>
            <a:endParaRPr lang="en-US" sz="2400" dirty="0"/>
          </a:p>
          <a:p>
            <a:pPr eaLnBrk="1" hangingPunct="1">
              <a:lnSpc>
                <a:spcPct val="70000"/>
              </a:lnSpc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lnSpc>
                <a:spcPct val="70000"/>
              </a:lnSpc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lnSpc>
                <a:spcPct val="70000"/>
              </a:lnSpc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>
                <a:cs typeface="+mn-cs"/>
              </a:rPr>
              <a:t>Use -c option with clang/</a:t>
            </a:r>
            <a:r>
              <a:rPr lang="en-US" sz="2400" dirty="0" err="1" smtClean="0">
                <a:cs typeface="+mn-cs"/>
              </a:rPr>
              <a:t>gcc</a:t>
            </a:r>
            <a:r>
              <a:rPr lang="en-US" sz="2400" dirty="0" smtClean="0">
                <a:cs typeface="+mn-cs"/>
              </a:rPr>
              <a:t> to stop after creating .o file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Courier New" charset="0"/>
              </a:rPr>
              <a:t>-bash-4.1$ clang </a:t>
            </a:r>
            <a:r>
              <a:rPr lang="en-US" sz="1800" dirty="0" smtClean="0">
                <a:solidFill>
                  <a:srgbClr val="66FF66"/>
                </a:solidFill>
                <a:latin typeface="Courier New" charset="0"/>
              </a:rPr>
              <a:t>-c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sz="1800" dirty="0" err="1" smtClean="0">
                <a:latin typeface="Courier New" charset="0"/>
              </a:rPr>
              <a:t>mypgm.c</a:t>
            </a:r>
            <a:r>
              <a:rPr lang="en-US" sz="1800" dirty="0" smtClean="0">
                <a:latin typeface="Courier New" charset="0"/>
              </a:rPr>
              <a:t> ; </a:t>
            </a:r>
            <a:r>
              <a:rPr lang="en-US" sz="1800" dirty="0" err="1" smtClean="0">
                <a:latin typeface="Courier New" charset="0"/>
              </a:rPr>
              <a:t>ls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sz="1800" dirty="0" err="1" smtClean="0">
                <a:latin typeface="Courier New" charset="0"/>
              </a:rPr>
              <a:t>mypgm</a:t>
            </a:r>
            <a:r>
              <a:rPr lang="en-US" sz="1800" dirty="0" smtClean="0">
                <a:latin typeface="Courier New" charset="0"/>
              </a:rPr>
              <a:t>*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err="1" smtClean="0">
                <a:latin typeface="Courier New" charset="0"/>
              </a:rPr>
              <a:t>mypgm.c</a:t>
            </a:r>
            <a:r>
              <a:rPr lang="en-US" sz="1800" dirty="0" smtClean="0">
                <a:latin typeface="Courier New" charset="0"/>
              </a:rPr>
              <a:t>  </a:t>
            </a:r>
            <a:r>
              <a:rPr lang="en-US" sz="1800" dirty="0" err="1" smtClean="0">
                <a:solidFill>
                  <a:srgbClr val="66FF66"/>
                </a:solidFill>
                <a:latin typeface="Courier New" charset="0"/>
              </a:rPr>
              <a:t>mypgm.o</a:t>
            </a:r>
            <a:endParaRPr lang="en-US" sz="1800" dirty="0" smtClean="0">
              <a:solidFill>
                <a:srgbClr val="66FF66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Is necessary to compile a file without a main function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>
                <a:cs typeface="+mn-cs"/>
              </a:rPr>
              <a:t>Later link it to libraries – alone or with other object files: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Courier New" charset="0"/>
              </a:rPr>
              <a:t>-bash-4.1$ clang -o </a:t>
            </a:r>
            <a:r>
              <a:rPr lang="en-US" sz="1800" dirty="0" err="1" smtClean="0">
                <a:latin typeface="Courier New" charset="0"/>
              </a:rPr>
              <a:t>mypgm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sz="1800" dirty="0" err="1" smtClean="0">
                <a:latin typeface="Courier New" charset="0"/>
              </a:rPr>
              <a:t>mypgm</a:t>
            </a:r>
            <a:r>
              <a:rPr lang="en-US" sz="1800" dirty="0" err="1" smtClean="0">
                <a:solidFill>
                  <a:srgbClr val="66FF66"/>
                </a:solidFill>
                <a:latin typeface="Courier New" charset="0"/>
              </a:rPr>
              <a:t>.o</a:t>
            </a:r>
            <a:r>
              <a:rPr lang="en-US" sz="1800" dirty="0" smtClean="0">
                <a:latin typeface="Courier New" charset="0"/>
              </a:rPr>
              <a:t> ; </a:t>
            </a:r>
            <a:r>
              <a:rPr lang="en-US" sz="1800" dirty="0" err="1" smtClean="0">
                <a:latin typeface="Courier New" charset="0"/>
              </a:rPr>
              <a:t>ls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sz="1800" dirty="0" err="1" smtClean="0">
                <a:latin typeface="Courier New" charset="0"/>
              </a:rPr>
              <a:t>mypgm</a:t>
            </a:r>
            <a:r>
              <a:rPr lang="en-US" sz="1800" dirty="0" smtClean="0">
                <a:latin typeface="Courier New" charset="0"/>
              </a:rPr>
              <a:t>*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66FF66"/>
                </a:solidFill>
                <a:latin typeface="Courier New" charset="0"/>
              </a:rPr>
              <a:t>mypgm</a:t>
            </a:r>
            <a:r>
              <a:rPr lang="en-US" sz="1800" dirty="0" smtClean="0">
                <a:latin typeface="Courier New" charset="0"/>
              </a:rPr>
              <a:t>  </a:t>
            </a:r>
            <a:r>
              <a:rPr lang="en-US" sz="1800" dirty="0" err="1" smtClean="0">
                <a:latin typeface="Courier New" charset="0"/>
              </a:rPr>
              <a:t>mypgm.c</a:t>
            </a:r>
            <a:r>
              <a:rPr lang="en-US" sz="1800" dirty="0" smtClean="0">
                <a:latin typeface="Courier New" charset="0"/>
              </a:rPr>
              <a:t>  </a:t>
            </a:r>
            <a:r>
              <a:rPr lang="en-US" sz="1800" dirty="0" err="1" smtClean="0">
                <a:latin typeface="Courier New" charset="0"/>
              </a:rPr>
              <a:t>mypgm.o</a:t>
            </a:r>
            <a:endParaRPr lang="en-US" sz="1800" dirty="0" smtClean="0">
              <a:latin typeface="Courier New" charset="0"/>
            </a:endParaRPr>
          </a:p>
        </p:txBody>
      </p:sp>
      <p:pic>
        <p:nvPicPr>
          <p:cNvPr id="6953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31397"/>
            <a:ext cx="49530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5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Compiling: 3 steps with C/C++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927975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+mn-cs"/>
              </a:rPr>
              <a:t>First the </a:t>
            </a:r>
            <a:r>
              <a:rPr lang="en-US" sz="2400" dirty="0" smtClean="0">
                <a:solidFill>
                  <a:schemeClr val="accent1"/>
                </a:solidFill>
                <a:cs typeface="+mn-cs"/>
              </a:rPr>
              <a:t>preprocessor</a:t>
            </a:r>
            <a:r>
              <a:rPr lang="en-US" sz="2400" dirty="0" smtClean="0">
                <a:cs typeface="+mn-cs"/>
              </a:rPr>
              <a:t> runs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000" dirty="0">
                <a:cs typeface="+mn-cs"/>
              </a:rPr>
              <a:t>Creates temporary source code with text substitutions as directed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000" dirty="0">
                <a:cs typeface="+mn-cs"/>
              </a:rPr>
              <a:t>Use</a:t>
            </a:r>
            <a:r>
              <a:rPr lang="en-US" sz="2000" dirty="0" smtClean="0"/>
              <a:t> </a:t>
            </a:r>
            <a:r>
              <a:rPr lang="en-US" sz="1800" dirty="0" smtClean="0">
                <a:latin typeface="Courier New" charset="0"/>
              </a:rPr>
              <a:t>clang –E</a:t>
            </a:r>
            <a:r>
              <a:rPr lang="en-US" sz="2000" dirty="0" smtClean="0"/>
              <a:t> </a:t>
            </a:r>
            <a:r>
              <a:rPr lang="en-US" sz="2000" dirty="0" smtClean="0">
                <a:cs typeface="+mn-cs"/>
              </a:rPr>
              <a:t>to </a:t>
            </a:r>
            <a:r>
              <a:rPr lang="en-US" sz="2000" dirty="0">
                <a:cs typeface="+mn-cs"/>
              </a:rPr>
              <a:t>run it alone – output goes to </a:t>
            </a:r>
            <a:r>
              <a:rPr lang="en-US" sz="1800" dirty="0" err="1" smtClean="0">
                <a:latin typeface="Courier New" charset="0"/>
              </a:rPr>
              <a:t>stdout</a:t>
            </a:r>
            <a:endParaRPr lang="en-US" sz="1800" dirty="0" smtClean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+mn-cs"/>
              </a:rPr>
              <a:t>Then the source is actually compiled to assembly code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000" dirty="0">
                <a:cs typeface="+mn-cs"/>
              </a:rPr>
              <a:t>Use</a:t>
            </a:r>
            <a:r>
              <a:rPr lang="en-US" sz="2000" dirty="0" smtClean="0"/>
              <a:t> </a:t>
            </a:r>
            <a:r>
              <a:rPr lang="en-US" sz="1800" dirty="0" smtClean="0">
                <a:latin typeface="Courier New" charset="0"/>
              </a:rPr>
              <a:t>clang -S</a:t>
            </a:r>
            <a:r>
              <a:rPr lang="en-US" sz="2000" dirty="0" smtClean="0"/>
              <a:t> </a:t>
            </a:r>
            <a:r>
              <a:rPr lang="en-US" sz="2000" dirty="0">
                <a:cs typeface="+mn-cs"/>
              </a:rPr>
              <a:t>to stop at this step and save code in </a:t>
            </a:r>
            <a:r>
              <a:rPr lang="en-US" sz="1800" dirty="0" smtClean="0">
                <a:latin typeface="Courier New" charset="0"/>
              </a:rPr>
              <a:t>.s</a:t>
            </a:r>
            <a:r>
              <a:rPr lang="en-US" sz="2000" dirty="0" smtClean="0"/>
              <a:t> </a:t>
            </a:r>
            <a:r>
              <a:rPr lang="en-US" sz="2000" dirty="0">
                <a:cs typeface="+mn-cs"/>
              </a:rPr>
              <a:t>file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+mn-cs"/>
              </a:rPr>
              <a:t>Last, </a:t>
            </a:r>
            <a:r>
              <a:rPr lang="en-US" sz="2400" dirty="0" smtClean="0">
                <a:solidFill>
                  <a:schemeClr val="accent1"/>
                </a:solidFill>
                <a:cs typeface="+mn-cs"/>
              </a:rPr>
              <a:t>assembler</a:t>
            </a:r>
            <a:r>
              <a:rPr lang="en-US" sz="2400" dirty="0" smtClean="0">
                <a:cs typeface="+mn-cs"/>
              </a:rPr>
              <a:t> produces the object code </a:t>
            </a:r>
            <a:r>
              <a:rPr lang="en-US" sz="2000" dirty="0" smtClean="0">
                <a:cs typeface="+mn-cs"/>
              </a:rPr>
              <a:t>(machine language)</a:t>
            </a:r>
          </a:p>
        </p:txBody>
      </p:sp>
      <p:pic>
        <p:nvPicPr>
          <p:cNvPr id="69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391400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93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Another View</a:t>
            </a:r>
          </a:p>
        </p:txBody>
      </p:sp>
      <p:graphicFrame>
        <p:nvGraphicFramePr>
          <p:cNvPr id="1843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240900"/>
              </p:ext>
            </p:extLst>
          </p:nvPr>
        </p:nvGraphicFramePr>
        <p:xfrm>
          <a:off x="647700" y="1793405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VISIO" r:id="rId4" imgW="5435600" imgH="2832100" progId="Visio.Drawing.6">
                  <p:embed/>
                </p:oleObj>
              </mc:Choice>
              <mc:Fallback>
                <p:oleObj name="VISIO" r:id="rId4" imgW="5435600" imgH="28321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9682"/>
                      <a:stretch>
                        <a:fillRect/>
                      </a:stretch>
                    </p:blipFill>
                    <p:spPr bwMode="auto">
                      <a:xfrm>
                        <a:off x="647700" y="1793405"/>
                        <a:ext cx="7848600" cy="3698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685800" y="5638800"/>
            <a:ext cx="7696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Usually performed by </a:t>
            </a:r>
            <a:r>
              <a:rPr lang="en-US" dirty="0" smtClean="0">
                <a:cs typeface="+mn-cs"/>
              </a:rPr>
              <a:t>clang/</a:t>
            </a:r>
            <a:r>
              <a:rPr lang="en-US" dirty="0" smtClean="0"/>
              <a:t>clang++/</a:t>
            </a:r>
            <a:r>
              <a:rPr lang="en-US" dirty="0" err="1" smtClean="0">
                <a:cs typeface="+mn-cs"/>
              </a:rPr>
              <a:t>gcc</a:t>
            </a:r>
            <a:r>
              <a:rPr lang="en-US" dirty="0">
                <a:cs typeface="+mn-cs"/>
              </a:rPr>
              <a:t>/g++ in one uninterrupted sequence</a:t>
            </a:r>
          </a:p>
        </p:txBody>
      </p:sp>
    </p:spTree>
    <p:extLst>
      <p:ext uri="{BB962C8B-B14F-4D97-AF65-F5344CB8AC3E}">
        <p14:creationId xmlns:p14="http://schemas.microsoft.com/office/powerpoint/2010/main" val="225023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Layout of C/C++ programs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52800" y="2133600"/>
            <a:ext cx="2286000" cy="38862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900" smtClean="0">
                <a:cs typeface="+mn-cs"/>
              </a:rPr>
              <a:t>Source code </a:t>
            </a:r>
            <a:r>
              <a:rPr lang="en-US" sz="2900" smtClean="0">
                <a:cs typeface="+mn-cs"/>
                <a:sym typeface="Wingdings" charset="0"/>
              </a:rPr>
              <a:t></a:t>
            </a:r>
            <a:endParaRPr lang="en-US" sz="29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29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900" smtClean="0">
                <a:cs typeface="+mn-cs"/>
              </a:rPr>
              <a:t>… becomes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9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900" smtClean="0">
                <a:cs typeface="+mn-cs"/>
                <a:sym typeface="Wingdings" charset="0"/>
              </a:rPr>
              <a:t>Object module</a:t>
            </a:r>
            <a:r>
              <a:rPr lang="en-US" sz="2900" smtClean="0">
                <a:cs typeface="+mn-cs"/>
              </a:rPr>
              <a:t> </a:t>
            </a:r>
            <a:r>
              <a:rPr lang="en-US" sz="2900" smtClean="0">
                <a:cs typeface="+mn-cs"/>
                <a:sym typeface="Wingdings" charset="0"/>
              </a:rPr>
              <a:t></a:t>
            </a:r>
            <a:endParaRPr lang="en-US" sz="2900" smtClean="0">
              <a:cs typeface="+mn-cs"/>
            </a:endParaRPr>
          </a:p>
        </p:txBody>
      </p:sp>
      <p:graphicFrame>
        <p:nvGraphicFramePr>
          <p:cNvPr id="763914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14400" y="1981200"/>
          <a:ext cx="234791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VISIO" r:id="rId4" imgW="3022600" imgH="5194300" progId="Visio.Drawing.6">
                  <p:embed/>
                </p:oleObj>
              </mc:Choice>
              <mc:Fallback>
                <p:oleObj name="VISIO" r:id="rId4" imgW="3022600" imgH="51943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234791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3916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91200" y="2590800"/>
          <a:ext cx="2825750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VISIO" r:id="rId6" imgW="1422400" imgH="1536700" progId="Visio.Drawing.6">
                  <p:embed/>
                </p:oleObj>
              </mc:Choice>
              <mc:Fallback>
                <p:oleObj name="VISIO" r:id="rId6" imgW="1422400" imgH="15367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90800"/>
                        <a:ext cx="2825750" cy="305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85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 sample C program – demo.c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0200" y="1905000"/>
            <a:ext cx="304482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cs typeface="+mn-cs"/>
              </a:rPr>
              <a:t>Has text section: the machine code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cs typeface="+mn-cs"/>
              </a:rPr>
              <a:t>Has initialized global data:</a:t>
            </a:r>
            <a:r>
              <a:rPr lang="en-US" sz="3000" dirty="0" smtClean="0">
                <a:cs typeface="+mn-cs"/>
              </a:rPr>
              <a:t> </a:t>
            </a:r>
            <a:r>
              <a:rPr lang="en-US" sz="3000" dirty="0" smtClean="0">
                <a:latin typeface="Courier New" charset="0"/>
                <a:cs typeface="+mn-cs"/>
              </a:rPr>
              <a:t>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cs typeface="+mn-cs"/>
              </a:rPr>
              <a:t>Uninitialized global data:</a:t>
            </a:r>
            <a:r>
              <a:rPr lang="en-US" sz="3000" dirty="0" smtClean="0">
                <a:cs typeface="+mn-cs"/>
              </a:rPr>
              <a:t> </a:t>
            </a:r>
            <a:r>
              <a:rPr lang="en-US" sz="3000" dirty="0" smtClean="0">
                <a:latin typeface="Courier New" charset="0"/>
                <a:cs typeface="+mn-cs"/>
              </a:rPr>
              <a:t>b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cs typeface="+mn-cs"/>
              </a:rPr>
              <a:t>Static data:</a:t>
            </a:r>
            <a:r>
              <a:rPr lang="en-US" sz="3000" dirty="0" smtClean="0">
                <a:cs typeface="+mn-cs"/>
              </a:rPr>
              <a:t> </a:t>
            </a:r>
            <a:r>
              <a:rPr lang="en-US" sz="3000" dirty="0" smtClean="0">
                <a:latin typeface="Courier New" charset="0"/>
                <a:cs typeface="+mn-cs"/>
              </a:rPr>
              <a:t>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cs typeface="+mn-cs"/>
              </a:rPr>
              <a:t>Has a local variable:</a:t>
            </a:r>
            <a:r>
              <a:rPr lang="en-US" sz="3000" dirty="0" smtClean="0">
                <a:cs typeface="+mn-cs"/>
              </a:rPr>
              <a:t> </a:t>
            </a:r>
            <a:r>
              <a:rPr lang="en-US" sz="3000" dirty="0" err="1" smtClean="0">
                <a:latin typeface="Courier New" charset="0"/>
                <a:cs typeface="+mn-cs"/>
              </a:rPr>
              <a:t>i</a:t>
            </a:r>
            <a:endParaRPr lang="en-US" sz="3000" dirty="0" smtClean="0">
              <a:latin typeface="Courier New" charset="0"/>
              <a:cs typeface="+mn-cs"/>
            </a:endParaRPr>
          </a:p>
        </p:txBody>
      </p:sp>
      <p:sp>
        <p:nvSpPr>
          <p:cNvPr id="764932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45720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800">
                <a:latin typeface="Courier New" charset="0"/>
                <a:cs typeface="+mn-cs"/>
              </a:rPr>
              <a:t>#include &lt;stdio.h&gt;</a:t>
            </a:r>
          </a:p>
          <a:p>
            <a:pPr eaLnBrk="0" hangingPunct="0">
              <a:defRPr/>
            </a:pPr>
            <a:endParaRPr lang="en-US" sz="1800">
              <a:latin typeface="Courier New" charset="0"/>
              <a:cs typeface="+mn-cs"/>
            </a:endParaRPr>
          </a:p>
          <a:p>
            <a:pPr eaLnBrk="0" hangingPunct="0">
              <a:defRPr/>
            </a:pPr>
            <a:r>
              <a:rPr lang="en-US" sz="1800">
                <a:latin typeface="Courier New" charset="0"/>
                <a:cs typeface="+mn-cs"/>
              </a:rPr>
              <a:t>int a[10]={0,1,2,3,4,5,6,7,8,9};</a:t>
            </a:r>
          </a:p>
          <a:p>
            <a:pPr eaLnBrk="0" hangingPunct="0">
              <a:defRPr/>
            </a:pPr>
            <a:r>
              <a:rPr lang="en-US" sz="1800">
                <a:latin typeface="Courier New" charset="0"/>
                <a:cs typeface="+mn-cs"/>
              </a:rPr>
              <a:t>int b[10];</a:t>
            </a:r>
          </a:p>
          <a:p>
            <a:pPr eaLnBrk="0" hangingPunct="0">
              <a:defRPr/>
            </a:pPr>
            <a:endParaRPr lang="en-US" sz="1800">
              <a:latin typeface="Courier New" charset="0"/>
              <a:cs typeface="+mn-cs"/>
            </a:endParaRPr>
          </a:p>
          <a:p>
            <a:pPr eaLnBrk="0" hangingPunct="0">
              <a:defRPr/>
            </a:pPr>
            <a:r>
              <a:rPr lang="en-US" sz="1800">
                <a:latin typeface="Courier New" charset="0"/>
                <a:cs typeface="+mn-cs"/>
              </a:rPr>
              <a:t>void main(){</a:t>
            </a:r>
          </a:p>
          <a:p>
            <a:pPr eaLnBrk="0" hangingPunct="0">
              <a:defRPr/>
            </a:pPr>
            <a:r>
              <a:rPr lang="en-US" sz="1800">
                <a:latin typeface="Courier New" charset="0"/>
                <a:cs typeface="+mn-cs"/>
              </a:rPr>
              <a:t>   int i;</a:t>
            </a:r>
          </a:p>
          <a:p>
            <a:pPr eaLnBrk="0" hangingPunct="0">
              <a:defRPr/>
            </a:pPr>
            <a:r>
              <a:rPr lang="en-US" sz="1800">
                <a:latin typeface="Courier New" charset="0"/>
                <a:cs typeface="+mn-cs"/>
              </a:rPr>
              <a:t>   static int k = 3;</a:t>
            </a:r>
          </a:p>
          <a:p>
            <a:pPr eaLnBrk="0" hangingPunct="0">
              <a:defRPr/>
            </a:pPr>
            <a:endParaRPr lang="en-US" sz="1800">
              <a:latin typeface="Courier New" charset="0"/>
              <a:cs typeface="+mn-cs"/>
            </a:endParaRPr>
          </a:p>
          <a:p>
            <a:pPr eaLnBrk="0" hangingPunct="0">
              <a:defRPr/>
            </a:pPr>
            <a:r>
              <a:rPr lang="en-US" sz="1800">
                <a:latin typeface="Courier New" charset="0"/>
                <a:cs typeface="+mn-cs"/>
              </a:rPr>
              <a:t>   for(i = 0; i &lt; 10; i++) {</a:t>
            </a:r>
          </a:p>
          <a:p>
            <a:pPr eaLnBrk="0" hangingPunct="0">
              <a:defRPr/>
            </a:pPr>
            <a:r>
              <a:rPr lang="en-US" sz="1800">
                <a:latin typeface="Courier New" charset="0"/>
                <a:cs typeface="+mn-cs"/>
              </a:rPr>
              <a:t>    printf("%d\n",a[i]);</a:t>
            </a:r>
          </a:p>
          <a:p>
            <a:pPr eaLnBrk="0" hangingPunct="0">
              <a:defRPr/>
            </a:pPr>
            <a:r>
              <a:rPr lang="en-US" sz="1800">
                <a:latin typeface="Courier New" charset="0"/>
                <a:cs typeface="+mn-cs"/>
              </a:rPr>
              <a:t>    b[i] = k*a[i];</a:t>
            </a:r>
          </a:p>
          <a:p>
            <a:pPr eaLnBrk="0" hangingPunct="0">
              <a:defRPr/>
            </a:pPr>
            <a:r>
              <a:rPr lang="en-US" sz="1800">
                <a:latin typeface="Courier New" charset="0"/>
                <a:cs typeface="+mn-cs"/>
              </a:rPr>
              <a:t>   }</a:t>
            </a:r>
          </a:p>
          <a:p>
            <a:pPr eaLnBrk="0" hangingPunct="0">
              <a:defRPr/>
            </a:pPr>
            <a:r>
              <a:rPr lang="en-US" sz="180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618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7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80375" cy="1143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 possible structure of demo.o</a:t>
            </a:r>
          </a:p>
        </p:txBody>
      </p:sp>
      <p:graphicFrame>
        <p:nvGraphicFramePr>
          <p:cNvPr id="2150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1371600"/>
          <a:ext cx="6248400" cy="499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VISIO" r:id="rId4" imgW="4851400" imgH="3886200" progId="Visio.Drawing.6">
                  <p:embed/>
                </p:oleObj>
              </mc:Choice>
              <mc:Fallback>
                <p:oleObj name="VISIO" r:id="rId4" imgW="4851400" imgH="3886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6248400" cy="499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59" name="Text Box 7"/>
          <p:cNvSpPr txBox="1">
            <a:spLocks noChangeArrowheads="1"/>
          </p:cNvSpPr>
          <p:nvPr/>
        </p:nvSpPr>
        <p:spPr bwMode="auto">
          <a:xfrm>
            <a:off x="7010400" y="3429000"/>
            <a:ext cx="2133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Object module contains neither uninitialized data (</a:t>
            </a:r>
            <a:r>
              <a:rPr lang="en-US" sz="2200">
                <a:latin typeface="Courier New" charset="0"/>
                <a:cs typeface="+mn-cs"/>
              </a:rPr>
              <a:t>b</a:t>
            </a:r>
            <a:r>
              <a:rPr lang="en-US">
                <a:cs typeface="+mn-cs"/>
              </a:rPr>
              <a:t>), nor any local variables (</a:t>
            </a:r>
            <a:r>
              <a:rPr lang="en-US" sz="2200">
                <a:latin typeface="Courier New" charset="0"/>
                <a:cs typeface="+mn-cs"/>
              </a:rPr>
              <a:t>i</a:t>
            </a:r>
            <a:r>
              <a:rPr lang="en-US"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585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2 Overview</a:t>
            </a:r>
          </a:p>
          <a:p>
            <a:r>
              <a:rPr lang="en-US" dirty="0"/>
              <a:t>Inheritance and assignment </a:t>
            </a:r>
            <a:r>
              <a:rPr lang="en-US" dirty="0" smtClean="0"/>
              <a:t>operator</a:t>
            </a:r>
          </a:p>
          <a:p>
            <a:r>
              <a:rPr lang="en-US" dirty="0" smtClean="0"/>
              <a:t>Virtual Keyword / Polymorphism</a:t>
            </a:r>
          </a:p>
          <a:p>
            <a:r>
              <a:rPr lang="en-US" dirty="0"/>
              <a:t>Abstract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Compilation Process</a:t>
            </a:r>
          </a:p>
          <a:p>
            <a:r>
              <a:rPr lang="en-US" dirty="0" smtClean="0"/>
              <a:t>Programs on Disk and </a:t>
            </a:r>
            <a:r>
              <a:rPr lang="en-US" smtClean="0"/>
              <a:t>in </a:t>
            </a:r>
            <a:r>
              <a:rPr lang="en-US" smtClean="0"/>
              <a:t>Memory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39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Linux object file format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6553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ja-JP" altLang="en-US" sz="2800" smtClean="0">
                <a:latin typeface="Arial"/>
                <a:cs typeface="+mn-cs"/>
              </a:rPr>
              <a:t>“</a:t>
            </a:r>
            <a:r>
              <a:rPr lang="en-US" sz="2800" smtClean="0">
                <a:cs typeface="+mn-cs"/>
              </a:rPr>
              <a:t>ELF</a:t>
            </a:r>
            <a:r>
              <a:rPr lang="ja-JP" altLang="en-US" sz="2800" smtClean="0">
                <a:latin typeface="Arial"/>
                <a:cs typeface="+mn-cs"/>
              </a:rPr>
              <a:t>”</a:t>
            </a:r>
            <a:r>
              <a:rPr lang="en-US" sz="2800" smtClean="0">
                <a:cs typeface="+mn-cs"/>
              </a:rPr>
              <a:t> – stands for Executable and Linking Format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A 4-byte magic number followed by a series of named sections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cs typeface="+mn-cs"/>
              </a:rPr>
              <a:t>Addresses assume the object file is placed at memory address 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When multiple object files are linked together, we must update the offsets (relocation)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cs typeface="+mn-cs"/>
              </a:rPr>
              <a:t>Tools to read contents: </a:t>
            </a:r>
            <a:r>
              <a:rPr lang="en-US" sz="2600" smtClean="0">
                <a:latin typeface="Courier New" charset="0"/>
                <a:cs typeface="+mn-cs"/>
              </a:rPr>
              <a:t>objdump</a:t>
            </a:r>
            <a:r>
              <a:rPr lang="en-US" sz="2800" smtClean="0">
                <a:cs typeface="+mn-cs"/>
              </a:rPr>
              <a:t> and </a:t>
            </a:r>
            <a:r>
              <a:rPr lang="en-US" sz="2600" smtClean="0">
                <a:latin typeface="Courier New" charset="0"/>
                <a:cs typeface="+mn-cs"/>
              </a:rPr>
              <a:t>readelf</a:t>
            </a:r>
            <a:r>
              <a:rPr lang="en-US" sz="2800" smtClean="0">
                <a:cs typeface="+mn-cs"/>
              </a:rPr>
              <a:t> – not available on all systems</a:t>
            </a:r>
          </a:p>
        </p:txBody>
      </p:sp>
      <p:sp>
        <p:nvSpPr>
          <p:cNvPr id="806916" name="TextBox 4"/>
          <p:cNvSpPr txBox="1">
            <a:spLocks noChangeArrowheads="1"/>
          </p:cNvSpPr>
          <p:nvPr/>
        </p:nvSpPr>
        <p:spPr bwMode="auto">
          <a:xfrm>
            <a:off x="7315200" y="1066800"/>
            <a:ext cx="1295400" cy="523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Calibri" charset="0"/>
              </a:rPr>
              <a:t>\177ELF</a:t>
            </a:r>
          </a:p>
          <a:p>
            <a:pPr eaLnBrk="1" hangingPunct="1"/>
            <a:r>
              <a:rPr lang="en-US" sz="1600">
                <a:latin typeface="Calibri" charset="0"/>
              </a:rPr>
              <a:t>.text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.rodata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.data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.bss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.symtab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.rel.text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.rel.data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.debug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.line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Section header table</a:t>
            </a:r>
          </a:p>
        </p:txBody>
      </p:sp>
    </p:spTree>
    <p:extLst>
      <p:ext uri="{BB962C8B-B14F-4D97-AF65-F5344CB8AC3E}">
        <p14:creationId xmlns:p14="http://schemas.microsoft.com/office/powerpoint/2010/main" val="3857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ELF sections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752600"/>
            <a:ext cx="6556375" cy="43434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cs typeface="+mn-cs"/>
              </a:rPr>
              <a:t>.text = machine code (compiled program instructions)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cs typeface="+mn-cs"/>
              </a:rPr>
              <a:t>.rodata = read-only data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cs typeface="+mn-cs"/>
              </a:rPr>
              <a:t>.data = initialized global variables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cs typeface="+mn-cs"/>
              </a:rPr>
              <a:t>.bss = </a:t>
            </a:r>
            <a:r>
              <a:rPr lang="ja-JP" altLang="en-US" sz="2800" smtClean="0">
                <a:latin typeface="Arial"/>
                <a:cs typeface="+mn-cs"/>
              </a:rPr>
              <a:t>“</a:t>
            </a:r>
            <a:r>
              <a:rPr lang="en-US" sz="2800" smtClean="0">
                <a:cs typeface="+mn-cs"/>
              </a:rPr>
              <a:t>block storage start</a:t>
            </a:r>
            <a:r>
              <a:rPr lang="ja-JP" altLang="en-US" sz="2800" smtClean="0">
                <a:latin typeface="Arial"/>
                <a:cs typeface="+mn-cs"/>
              </a:rPr>
              <a:t>”</a:t>
            </a:r>
            <a:r>
              <a:rPr lang="en-US" sz="2800" smtClean="0">
                <a:cs typeface="+mn-cs"/>
              </a:rPr>
              <a:t> for uninitialized global variables – actually just a placeholder that occupies no space in the object file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cs typeface="+mn-cs"/>
              </a:rPr>
              <a:t>.symtab = symbol table with information about functions and global variables defined and referenced in the program</a:t>
            </a: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7315200" y="1066800"/>
            <a:ext cx="1295400" cy="523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Calibri" charset="0"/>
              </a:rPr>
              <a:t>\177ELF</a:t>
            </a:r>
          </a:p>
          <a:p>
            <a:pPr eaLnBrk="1" hangingPunct="1"/>
            <a:r>
              <a:rPr lang="en-US" sz="1600">
                <a:latin typeface="Calibri" charset="0"/>
              </a:rPr>
              <a:t>.text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.rodata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.data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.bss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.symtab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.rel.text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.rel.data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.debug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.line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Section header table</a:t>
            </a:r>
          </a:p>
        </p:txBody>
      </p:sp>
    </p:spTree>
    <p:extLst>
      <p:ext uri="{BB962C8B-B14F-4D97-AF65-F5344CB8AC3E}">
        <p14:creationId xmlns:p14="http://schemas.microsoft.com/office/powerpoint/2010/main" val="319809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ELF Sections (cont.)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981200"/>
            <a:ext cx="6556375" cy="41148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cs typeface="+mn-cs"/>
              </a:rPr>
              <a:t>.rel.text = list of locations in .text section that need to be modified when linked with other object files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cs typeface="+mn-cs"/>
              </a:rPr>
              <a:t>.rel.data = relocation information for global variables referenced but not defined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cs typeface="+mn-cs"/>
              </a:rPr>
              <a:t>.debug = debugging symbol table; only created if compiled with -g option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cs typeface="+mn-cs"/>
              </a:rPr>
              <a:t>.line = mapping between line numbers in source and machine code in .text; used by debugger programs</a:t>
            </a: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7315200" y="1066800"/>
            <a:ext cx="1295400" cy="523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Calibri" charset="0"/>
              </a:rPr>
              <a:t>\177ELF</a:t>
            </a:r>
          </a:p>
          <a:p>
            <a:pPr eaLnBrk="1" hangingPunct="1"/>
            <a:r>
              <a:rPr lang="en-US" sz="1600">
                <a:latin typeface="Calibri" charset="0"/>
              </a:rPr>
              <a:t>.text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.rodata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.data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.bss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.symtab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.rel.text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.rel.data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.debug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.line</a:t>
            </a:r>
          </a:p>
          <a:p>
            <a:pPr eaLnBrk="1" hangingPunct="1"/>
            <a:r>
              <a:rPr lang="en-US" sz="1600">
                <a:latin typeface="Calibri" charset="0"/>
              </a:rPr>
              <a:t>…</a:t>
            </a:r>
          </a:p>
          <a:p>
            <a:pPr eaLnBrk="1" hangingPunct="1"/>
            <a:r>
              <a:rPr lang="en-US" sz="1600">
                <a:latin typeface="Calibri" charset="0"/>
              </a:rPr>
              <a:t>Section header table</a:t>
            </a:r>
          </a:p>
        </p:txBody>
      </p:sp>
    </p:spTree>
    <p:extLst>
      <p:ext uri="{BB962C8B-B14F-4D97-AF65-F5344CB8AC3E}">
        <p14:creationId xmlns:p14="http://schemas.microsoft.com/office/powerpoint/2010/main" val="41578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81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800" smtClean="0">
                <a:cs typeface="+mj-cs"/>
              </a:rPr>
              <a:t>Creation of a load module</a:t>
            </a:r>
          </a:p>
        </p:txBody>
      </p:sp>
      <p:graphicFrame>
        <p:nvGraphicFramePr>
          <p:cNvPr id="76698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38200" y="1676400"/>
          <a:ext cx="3957638" cy="44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VISIO" r:id="rId4" imgW="3124200" imgH="3479800" progId="Visio.Drawing.6">
                  <p:embed/>
                </p:oleObj>
              </mc:Choice>
              <mc:Fallback>
                <p:oleObj name="VISIO" r:id="rId4" imgW="3124200" imgH="347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3957638" cy="44021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6983" name="Rectangle 7"/>
          <p:cNvSpPr>
            <a:spLocks noChangeArrowheads="1"/>
          </p:cNvSpPr>
          <p:nvPr/>
        </p:nvSpPr>
        <p:spPr bwMode="auto">
          <a:xfrm>
            <a:off x="5334000" y="1752600"/>
            <a:ext cx="33528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Interleaved from multiple object modules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000">
                <a:cs typeface="+mn-cs"/>
              </a:rPr>
              <a:t>Sections must be </a:t>
            </a:r>
            <a:r>
              <a:rPr lang="ja-JP" altLang="en-US" sz="2000">
                <a:latin typeface="Arial"/>
                <a:cs typeface="+mn-cs"/>
              </a:rPr>
              <a:t>“</a:t>
            </a:r>
            <a:r>
              <a:rPr lang="en-US" sz="2000">
                <a:cs typeface="+mn-cs"/>
              </a:rPr>
              <a:t>relocated</a:t>
            </a:r>
            <a:r>
              <a:rPr lang="ja-JP" altLang="en-US" sz="2000">
                <a:latin typeface="Arial"/>
                <a:cs typeface="+mn-cs"/>
              </a:rPr>
              <a:t>”</a:t>
            </a:r>
            <a:endParaRPr lang="en-US" sz="2000"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Addresses relative to beginning of a module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000">
                <a:cs typeface="+mn-cs"/>
              </a:rPr>
              <a:t>Necessary to translate from beginnings of object modules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When loaded – OS will translate again to absolute addresses</a:t>
            </a:r>
          </a:p>
        </p:txBody>
      </p:sp>
    </p:spTree>
    <p:extLst>
      <p:ext uri="{BB962C8B-B14F-4D97-AF65-F5344CB8AC3E}">
        <p14:creationId xmlns:p14="http://schemas.microsoft.com/office/powerpoint/2010/main" val="41236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5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Loading and memory mapping</a:t>
            </a:r>
          </a:p>
        </p:txBody>
      </p:sp>
      <p:graphicFrame>
        <p:nvGraphicFramePr>
          <p:cNvPr id="266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1676400"/>
          <a:ext cx="6129338" cy="441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VISIO" r:id="rId4" imgW="6032500" imgH="4343400" progId="Visio.Drawing.6">
                  <p:embed/>
                </p:oleObj>
              </mc:Choice>
              <mc:Fallback>
                <p:oleObj name="VISIO" r:id="rId4" imgW="6032500" imgH="4343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6129338" cy="4414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07" name="Rectangle 7"/>
          <p:cNvSpPr>
            <a:spLocks noChangeArrowheads="1"/>
          </p:cNvSpPr>
          <p:nvPr/>
        </p:nvSpPr>
        <p:spPr bwMode="auto">
          <a:xfrm>
            <a:off x="6858000" y="1752600"/>
            <a:ext cx="20574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Includes memory for stack, dynamic data (i.e., free store), and un-initialized global data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Physical memory is shared by multiple programs</a:t>
            </a:r>
          </a:p>
        </p:txBody>
      </p:sp>
    </p:spTree>
    <p:extLst>
      <p:ext uri="{BB962C8B-B14F-4D97-AF65-F5344CB8AC3E}">
        <p14:creationId xmlns:p14="http://schemas.microsoft.com/office/powerpoint/2010/main" val="40120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Sections of an executable file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grpSp>
        <p:nvGrpSpPr>
          <p:cNvPr id="29699" name="Group 14"/>
          <p:cNvGrpSpPr>
            <a:grpSpLocks/>
          </p:cNvGrpSpPr>
          <p:nvPr/>
        </p:nvGrpSpPr>
        <p:grpSpPr bwMode="auto">
          <a:xfrm>
            <a:off x="685800" y="1752600"/>
            <a:ext cx="7924800" cy="4427538"/>
            <a:chOff x="336" y="1104"/>
            <a:chExt cx="4992" cy="2789"/>
          </a:xfrm>
        </p:grpSpPr>
        <p:grpSp>
          <p:nvGrpSpPr>
            <p:cNvPr id="29700" name="Group 6"/>
            <p:cNvGrpSpPr>
              <a:grpSpLocks/>
            </p:cNvGrpSpPr>
            <p:nvPr/>
          </p:nvGrpSpPr>
          <p:grpSpPr bwMode="auto">
            <a:xfrm>
              <a:off x="864" y="1104"/>
              <a:ext cx="4121" cy="2789"/>
              <a:chOff x="864" y="1248"/>
              <a:chExt cx="3833" cy="2597"/>
            </a:xfrm>
          </p:grpSpPr>
          <p:pic>
            <p:nvPicPr>
              <p:cNvPr id="29708" name="Picture 4" descr="loadlayout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248"/>
                <a:ext cx="3833" cy="2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357" name="Text Box 5"/>
              <p:cNvSpPr txBox="1">
                <a:spLocks noChangeArrowheads="1"/>
              </p:cNvSpPr>
              <p:nvPr/>
            </p:nvSpPr>
            <p:spPr bwMode="auto">
              <a:xfrm>
                <a:off x="2304" y="1296"/>
                <a:ext cx="624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>
                    <a:solidFill>
                      <a:srgbClr val="003300"/>
                    </a:solidFill>
                    <a:latin typeface="Arial Narrow" charset="0"/>
                    <a:cs typeface="+mn-cs"/>
                  </a:rPr>
                  <a:t>Segments:</a:t>
                </a:r>
              </a:p>
            </p:txBody>
          </p:sp>
        </p:grpSp>
        <p:grpSp>
          <p:nvGrpSpPr>
            <p:cNvPr id="29701" name="Group 13"/>
            <p:cNvGrpSpPr>
              <a:grpSpLocks/>
            </p:cNvGrpSpPr>
            <p:nvPr/>
          </p:nvGrpSpPr>
          <p:grpSpPr bwMode="auto">
            <a:xfrm>
              <a:off x="336" y="1344"/>
              <a:ext cx="4992" cy="2304"/>
              <a:chOff x="336" y="1344"/>
              <a:chExt cx="4992" cy="2304"/>
            </a:xfrm>
          </p:grpSpPr>
          <p:sp>
            <p:nvSpPr>
              <p:cNvPr id="740359" name="AutoShape 7"/>
              <p:cNvSpPr>
                <a:spLocks noChangeArrowheads="1"/>
              </p:cNvSpPr>
              <p:nvPr/>
            </p:nvSpPr>
            <p:spPr bwMode="auto">
              <a:xfrm>
                <a:off x="336" y="1344"/>
                <a:ext cx="336" cy="1392"/>
              </a:xfrm>
              <a:prstGeom prst="downArrow">
                <a:avLst>
                  <a:gd name="adj1" fmla="val 50000"/>
                  <a:gd name="adj2" fmla="val 103571"/>
                </a:avLst>
              </a:prstGeom>
              <a:noFill/>
              <a:ln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40360" name="AutoShape 8"/>
              <p:cNvSpPr>
                <a:spLocks noChangeArrowheads="1"/>
              </p:cNvSpPr>
              <p:nvPr/>
            </p:nvSpPr>
            <p:spPr bwMode="auto">
              <a:xfrm>
                <a:off x="4992" y="3024"/>
                <a:ext cx="336" cy="624"/>
              </a:xfrm>
              <a:prstGeom prst="upArrow">
                <a:avLst>
                  <a:gd name="adj1" fmla="val 50000"/>
                  <a:gd name="adj2" fmla="val 46429"/>
                </a:avLst>
              </a:prstGeom>
              <a:noFill/>
              <a:ln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40361" name="Line 9"/>
              <p:cNvSpPr>
                <a:spLocks noChangeShapeType="1"/>
              </p:cNvSpPr>
              <p:nvPr/>
            </p:nvSpPr>
            <p:spPr bwMode="auto">
              <a:xfrm>
                <a:off x="4320" y="3024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40362" name="Line 10"/>
              <p:cNvSpPr>
                <a:spLocks noChangeShapeType="1"/>
              </p:cNvSpPr>
              <p:nvPr/>
            </p:nvSpPr>
            <p:spPr bwMode="auto">
              <a:xfrm>
                <a:off x="4368" y="3648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40363" name="Line 11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40364" name="Line 12"/>
              <p:cNvSpPr>
                <a:spLocks noChangeShapeType="1"/>
              </p:cNvSpPr>
              <p:nvPr/>
            </p:nvSpPr>
            <p:spPr bwMode="auto">
              <a:xfrm>
                <a:off x="528" y="273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04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A semi-simple card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Turn-based card game where the goal is to eliminate other players by bringing their </a:t>
            </a:r>
            <a:r>
              <a:rPr lang="en-US" b="1" dirty="0" err="1" smtClean="0"/>
              <a:t>hp</a:t>
            </a:r>
            <a:r>
              <a:rPr lang="en-US" dirty="0" smtClean="0"/>
              <a:t> down to </a:t>
            </a:r>
            <a:r>
              <a:rPr lang="en-US" dirty="0" smtClean="0"/>
              <a:t>zero</a:t>
            </a:r>
          </a:p>
          <a:p>
            <a:r>
              <a:rPr lang="en-US" dirty="0" smtClean="0"/>
              <a:t>Resources (created only once at the start):</a:t>
            </a:r>
          </a:p>
          <a:p>
            <a:pPr lvl="1"/>
            <a:r>
              <a:rPr lang="en-US" dirty="0" smtClean="0"/>
              <a:t>Cards</a:t>
            </a:r>
          </a:p>
          <a:p>
            <a:pPr lvl="2"/>
            <a:r>
              <a:rPr lang="en-US" dirty="0" smtClean="0"/>
              <a:t>Can have multiple instances of the </a:t>
            </a:r>
            <a:r>
              <a:rPr lang="en-US" i="1" dirty="0" smtClean="0"/>
              <a:t>same</a:t>
            </a:r>
            <a:r>
              <a:rPr lang="en-US" dirty="0" smtClean="0"/>
              <a:t> card</a:t>
            </a:r>
            <a:endParaRPr lang="en-US" dirty="0" smtClean="0"/>
          </a:p>
          <a:p>
            <a:pPr lvl="1"/>
            <a:r>
              <a:rPr lang="en-US" dirty="0" smtClean="0"/>
              <a:t>Player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6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Deals cards</a:t>
            </a:r>
          </a:p>
          <a:p>
            <a:pPr lvl="1"/>
            <a:r>
              <a:rPr lang="en-US" dirty="0" smtClean="0"/>
              <a:t>Hands control to players in order</a:t>
            </a:r>
          </a:p>
          <a:p>
            <a:r>
              <a:rPr lang="en-US" dirty="0" smtClean="0"/>
              <a:t>Player (abstract)</a:t>
            </a:r>
            <a:endParaRPr lang="en-US" dirty="0" smtClean="0"/>
          </a:p>
          <a:p>
            <a:pPr lvl="1"/>
            <a:r>
              <a:rPr lang="en-US" dirty="0" smtClean="0"/>
              <a:t>Has two </a:t>
            </a:r>
            <a:r>
              <a:rPr lang="en-US" dirty="0" smtClean="0"/>
              <a:t>sets of cards (</a:t>
            </a:r>
            <a:r>
              <a:rPr lang="en-US" dirty="0" smtClean="0"/>
              <a:t>deck and discard)</a:t>
            </a:r>
          </a:p>
          <a:p>
            <a:pPr lvl="1"/>
            <a:r>
              <a:rPr lang="en-US" dirty="0" smtClean="0"/>
              <a:t>Plays cards on other </a:t>
            </a:r>
            <a:r>
              <a:rPr lang="en-US" dirty="0" smtClean="0"/>
              <a:t>players (or themselves)</a:t>
            </a:r>
            <a:endParaRPr lang="en-US" dirty="0" smtClean="0"/>
          </a:p>
          <a:p>
            <a:r>
              <a:rPr lang="en-US" dirty="0" smtClean="0"/>
              <a:t>Deck (</a:t>
            </a:r>
            <a:r>
              <a:rPr lang="en-US" dirty="0" smtClean="0"/>
              <a:t>of cards)</a:t>
            </a:r>
          </a:p>
          <a:p>
            <a:pPr lvl="1"/>
            <a:r>
              <a:rPr lang="en-US" dirty="0" smtClean="0"/>
              <a:t>Simple AST for holding cards and shuffling</a:t>
            </a:r>
          </a:p>
          <a:p>
            <a:r>
              <a:rPr lang="en-US" dirty="0" smtClean="0"/>
              <a:t>Card</a:t>
            </a:r>
          </a:p>
          <a:p>
            <a:pPr lvl="1"/>
            <a:r>
              <a:rPr lang="en-US" dirty="0" smtClean="0"/>
              <a:t>Can attack or heal other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2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Card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void </a:t>
            </a:r>
            <a:r>
              <a:rPr lang="en-US" dirty="0" err="1" smtClean="0"/>
              <a:t>perform_action</a:t>
            </a:r>
            <a:r>
              <a:rPr lang="en-US" dirty="0" smtClean="0"/>
              <a:t>(from, to, </a:t>
            </a:r>
            <a:r>
              <a:rPr lang="en-US" dirty="0" err="1" smtClean="0"/>
              <a:t>hp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Called indirectly by player to perform the card’s action on another player</a:t>
            </a:r>
          </a:p>
          <a:p>
            <a:r>
              <a:rPr lang="en-US" dirty="0" smtClean="0"/>
              <a:t>virtual </a:t>
            </a:r>
            <a:r>
              <a:rPr lang="en-US" dirty="0"/>
              <a:t>void  discard()</a:t>
            </a:r>
          </a:p>
          <a:p>
            <a:pPr lvl="1"/>
            <a:r>
              <a:rPr lang="en-US" dirty="0"/>
              <a:t>Called by player when Card is </a:t>
            </a:r>
            <a:r>
              <a:rPr lang="en-US" dirty="0" smtClean="0"/>
              <a:t>discarded</a:t>
            </a:r>
          </a:p>
          <a:p>
            <a:r>
              <a:rPr lang="en-US" dirty="0" smtClean="0"/>
              <a:t>virtual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get_hp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Report the </a:t>
            </a:r>
            <a:r>
              <a:rPr lang="en-US" dirty="0" err="1" smtClean="0"/>
              <a:t>hp</a:t>
            </a:r>
            <a:r>
              <a:rPr lang="en-US" dirty="0" smtClean="0"/>
              <a:t> this card can attack (negative value) or heal (</a:t>
            </a:r>
            <a:r>
              <a:rPr lang="en-US" dirty="0" err="1" smtClean="0"/>
              <a:t>postive</a:t>
            </a:r>
            <a:r>
              <a:rPr lang="en-US" dirty="0" smtClean="0"/>
              <a:t> value) with</a:t>
            </a:r>
          </a:p>
        </p:txBody>
      </p:sp>
    </p:spTree>
    <p:extLst>
      <p:ext uri="{BB962C8B-B14F-4D97-AF65-F5344CB8AC3E}">
        <p14:creationId xmlns:p14="http://schemas.microsoft.com/office/powerpoint/2010/main" val="31119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Player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void </a:t>
            </a:r>
            <a:r>
              <a:rPr lang="en-US" dirty="0" err="1" smtClean="0"/>
              <a:t>take_turn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Card&amp; card);</a:t>
            </a:r>
          </a:p>
          <a:p>
            <a:pPr lvl="1"/>
            <a:r>
              <a:rPr lang="en-US" dirty="0" smtClean="0"/>
              <a:t>Needs to determine who to play card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0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additional Cards</a:t>
            </a:r>
          </a:p>
          <a:p>
            <a:pPr lvl="1"/>
            <a:r>
              <a:rPr lang="en-US" dirty="0" err="1"/>
              <a:t>ReflectorCard</a:t>
            </a:r>
            <a:endParaRPr lang="en-US" dirty="0"/>
          </a:p>
          <a:p>
            <a:pPr lvl="2"/>
            <a:r>
              <a:rPr lang="en-US" dirty="0"/>
              <a:t>Heals the attacker while performing the </a:t>
            </a:r>
            <a:r>
              <a:rPr lang="en-US" dirty="0" smtClean="0"/>
              <a:t>attack</a:t>
            </a:r>
          </a:p>
          <a:p>
            <a:pPr lvl="1"/>
            <a:r>
              <a:rPr lang="en-US" dirty="0" err="1" smtClean="0"/>
              <a:t>RolloverHPCard</a:t>
            </a:r>
            <a:endParaRPr lang="en-US" dirty="0" smtClean="0"/>
          </a:p>
          <a:p>
            <a:pPr lvl="2"/>
            <a:r>
              <a:rPr lang="en-US" dirty="0" smtClean="0"/>
              <a:t>Left over </a:t>
            </a:r>
            <a:r>
              <a:rPr lang="en-US" dirty="0" err="1" smtClean="0"/>
              <a:t>hp</a:t>
            </a:r>
            <a:r>
              <a:rPr lang="en-US" dirty="0" smtClean="0"/>
              <a:t> can be accumulated and used on later turns</a:t>
            </a:r>
          </a:p>
          <a:p>
            <a:pPr lvl="1"/>
            <a:r>
              <a:rPr lang="en-US" dirty="0" err="1" smtClean="0"/>
              <a:t>SnowballCard</a:t>
            </a:r>
            <a:endParaRPr lang="en-US" dirty="0"/>
          </a:p>
          <a:p>
            <a:pPr lvl="2"/>
            <a:r>
              <a:rPr lang="en-US" dirty="0"/>
              <a:t>Becomes stronger each time it is </a:t>
            </a:r>
            <a:r>
              <a:rPr lang="en-US" dirty="0" smtClean="0"/>
              <a:t>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Additional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AttackWeakest</a:t>
            </a:r>
            <a:endParaRPr lang="en-US" dirty="0" smtClean="0"/>
          </a:p>
          <a:p>
            <a:pPr lvl="1"/>
            <a:r>
              <a:rPr lang="en-US" dirty="0" smtClean="0"/>
              <a:t>Always attack the weakest player</a:t>
            </a:r>
          </a:p>
          <a:p>
            <a:r>
              <a:rPr lang="en-US" dirty="0" smtClean="0"/>
              <a:t>???</a:t>
            </a:r>
          </a:p>
          <a:p>
            <a:pPr lvl="1"/>
            <a:r>
              <a:rPr lang="en-US" dirty="0" smtClean="0"/>
              <a:t>Undetermined as of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 and 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want to call parent’s assignment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1982</TotalTime>
  <Words>1275</Words>
  <Application>Microsoft Macintosh PowerPoint</Application>
  <PresentationFormat>On-screen Show (4:3)</PresentationFormat>
  <Paragraphs>236</Paragraphs>
  <Slides>25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 Black </vt:lpstr>
      <vt:lpstr>VISIO</vt:lpstr>
      <vt:lpstr>Programs in Memory</vt:lpstr>
      <vt:lpstr>Overview</vt:lpstr>
      <vt:lpstr>Project 2: A semi-simple card game</vt:lpstr>
      <vt:lpstr>Classes</vt:lpstr>
      <vt:lpstr>Relevant Card Interface</vt:lpstr>
      <vt:lpstr>Relevant Player Interface</vt:lpstr>
      <vt:lpstr>Your Task</vt:lpstr>
      <vt:lpstr>Implement Additional Players</vt:lpstr>
      <vt:lpstr>Inheritance and Assignment Operator</vt:lpstr>
      <vt:lpstr>Virtual Keyword</vt:lpstr>
      <vt:lpstr>Abstract Classes</vt:lpstr>
      <vt:lpstr>Programs on Disk and Memory</vt:lpstr>
      <vt:lpstr>Program building</vt:lpstr>
      <vt:lpstr>Link combines object codes</vt:lpstr>
      <vt:lpstr>Compiling: 3 steps with C/C++</vt:lpstr>
      <vt:lpstr>Another View</vt:lpstr>
      <vt:lpstr>Layout of C/C++ programs</vt:lpstr>
      <vt:lpstr>A sample C program – demo.c</vt:lpstr>
      <vt:lpstr>A possible structure of demo.o</vt:lpstr>
      <vt:lpstr>Linux object file format</vt:lpstr>
      <vt:lpstr>ELF sections</vt:lpstr>
      <vt:lpstr>ELF Sections (cont.)</vt:lpstr>
      <vt:lpstr>Creation of a load module</vt:lpstr>
      <vt:lpstr>Loading and memory mapping</vt:lpstr>
      <vt:lpstr>Sections of an executable file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-</dc:creator>
  <cp:lastModifiedBy>-</cp:lastModifiedBy>
  <cp:revision>298</cp:revision>
  <dcterms:created xsi:type="dcterms:W3CDTF">2012-08-13T18:16:21Z</dcterms:created>
  <dcterms:modified xsi:type="dcterms:W3CDTF">2012-08-30T02:04:38Z</dcterms:modified>
</cp:coreProperties>
</file>