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39" r:id="rId4"/>
    <p:sldId id="345" r:id="rId5"/>
    <p:sldId id="340" r:id="rId6"/>
    <p:sldId id="342" r:id="rId7"/>
    <p:sldId id="341" r:id="rId8"/>
    <p:sldId id="346" r:id="rId9"/>
    <p:sldId id="344" r:id="rId10"/>
    <p:sldId id="347" r:id="rId11"/>
    <p:sldId id="328" r:id="rId12"/>
    <p:sldId id="343" r:id="rId13"/>
    <p:sldId id="329" r:id="rId14"/>
    <p:sldId id="330" r:id="rId15"/>
    <p:sldId id="331" r:id="rId16"/>
    <p:sldId id="332" r:id="rId17"/>
    <p:sldId id="333" r:id="rId18"/>
    <p:sldId id="33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7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1159B-7082-034B-ADF7-AED006EB8E98}" type="datetimeFigureOut">
              <a:rPr lang="en-US" smtClean="0"/>
              <a:t>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7C4-7AB3-6F41-AFE9-EFDE80887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5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1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67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5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E5FDE96-0BF6-6242-A660-0FB54595002C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52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5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EBDF728-6725-0946-988B-8AA32E2E5AE2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03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oleObject" Target="../embeddings/oleObject11.bin"/><Relationship Id="rId13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</a:t>
            </a:r>
            <a:r>
              <a:rPr lang="en-US" dirty="0" smtClean="0"/>
              <a:t>Boe</a:t>
            </a:r>
          </a:p>
          <a:p>
            <a:r>
              <a:rPr lang="en-US" dirty="0" smtClean="0"/>
              <a:t>2012/09/05</a:t>
            </a:r>
          </a:p>
          <a:p>
            <a:r>
              <a:rPr lang="en-US" dirty="0"/>
              <a:t>CS32, Summer 2012 B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4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mixing data and control on the stack not the best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Variable values</a:t>
            </a:r>
          </a:p>
          <a:p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r>
              <a:rPr lang="en-US" dirty="0" smtClean="0"/>
              <a:t>Previous EBP</a:t>
            </a:r>
          </a:p>
          <a:p>
            <a:pPr lvl="1"/>
            <a:endParaRPr lang="en-US" dirty="0"/>
          </a:p>
          <a:p>
            <a:r>
              <a:rPr lang="en-US" dirty="0" smtClean="0"/>
              <a:t>Buffer overflow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cs typeface="+mj-cs"/>
              </a:rPr>
              <a:t>Variables and objects in memory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352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</a:rPr>
              <a:t>Variables and data objects are data containers with names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</a:rPr>
              <a:t>The value of the variable is the code stored in the container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</a:rPr>
              <a:t>To evaluate a variable is to fetch the code from the container and interpret it properly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</a:rPr>
              <a:t>To store a value in a variable is to code the value and store the code in the container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</a:rPr>
              <a:t>The size of a variable is the size of its container</a:t>
            </a:r>
          </a:p>
        </p:txBody>
      </p:sp>
      <p:grpSp>
        <p:nvGrpSpPr>
          <p:cNvPr id="30723" name="Group 17"/>
          <p:cNvGrpSpPr>
            <a:grpSpLocks/>
          </p:cNvGrpSpPr>
          <p:nvPr/>
        </p:nvGrpSpPr>
        <p:grpSpPr bwMode="auto">
          <a:xfrm>
            <a:off x="914400" y="1676400"/>
            <a:ext cx="7372350" cy="838200"/>
            <a:chOff x="624" y="3312"/>
            <a:chExt cx="4644" cy="528"/>
          </a:xfrm>
        </p:grpSpPr>
        <p:sp>
          <p:nvSpPr>
            <p:cNvPr id="771076" name="Line 4"/>
            <p:cNvSpPr>
              <a:spLocks noChangeShapeType="1"/>
            </p:cNvSpPr>
            <p:nvPr/>
          </p:nvSpPr>
          <p:spPr bwMode="auto">
            <a:xfrm>
              <a:off x="624" y="3552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71077" name="Line 5"/>
            <p:cNvSpPr>
              <a:spLocks noChangeShapeType="1"/>
            </p:cNvSpPr>
            <p:nvPr/>
          </p:nvSpPr>
          <p:spPr bwMode="auto">
            <a:xfrm>
              <a:off x="624" y="3840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0726" name="Group 6"/>
            <p:cNvGrpSpPr>
              <a:grpSpLocks/>
            </p:cNvGrpSpPr>
            <p:nvPr/>
          </p:nvGrpSpPr>
          <p:grpSpPr bwMode="auto">
            <a:xfrm>
              <a:off x="1056" y="3552"/>
              <a:ext cx="912" cy="288"/>
              <a:chOff x="1056" y="3456"/>
              <a:chExt cx="912" cy="288"/>
            </a:xfrm>
          </p:grpSpPr>
          <p:sp>
            <p:nvSpPr>
              <p:cNvPr id="771079" name="Text Box 7"/>
              <p:cNvSpPr txBox="1">
                <a:spLocks noChangeArrowheads="1"/>
              </p:cNvSpPr>
              <p:nvPr/>
            </p:nvSpPr>
            <p:spPr bwMode="auto">
              <a:xfrm>
                <a:off x="1056" y="3456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>
                    <a:cs typeface="+mn-cs"/>
                  </a:rPr>
                  <a:t>01000001</a:t>
                </a:r>
              </a:p>
            </p:txBody>
          </p:sp>
          <p:sp>
            <p:nvSpPr>
              <p:cNvPr id="771080" name="Rectangle 8"/>
              <p:cNvSpPr>
                <a:spLocks noChangeArrowheads="1"/>
              </p:cNvSpPr>
              <p:nvPr/>
            </p:nvSpPr>
            <p:spPr bwMode="auto">
              <a:xfrm>
                <a:off x="1104" y="3456"/>
                <a:ext cx="7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0727" name="Group 9"/>
            <p:cNvGrpSpPr>
              <a:grpSpLocks/>
            </p:cNvGrpSpPr>
            <p:nvPr/>
          </p:nvGrpSpPr>
          <p:grpSpPr bwMode="auto">
            <a:xfrm>
              <a:off x="2304" y="3552"/>
              <a:ext cx="912" cy="288"/>
              <a:chOff x="1056" y="3456"/>
              <a:chExt cx="912" cy="288"/>
            </a:xfrm>
          </p:grpSpPr>
          <p:sp>
            <p:nvSpPr>
              <p:cNvPr id="771082" name="Text Box 10"/>
              <p:cNvSpPr txBox="1">
                <a:spLocks noChangeArrowheads="1"/>
              </p:cNvSpPr>
              <p:nvPr/>
            </p:nvSpPr>
            <p:spPr bwMode="auto">
              <a:xfrm>
                <a:off x="1056" y="3456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>
                    <a:cs typeface="+mn-cs"/>
                  </a:rPr>
                  <a:t>01000010</a:t>
                </a:r>
              </a:p>
            </p:txBody>
          </p:sp>
          <p:sp>
            <p:nvSpPr>
              <p:cNvPr id="771083" name="Rectangle 11"/>
              <p:cNvSpPr>
                <a:spLocks noChangeArrowheads="1"/>
              </p:cNvSpPr>
              <p:nvPr/>
            </p:nvSpPr>
            <p:spPr bwMode="auto">
              <a:xfrm>
                <a:off x="1104" y="3456"/>
                <a:ext cx="7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0728" name="Group 12"/>
            <p:cNvGrpSpPr>
              <a:grpSpLocks/>
            </p:cNvGrpSpPr>
            <p:nvPr/>
          </p:nvGrpSpPr>
          <p:grpSpPr bwMode="auto">
            <a:xfrm>
              <a:off x="3072" y="3552"/>
              <a:ext cx="912" cy="288"/>
              <a:chOff x="1056" y="3456"/>
              <a:chExt cx="912" cy="288"/>
            </a:xfrm>
          </p:grpSpPr>
          <p:sp>
            <p:nvSpPr>
              <p:cNvPr id="771085" name="Text Box 13"/>
              <p:cNvSpPr txBox="1">
                <a:spLocks noChangeArrowheads="1"/>
              </p:cNvSpPr>
              <p:nvPr/>
            </p:nvSpPr>
            <p:spPr bwMode="auto">
              <a:xfrm>
                <a:off x="1056" y="3456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>
                    <a:cs typeface="+mn-cs"/>
                  </a:rPr>
                  <a:t>00010100</a:t>
                </a:r>
              </a:p>
            </p:txBody>
          </p:sp>
          <p:sp>
            <p:nvSpPr>
              <p:cNvPr id="771086" name="Rectangle 14"/>
              <p:cNvSpPr>
                <a:spLocks noChangeArrowheads="1"/>
              </p:cNvSpPr>
              <p:nvPr/>
            </p:nvSpPr>
            <p:spPr bwMode="auto">
              <a:xfrm>
                <a:off x="1104" y="3456"/>
                <a:ext cx="7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71087" name="Text Box 15"/>
            <p:cNvSpPr txBox="1">
              <a:spLocks noChangeArrowheads="1"/>
            </p:cNvSpPr>
            <p:nvPr/>
          </p:nvSpPr>
          <p:spPr bwMode="auto">
            <a:xfrm>
              <a:off x="1200" y="331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'</a:t>
              </a:r>
              <a:r>
                <a:rPr lang="en-US" b="1">
                  <a:latin typeface="Courier New" charset="0"/>
                  <a:cs typeface="+mn-cs"/>
                </a:rPr>
                <a:t>A</a:t>
              </a:r>
              <a:r>
                <a:rPr lang="en-US" b="1">
                  <a:cs typeface="+mn-cs"/>
                </a:rPr>
                <a:t>'</a:t>
              </a:r>
            </a:p>
          </p:txBody>
        </p:sp>
        <p:sp>
          <p:nvSpPr>
            <p:cNvPr id="771088" name="Text Box 16"/>
            <p:cNvSpPr txBox="1">
              <a:spLocks noChangeArrowheads="1"/>
            </p:cNvSpPr>
            <p:nvPr/>
          </p:nvSpPr>
          <p:spPr bwMode="auto">
            <a:xfrm>
              <a:off x="2880" y="3312"/>
              <a:ext cx="23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 smtClean="0">
                  <a:latin typeface="Courier New" charset="0"/>
                  <a:cs typeface="+mn-cs"/>
                </a:rPr>
                <a:t>16916 (short big endian)</a:t>
              </a:r>
              <a:endParaRPr lang="en-US" b="1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7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>
                <a:cs typeface="+mj-cs"/>
              </a:rPr>
              <a:t>Overflow is when a data code is larger than the size of its container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1905000"/>
            <a:ext cx="7089775" cy="41910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cs typeface="+mn-cs"/>
              </a:rPr>
              <a:t>e.g.,</a:t>
            </a:r>
            <a:r>
              <a:rPr lang="en-US" sz="2000" dirty="0" smtClean="0">
                <a:solidFill>
                  <a:srgbClr val="FFFFFF"/>
                </a:solidFill>
                <a:latin typeface="Courier New" charset="0"/>
                <a:cs typeface="+mn-cs"/>
              </a:rPr>
              <a:t> char </a:t>
            </a:r>
            <a:r>
              <a:rPr lang="en-US" sz="2000" dirty="0" err="1" smtClean="0">
                <a:solidFill>
                  <a:srgbClr val="FFFFFF"/>
                </a:solidFill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urier New" charset="0"/>
                <a:cs typeface="+mn-cs"/>
              </a:rPr>
              <a:t>; </a:t>
            </a:r>
            <a:r>
              <a:rPr lang="en-US" sz="2400" dirty="0" smtClean="0">
                <a:solidFill>
                  <a:srgbClr val="FFFFFF"/>
                </a:solidFill>
                <a:cs typeface="+mn-cs"/>
              </a:rPr>
              <a:t>// just 1 byte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000" dirty="0" err="1" smtClean="0">
                <a:solidFill>
                  <a:srgbClr val="FFFFFF"/>
                </a:solidFill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solidFill>
                  <a:srgbClr val="FFFFFF"/>
                </a:solidFill>
                <a:latin typeface="Courier New" charset="0"/>
                <a:cs typeface="+mn-cs"/>
              </a:rPr>
              <a:t> *p = (</a:t>
            </a:r>
            <a:r>
              <a:rPr lang="en-US" sz="2000" dirty="0" err="1" smtClean="0">
                <a:solidFill>
                  <a:srgbClr val="FFFFFF"/>
                </a:solidFill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solidFill>
                  <a:srgbClr val="FFFFFF"/>
                </a:solidFill>
                <a:latin typeface="Courier New" charset="0"/>
                <a:cs typeface="+mn-cs"/>
              </a:rPr>
              <a:t>*)&amp;</a:t>
            </a:r>
            <a:r>
              <a:rPr lang="en-US" sz="2000" dirty="0" err="1" smtClean="0">
                <a:solidFill>
                  <a:srgbClr val="FFFFFF"/>
                </a:solidFill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urier New" charset="0"/>
                <a:cs typeface="+mn-cs"/>
              </a:rPr>
              <a:t>; </a:t>
            </a:r>
            <a:r>
              <a:rPr lang="en-US" sz="2400" dirty="0" smtClean="0">
                <a:solidFill>
                  <a:srgbClr val="FFFFFF"/>
                </a:solidFill>
                <a:cs typeface="+mn-cs"/>
              </a:rPr>
              <a:t>// legal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000" dirty="0" smtClean="0">
                <a:solidFill>
                  <a:srgbClr val="FFFFFF"/>
                </a:solidFill>
                <a:latin typeface="Courier New" charset="0"/>
                <a:cs typeface="+mn-cs"/>
              </a:rPr>
              <a:t>*p = 1673579060;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solidFill>
                  <a:srgbClr val="FFFFFF"/>
                </a:solidFill>
              </a:rPr>
              <a:t>// result if </a:t>
            </a:r>
            <a:r>
              <a:rPr lang="en-US" altLang="ja-JP" sz="2000" dirty="0" smtClean="0">
                <a:solidFill>
                  <a:srgbClr val="FFFFFF"/>
                </a:solidFill>
                <a:latin typeface="Arial"/>
              </a:rPr>
              <a:t>"</a:t>
            </a:r>
            <a:r>
              <a:rPr lang="en-US" sz="2000" dirty="0" smtClean="0">
                <a:solidFill>
                  <a:srgbClr val="FFFFFF"/>
                </a:solidFill>
              </a:rPr>
              <a:t>big endian</a:t>
            </a:r>
            <a:r>
              <a:rPr lang="en-US" altLang="ja-JP" sz="2000" dirty="0" smtClean="0">
                <a:solidFill>
                  <a:srgbClr val="FFFFFF"/>
                </a:solidFill>
                <a:latin typeface="Arial"/>
              </a:rPr>
              <a:t>"</a:t>
            </a:r>
            <a:r>
              <a:rPr lang="en-US" sz="2000" dirty="0" smtClean="0">
                <a:solidFill>
                  <a:srgbClr val="FFFFFF"/>
                </a:solidFill>
              </a:rPr>
              <a:t> storage: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cs typeface="+mn-cs"/>
              </a:rPr>
              <a:t>If whole space (X) belongs to this program: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FFFFFF"/>
                </a:solidFill>
              </a:rPr>
              <a:t>Seems OK if X does not contain important data for rest of the program</a:t>
            </a:r>
            <a:r>
              <a:rPr lang="ja-JP" altLang="en-US" sz="2000" dirty="0" smtClean="0">
                <a:solidFill>
                  <a:srgbClr val="FFFFFF"/>
                </a:solidFill>
                <a:latin typeface="Arial"/>
              </a:rPr>
              <a:t>’</a:t>
            </a:r>
            <a:r>
              <a:rPr lang="en-US" sz="2000" dirty="0" smtClean="0">
                <a:solidFill>
                  <a:srgbClr val="FFFFFF"/>
                </a:solidFill>
              </a:rPr>
              <a:t>s execution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FFFFFF"/>
                </a:solidFill>
              </a:rPr>
              <a:t>Bad results or crash if important data are overwritten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cs typeface="+mn-cs"/>
              </a:rPr>
              <a:t>If all or part of X belongs to another process, the program is terminated by the OS for a memory access violation (i.e., segmentation fault)</a:t>
            </a:r>
          </a:p>
        </p:txBody>
      </p:sp>
      <p:graphicFrame>
        <p:nvGraphicFramePr>
          <p:cNvPr id="77210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0600" y="2057400"/>
          <a:ext cx="32004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VISIO" r:id="rId4" imgW="2794000" imgH="1193800" progId="Visio.Drawing.6">
                  <p:embed/>
                </p:oleObj>
              </mc:Choice>
              <mc:Fallback>
                <p:oleObj name="VISIO" r:id="rId4" imgW="2794000" imgH="1193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57400"/>
                        <a:ext cx="3200400" cy="1365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6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about overflow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Previous slide showed example of </a:t>
            </a:r>
            <a:r>
              <a:rPr lang="en-US" altLang="ja-JP" sz="2400" dirty="0" smtClean="0">
                <a:solidFill>
                  <a:srgbClr val="FFFFFF"/>
                </a:solidFill>
                <a:latin typeface="Arial"/>
              </a:rPr>
              <a:t>"</a:t>
            </a:r>
            <a:r>
              <a:rPr lang="en-US" sz="2400" dirty="0" smtClean="0">
                <a:solidFill>
                  <a:srgbClr val="FFFFFF"/>
                </a:solidFill>
              </a:rPr>
              <a:t>right  overflow</a:t>
            </a:r>
            <a:r>
              <a:rPr lang="en-US" altLang="ja-JP" sz="2400" dirty="0" smtClean="0">
                <a:solidFill>
                  <a:srgbClr val="FFFFFF"/>
                </a:solidFill>
                <a:latin typeface="Arial"/>
              </a:rPr>
              <a:t>"</a:t>
            </a:r>
            <a:r>
              <a:rPr lang="en-US" sz="2400" dirty="0" smtClean="0">
                <a:solidFill>
                  <a:srgbClr val="FFFFFF"/>
                </a:solidFill>
              </a:rPr>
              <a:t> – result truncated (also warning)</a:t>
            </a:r>
          </a:p>
          <a:p>
            <a:pPr lvl="1" eaLnBrk="1" hangingPunct="1">
              <a:buFontTx/>
              <a:buNone/>
              <a:defRPr/>
            </a:pPr>
            <a:endParaRPr lang="en-US" sz="2400" dirty="0" smtClean="0">
              <a:solidFill>
                <a:srgbClr val="FFFFFF"/>
              </a:solidFill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rgbClr val="FFFFFF"/>
              </a:solidFill>
            </a:endParaRP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Compilers handle </a:t>
            </a:r>
            <a:r>
              <a:rPr lang="en-US" altLang="ja-JP" sz="2400" dirty="0" smtClean="0">
                <a:solidFill>
                  <a:srgbClr val="FFFFFF"/>
                </a:solidFill>
                <a:latin typeface="Arial"/>
              </a:rPr>
              <a:t>"</a:t>
            </a:r>
            <a:r>
              <a:rPr lang="en-US" sz="2400" dirty="0" smtClean="0">
                <a:solidFill>
                  <a:srgbClr val="FFFFFF"/>
                </a:solidFill>
              </a:rPr>
              <a:t>left overflow</a:t>
            </a:r>
            <a:r>
              <a:rPr lang="en-US" altLang="ja-JP" sz="2400" dirty="0" smtClean="0">
                <a:solidFill>
                  <a:srgbClr val="FFFFFF"/>
                </a:solidFill>
                <a:latin typeface="Arial"/>
              </a:rPr>
              <a:t>"</a:t>
            </a:r>
            <a:r>
              <a:rPr lang="en-US" sz="2400" dirty="0" smtClean="0">
                <a:solidFill>
                  <a:srgbClr val="FFFFFF"/>
                </a:solidFill>
              </a:rPr>
              <a:t> by truncating too (usually without any warning)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Easily happens: 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</a:rPr>
              <a:t>unsigned char </a:t>
            </a:r>
            <a:r>
              <a:rPr lang="en-US" sz="2400" dirty="0" err="1" smtClean="0">
                <a:solidFill>
                  <a:srgbClr val="FFFFFF"/>
                </a:solidFill>
                <a:latin typeface="Courier New" charset="0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</a:rPr>
              <a:t> = 255;</a:t>
            </a:r>
          </a:p>
          <a:p>
            <a:pPr lvl="1" eaLnBrk="1" hangingPunct="1">
              <a:buFontTx/>
              <a:buNone/>
              <a:defRPr/>
            </a:pPr>
            <a:endParaRPr lang="en-US" sz="2400" dirty="0" smtClean="0">
              <a:solidFill>
                <a:srgbClr val="FFFFFF"/>
              </a:solidFill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400" dirty="0" err="1" smtClean="0">
                <a:solidFill>
                  <a:srgbClr val="FFFFFF"/>
                </a:solidFill>
                <a:latin typeface="Courier New" charset="0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</a:rPr>
              <a:t>++;</a:t>
            </a:r>
            <a:r>
              <a:rPr lang="en-US" sz="2400" dirty="0" smtClean="0">
                <a:solidFill>
                  <a:srgbClr val="FFFFFF"/>
                </a:solidFill>
              </a:rPr>
              <a:t> // What is the result of this increment?</a:t>
            </a:r>
            <a:endParaRPr lang="en-US" sz="2400" dirty="0" smtClean="0">
              <a:solidFill>
                <a:srgbClr val="FFFFFF"/>
              </a:solidFill>
              <a:latin typeface="Courier New" charset="0"/>
            </a:endParaRPr>
          </a:p>
        </p:txBody>
      </p:sp>
      <p:grpSp>
        <p:nvGrpSpPr>
          <p:cNvPr id="774154" name="Group 10"/>
          <p:cNvGrpSpPr>
            <a:grpSpLocks/>
          </p:cNvGrpSpPr>
          <p:nvPr/>
        </p:nvGrpSpPr>
        <p:grpSpPr bwMode="auto">
          <a:xfrm>
            <a:off x="1295400" y="2819400"/>
            <a:ext cx="7162800" cy="457200"/>
            <a:chOff x="672" y="1776"/>
            <a:chExt cx="4512" cy="288"/>
          </a:xfrm>
        </p:grpSpPr>
        <p:grpSp>
          <p:nvGrpSpPr>
            <p:cNvPr id="32783" name="Group 8"/>
            <p:cNvGrpSpPr>
              <a:grpSpLocks/>
            </p:cNvGrpSpPr>
            <p:nvPr/>
          </p:nvGrpSpPr>
          <p:grpSpPr bwMode="auto">
            <a:xfrm>
              <a:off x="672" y="1776"/>
              <a:ext cx="4512" cy="288"/>
              <a:chOff x="432" y="480"/>
              <a:chExt cx="4512" cy="288"/>
            </a:xfrm>
          </p:grpSpPr>
          <p:sp>
            <p:nvSpPr>
              <p:cNvPr id="774148" name="Line 4"/>
              <p:cNvSpPr>
                <a:spLocks noChangeShapeType="1"/>
              </p:cNvSpPr>
              <p:nvPr/>
            </p:nvSpPr>
            <p:spPr bwMode="auto">
              <a:xfrm>
                <a:off x="432" y="480"/>
                <a:ext cx="44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74149" name="Line 5"/>
              <p:cNvSpPr>
                <a:spLocks noChangeShapeType="1"/>
              </p:cNvSpPr>
              <p:nvPr/>
            </p:nvSpPr>
            <p:spPr bwMode="auto">
              <a:xfrm>
                <a:off x="432" y="768"/>
                <a:ext cx="45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74150" name="Rectangle 6"/>
              <p:cNvSpPr>
                <a:spLocks noChangeArrowheads="1"/>
              </p:cNvSpPr>
              <p:nvPr/>
            </p:nvSpPr>
            <p:spPr bwMode="auto">
              <a:xfrm>
                <a:off x="2160" y="480"/>
                <a:ext cx="768" cy="28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74151" name="Text Box 7"/>
              <p:cNvSpPr txBox="1">
                <a:spLocks noChangeArrowheads="1"/>
              </p:cNvSpPr>
              <p:nvPr/>
            </p:nvSpPr>
            <p:spPr bwMode="auto">
              <a:xfrm>
                <a:off x="2880" y="480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>
                    <a:cs typeface="+mn-cs"/>
                  </a:rPr>
                  <a:t>010001…</a:t>
                </a:r>
              </a:p>
            </p:txBody>
          </p:sp>
        </p:grpSp>
        <p:sp>
          <p:nvSpPr>
            <p:cNvPr id="774153" name="Text Box 9"/>
            <p:cNvSpPr txBox="1">
              <a:spLocks noChangeArrowheads="1"/>
            </p:cNvSpPr>
            <p:nvPr/>
          </p:nvSpPr>
          <p:spPr bwMode="auto">
            <a:xfrm>
              <a:off x="2352" y="1776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01000001</a:t>
              </a:r>
            </a:p>
          </p:txBody>
        </p:sp>
      </p:grpSp>
      <p:grpSp>
        <p:nvGrpSpPr>
          <p:cNvPr id="774167" name="Group 23"/>
          <p:cNvGrpSpPr>
            <a:grpSpLocks/>
          </p:cNvGrpSpPr>
          <p:nvPr/>
        </p:nvGrpSpPr>
        <p:grpSpPr bwMode="auto">
          <a:xfrm>
            <a:off x="1219200" y="4800600"/>
            <a:ext cx="7162800" cy="457200"/>
            <a:chOff x="770" y="2928"/>
            <a:chExt cx="4512" cy="288"/>
          </a:xfrm>
        </p:grpSpPr>
        <p:sp>
          <p:nvSpPr>
            <p:cNvPr id="774155" name="Line 11"/>
            <p:cNvSpPr>
              <a:spLocks noChangeShapeType="1"/>
            </p:cNvSpPr>
            <p:nvPr/>
          </p:nvSpPr>
          <p:spPr bwMode="auto">
            <a:xfrm>
              <a:off x="770" y="2928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74156" name="Line 12"/>
            <p:cNvSpPr>
              <a:spLocks noChangeShapeType="1"/>
            </p:cNvSpPr>
            <p:nvPr/>
          </p:nvSpPr>
          <p:spPr bwMode="auto">
            <a:xfrm>
              <a:off x="770" y="3216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74157" name="Text Box 13"/>
            <p:cNvSpPr txBox="1">
              <a:spLocks noChangeArrowheads="1"/>
            </p:cNvSpPr>
            <p:nvPr/>
          </p:nvSpPr>
          <p:spPr bwMode="auto">
            <a:xfrm>
              <a:off x="2450" y="2928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11111111</a:t>
              </a:r>
            </a:p>
          </p:txBody>
        </p:sp>
        <p:sp>
          <p:nvSpPr>
            <p:cNvPr id="774158" name="Rectangle 14"/>
            <p:cNvSpPr>
              <a:spLocks noChangeArrowheads="1"/>
            </p:cNvSpPr>
            <p:nvPr/>
          </p:nvSpPr>
          <p:spPr bwMode="auto">
            <a:xfrm>
              <a:off x="2498" y="2928"/>
              <a:ext cx="768" cy="28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74166" name="Group 22"/>
          <p:cNvGrpSpPr>
            <a:grpSpLocks/>
          </p:cNvGrpSpPr>
          <p:nvPr/>
        </p:nvGrpSpPr>
        <p:grpSpPr bwMode="auto">
          <a:xfrm>
            <a:off x="1219200" y="5715000"/>
            <a:ext cx="7162800" cy="457200"/>
            <a:chOff x="816" y="3360"/>
            <a:chExt cx="4512" cy="288"/>
          </a:xfrm>
        </p:grpSpPr>
        <p:sp>
          <p:nvSpPr>
            <p:cNvPr id="774161" name="Line 17"/>
            <p:cNvSpPr>
              <a:spLocks noChangeShapeType="1"/>
            </p:cNvSpPr>
            <p:nvPr/>
          </p:nvSpPr>
          <p:spPr bwMode="auto">
            <a:xfrm>
              <a:off x="816" y="3360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74162" name="Line 18"/>
            <p:cNvSpPr>
              <a:spLocks noChangeShapeType="1"/>
            </p:cNvSpPr>
            <p:nvPr/>
          </p:nvSpPr>
          <p:spPr bwMode="auto">
            <a:xfrm>
              <a:off x="816" y="3648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74163" name="Text Box 19"/>
            <p:cNvSpPr txBox="1">
              <a:spLocks noChangeArrowheads="1"/>
            </p:cNvSpPr>
            <p:nvPr/>
          </p:nvSpPr>
          <p:spPr bwMode="auto">
            <a:xfrm>
              <a:off x="2496" y="336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00000000</a:t>
              </a:r>
            </a:p>
          </p:txBody>
        </p:sp>
        <p:sp>
          <p:nvSpPr>
            <p:cNvPr id="774164" name="Rectangle 20"/>
            <p:cNvSpPr>
              <a:spLocks noChangeArrowheads="1"/>
            </p:cNvSpPr>
            <p:nvPr/>
          </p:nvSpPr>
          <p:spPr bwMode="auto">
            <a:xfrm>
              <a:off x="2544" y="3360"/>
              <a:ext cx="768" cy="28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74165" name="Text Box 21"/>
            <p:cNvSpPr txBox="1">
              <a:spLocks noChangeArrowheads="1"/>
            </p:cNvSpPr>
            <p:nvPr/>
          </p:nvSpPr>
          <p:spPr bwMode="auto">
            <a:xfrm>
              <a:off x="1728" y="336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           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1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Placement &amp; padding – </a:t>
            </a:r>
            <a:r>
              <a:rPr lang="en-US" dirty="0" smtClean="0">
                <a:solidFill>
                  <a:schemeClr val="accent1"/>
                </a:solidFill>
                <a:cs typeface="+mj-cs"/>
              </a:rPr>
              <a:t>word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1981200"/>
            <a:ext cx="3584575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</a:rPr>
              <a:t>Compiler places data at word boundaries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FFFFFF"/>
                </a:solidFill>
                <a:cs typeface="+mn-cs"/>
              </a:rPr>
              <a:t>e.g., word = 4 bytes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</a:rPr>
              <a:t>Imagine: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err="1" smtClean="0">
                <a:solidFill>
                  <a:srgbClr val="FFFFFF"/>
                </a:solidFill>
                <a:latin typeface="Courier New" charset="0"/>
              </a:rPr>
              <a:t>struct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latin typeface="Courier New" charset="0"/>
              </a:rPr>
              <a:t>  char a;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latin typeface="Courier New" charset="0"/>
              </a:rPr>
              <a:t>  </a:t>
            </a:r>
            <a:r>
              <a:rPr lang="en-US" sz="2400" dirty="0" err="1" smtClean="0">
                <a:solidFill>
                  <a:srgbClr val="FFFFFF"/>
                </a:solidFill>
                <a:latin typeface="Courier New" charset="0"/>
              </a:rPr>
              <a:t>int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</a:rPr>
              <a:t> b;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latin typeface="Courier New" charset="0"/>
              </a:rPr>
              <a:t>} x;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  <a:sym typeface="Wingdings" charset="0"/>
              </a:rPr>
              <a:t>Classes too</a:t>
            </a:r>
          </a:p>
        </p:txBody>
      </p:sp>
      <p:grpSp>
        <p:nvGrpSpPr>
          <p:cNvPr id="810002" name="Group 18"/>
          <p:cNvGrpSpPr>
            <a:grpSpLocks/>
          </p:cNvGrpSpPr>
          <p:nvPr/>
        </p:nvGrpSpPr>
        <p:grpSpPr bwMode="auto">
          <a:xfrm>
            <a:off x="3124200" y="3886200"/>
            <a:ext cx="5715000" cy="1892300"/>
            <a:chOff x="1920" y="2448"/>
            <a:chExt cx="3648" cy="1192"/>
          </a:xfrm>
        </p:grpSpPr>
        <p:graphicFrame>
          <p:nvGraphicFramePr>
            <p:cNvPr id="33802" name="Object 6"/>
            <p:cNvGraphicFramePr>
              <a:graphicFrameLocks noChangeAspect="1"/>
            </p:cNvGraphicFramePr>
            <p:nvPr/>
          </p:nvGraphicFramePr>
          <p:xfrm>
            <a:off x="1920" y="2448"/>
            <a:ext cx="3648" cy="1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4" name="VISIO" r:id="rId4" imgW="5397500" imgH="1765300" progId="Visio.Drawing.6">
                    <p:embed/>
                  </p:oleObj>
                </mc:Choice>
                <mc:Fallback>
                  <p:oleObj name="VISIO" r:id="rId4" imgW="5397500" imgH="17653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448"/>
                          <a:ext cx="3648" cy="119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993" name="Text Box 9"/>
            <p:cNvSpPr txBox="1">
              <a:spLocks noChangeArrowheads="1"/>
            </p:cNvSpPr>
            <p:nvPr/>
          </p:nvSpPr>
          <p:spPr bwMode="auto">
            <a:xfrm>
              <a:off x="3360" y="2544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u="sng">
                  <a:solidFill>
                    <a:srgbClr val="00FF00"/>
                  </a:solidFill>
                  <a:cs typeface="+mn-cs"/>
                </a:rPr>
                <a:t>Compilers do it this way</a:t>
              </a:r>
            </a:p>
          </p:txBody>
        </p:sp>
      </p:grpSp>
      <p:graphicFrame>
        <p:nvGraphicFramePr>
          <p:cNvPr id="8099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91000" y="2133600"/>
          <a:ext cx="4492625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VISIO" r:id="rId6" imgW="4648200" imgH="1358900" progId="Visio.Drawing.6">
                  <p:embed/>
                </p:oleObj>
              </mc:Choice>
              <mc:Fallback>
                <p:oleObj name="VISIO" r:id="rId6" imgW="4648200" imgH="1358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33600"/>
                        <a:ext cx="4492625" cy="14303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0000" name="Group 16"/>
          <p:cNvGrpSpPr>
            <a:grpSpLocks/>
          </p:cNvGrpSpPr>
          <p:nvPr/>
        </p:nvGrpSpPr>
        <p:grpSpPr bwMode="auto">
          <a:xfrm>
            <a:off x="3810000" y="2133600"/>
            <a:ext cx="4876800" cy="1447800"/>
            <a:chOff x="2400" y="1344"/>
            <a:chExt cx="3072" cy="912"/>
          </a:xfrm>
        </p:grpSpPr>
        <p:sp>
          <p:nvSpPr>
            <p:cNvPr id="809992" name="Text Box 8"/>
            <p:cNvSpPr txBox="1">
              <a:spLocks noChangeArrowheads="1"/>
            </p:cNvSpPr>
            <p:nvPr/>
          </p:nvSpPr>
          <p:spPr bwMode="auto">
            <a:xfrm>
              <a:off x="4176" y="1344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u="sng">
                  <a:solidFill>
                    <a:schemeClr val="hlink"/>
                  </a:solidFill>
                  <a:cs typeface="+mn-cs"/>
                </a:rPr>
                <a:t>Not like this!</a:t>
              </a:r>
            </a:p>
          </p:txBody>
        </p:sp>
        <p:sp>
          <p:nvSpPr>
            <p:cNvPr id="809996" name="Line 12"/>
            <p:cNvSpPr>
              <a:spLocks noChangeShapeType="1"/>
            </p:cNvSpPr>
            <p:nvPr/>
          </p:nvSpPr>
          <p:spPr bwMode="auto">
            <a:xfrm>
              <a:off x="2400" y="1344"/>
              <a:ext cx="3072" cy="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997" name="Line 13"/>
            <p:cNvSpPr>
              <a:spLocks noChangeShapeType="1"/>
            </p:cNvSpPr>
            <p:nvPr/>
          </p:nvSpPr>
          <p:spPr bwMode="auto">
            <a:xfrm flipV="1">
              <a:off x="2400" y="1344"/>
              <a:ext cx="3072" cy="9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49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cs typeface="+mj-cs"/>
              </a:rPr>
              <a:t>Pointers are data containers too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724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</a:rPr>
              <a:t>As its </a:t>
            </a:r>
            <a:r>
              <a:rPr lang="en-US" sz="2800" i="1" dirty="0" smtClean="0">
                <a:solidFill>
                  <a:srgbClr val="FFFFFF"/>
                </a:solidFill>
                <a:cs typeface="+mn-cs"/>
              </a:rPr>
              <a:t>value</a:t>
            </a:r>
            <a:r>
              <a:rPr lang="en-US" sz="2800" dirty="0" smtClean="0">
                <a:solidFill>
                  <a:srgbClr val="FFFFFF"/>
                </a:solidFill>
                <a:cs typeface="+mn-cs"/>
              </a:rPr>
              <a:t> is a memory address, we say it </a:t>
            </a:r>
            <a:r>
              <a:rPr lang="en-US" altLang="ja-JP" sz="2800" dirty="0" smtClean="0">
                <a:solidFill>
                  <a:srgbClr val="FFFFFF"/>
                </a:solidFill>
                <a:latin typeface="Arial"/>
                <a:cs typeface="+mn-cs"/>
              </a:rPr>
              <a:t>"</a:t>
            </a:r>
            <a:r>
              <a:rPr lang="en-US" sz="2800" dirty="0" smtClean="0">
                <a:solidFill>
                  <a:srgbClr val="FFFFFF"/>
                </a:solidFill>
                <a:cs typeface="+mn-cs"/>
              </a:rPr>
              <a:t>points</a:t>
            </a:r>
            <a:r>
              <a:rPr lang="en-US" altLang="ja-JP" sz="2800" dirty="0" smtClean="0">
                <a:solidFill>
                  <a:srgbClr val="FFFFFF"/>
                </a:solidFill>
                <a:latin typeface="Arial"/>
                <a:cs typeface="+mn-cs"/>
              </a:rPr>
              <a:t>"</a:t>
            </a:r>
            <a:r>
              <a:rPr lang="en-US" sz="2800" dirty="0" smtClean="0">
                <a:solidFill>
                  <a:srgbClr val="FFFFFF"/>
                </a:solidFill>
                <a:cs typeface="+mn-cs"/>
              </a:rPr>
              <a:t> to a place in memory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</a:rPr>
              <a:t>It points at just 1 byte, so it must </a:t>
            </a:r>
            <a:r>
              <a:rPr lang="en-US" altLang="ja-JP" sz="2800" dirty="0" smtClean="0">
                <a:solidFill>
                  <a:srgbClr val="FFFFFF"/>
                </a:solidFill>
                <a:latin typeface="Arial"/>
                <a:cs typeface="+mn-cs"/>
              </a:rPr>
              <a:t>"</a:t>
            </a:r>
            <a:r>
              <a:rPr lang="en-US" sz="2800" dirty="0" smtClean="0">
                <a:solidFill>
                  <a:srgbClr val="FFFFFF"/>
                </a:solidFill>
                <a:cs typeface="+mn-cs"/>
              </a:rPr>
              <a:t>know</a:t>
            </a:r>
            <a:r>
              <a:rPr lang="en-US" altLang="ja-JP" sz="2800" dirty="0" smtClean="0">
                <a:solidFill>
                  <a:srgbClr val="FFFFFF"/>
                </a:solidFill>
                <a:latin typeface="Arial"/>
                <a:cs typeface="+mn-cs"/>
              </a:rPr>
              <a:t>"</a:t>
            </a:r>
            <a:r>
              <a:rPr lang="en-US" sz="2800" dirty="0" smtClean="0">
                <a:solidFill>
                  <a:srgbClr val="FFFFFF"/>
                </a:solidFill>
                <a:cs typeface="+mn-cs"/>
              </a:rPr>
              <a:t> what data type starts at that address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How many bytes?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How to interpret the bits?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FFFF"/>
                </a:solidFill>
                <a:cs typeface="+mn-cs"/>
              </a:rPr>
              <a:t>Question: What is stored in the 4 bytes at addresses 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  <a:cs typeface="+mn-cs"/>
              </a:rPr>
              <a:t>802340..802343</a:t>
            </a:r>
            <a:r>
              <a:rPr lang="en-US" sz="2800" dirty="0" smtClean="0">
                <a:solidFill>
                  <a:srgbClr val="FFFFFF"/>
                </a:solidFill>
                <a:cs typeface="+mn-cs"/>
              </a:rPr>
              <a:t> in the diagram at right?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Continued next slide</a:t>
            </a:r>
          </a:p>
        </p:txBody>
      </p:sp>
      <p:graphicFrame>
        <p:nvGraphicFramePr>
          <p:cNvPr id="81101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7800" y="2057400"/>
          <a:ext cx="32353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0" name="VISIO" r:id="rId4" imgW="3238500" imgH="1447800" progId="Visio.Drawing.6">
                  <p:embed/>
                </p:oleObj>
              </mc:Choice>
              <mc:Fallback>
                <p:oleObj name="VISIO" r:id="rId4" imgW="32385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57400"/>
                        <a:ext cx="3235325" cy="14398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1028" name="Object 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57800" y="3733800"/>
          <a:ext cx="3249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1" name="VISIO" r:id="rId6" imgW="3759200" imgH="1498600" progId="Visio.Drawing.6">
                  <p:embed/>
                </p:oleObj>
              </mc:Choice>
              <mc:Fallback>
                <p:oleObj name="VISIO" r:id="rId6" imgW="3759200" imgH="1498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3249613" cy="1292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1030" name="Object 22"/>
          <p:cNvGraphicFramePr>
            <a:graphicFrameLocks noChangeAspect="1"/>
          </p:cNvGraphicFramePr>
          <p:nvPr/>
        </p:nvGraphicFramePr>
        <p:xfrm>
          <a:off x="4876800" y="5334000"/>
          <a:ext cx="3886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2" name="VISIO" r:id="rId8" imgW="4356100" imgH="838200" progId="Visio.Drawing.6">
                  <p:embed/>
                </p:oleObj>
              </mc:Choice>
              <mc:Fallback>
                <p:oleObj name="VISIO" r:id="rId8" imgW="4356100" imgH="838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334000"/>
                        <a:ext cx="3886200" cy="7699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3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What is                                 ? 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57400"/>
            <a:ext cx="465137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900" dirty="0" smtClean="0">
                <a:solidFill>
                  <a:srgbClr val="FFFFFF"/>
                </a:solidFill>
                <a:cs typeface="+mn-cs"/>
              </a:rPr>
              <a:t>Could be four chars: 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‘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A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’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, 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‘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B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’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, 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‘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C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’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, 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‘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D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’</a:t>
            </a:r>
            <a:endParaRPr lang="en-US" sz="2900" dirty="0" smtClean="0">
              <a:solidFill>
                <a:srgbClr val="FFFFFF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900" dirty="0" smtClean="0">
                <a:solidFill>
                  <a:srgbClr val="FFFFFF"/>
                </a:solidFill>
                <a:cs typeface="+mn-cs"/>
              </a:rPr>
              <a:t>Or it could be two shorts: 16961, 17475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 smtClean="0">
                <a:solidFill>
                  <a:srgbClr val="FFFFFF"/>
                </a:solidFill>
              </a:rPr>
              <a:t>All numerical values shown here are for a </a:t>
            </a:r>
            <a:r>
              <a:rPr lang="en-US" altLang="ja-JP" sz="2100" dirty="0" smtClean="0">
                <a:solidFill>
                  <a:srgbClr val="FFFFFF"/>
                </a:solidFill>
                <a:latin typeface="Arial"/>
              </a:rPr>
              <a:t>"</a:t>
            </a:r>
            <a:r>
              <a:rPr lang="en-US" sz="2100" dirty="0" smtClean="0">
                <a:solidFill>
                  <a:srgbClr val="FFFFFF"/>
                </a:solidFill>
              </a:rPr>
              <a:t>little endian</a:t>
            </a:r>
            <a:r>
              <a:rPr lang="en-US" altLang="ja-JP" sz="2100" dirty="0" smtClean="0">
                <a:solidFill>
                  <a:srgbClr val="FFFFFF"/>
                </a:solidFill>
                <a:latin typeface="Arial"/>
              </a:rPr>
              <a:t>"</a:t>
            </a:r>
            <a:r>
              <a:rPr lang="en-US" sz="2100" dirty="0" smtClean="0">
                <a:solidFill>
                  <a:srgbClr val="FFFFFF"/>
                </a:solidFill>
              </a:rPr>
              <a:t> machine (more about endian next slide)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900" dirty="0" smtClean="0">
                <a:solidFill>
                  <a:srgbClr val="FFFFFF"/>
                </a:solidFill>
                <a:cs typeface="+mn-cs"/>
              </a:rPr>
              <a:t>Maybe it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’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s a long or an </a:t>
            </a:r>
            <a:r>
              <a:rPr lang="en-US" sz="2900" dirty="0" err="1" smtClean="0">
                <a:solidFill>
                  <a:srgbClr val="FFFFFF"/>
                </a:solidFill>
                <a:cs typeface="+mn-cs"/>
              </a:rPr>
              <a:t>int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cs typeface="+mn-cs"/>
              </a:rPr>
              <a:t>1145258561</a:t>
            </a:r>
            <a:endParaRPr lang="en-US" sz="2900" dirty="0" smtClean="0">
              <a:solidFill>
                <a:srgbClr val="FFFFFF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900" dirty="0" smtClean="0">
                <a:solidFill>
                  <a:srgbClr val="FFFFFF"/>
                </a:solidFill>
                <a:cs typeface="+mn-cs"/>
              </a:rPr>
              <a:t>It could be a floating point number too: </a:t>
            </a:r>
            <a:r>
              <a:rPr lang="en-US" sz="2800" dirty="0" smtClean="0">
                <a:solidFill>
                  <a:srgbClr val="FFFFFF"/>
                </a:solidFill>
                <a:cs typeface="+mn-cs"/>
              </a:rPr>
              <a:t>781.035217</a:t>
            </a:r>
          </a:p>
        </p:txBody>
      </p:sp>
      <p:graphicFrame>
        <p:nvGraphicFramePr>
          <p:cNvPr id="79463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7800" y="1981200"/>
          <a:ext cx="32766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8" name="VISIO" r:id="rId4" imgW="4356100" imgH="1371600" progId="Visio.Drawing.6">
                  <p:embed/>
                </p:oleObj>
              </mc:Choice>
              <mc:Fallback>
                <p:oleObj name="VISIO" r:id="rId4" imgW="4356100" imgH="137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81200"/>
                        <a:ext cx="3276600" cy="10302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57800" y="3200400"/>
          <a:ext cx="32766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9" name="VISIO" r:id="rId6" imgW="4368800" imgH="1371600" progId="Visio.Drawing.6">
                  <p:embed/>
                </p:oleObj>
              </mc:Choice>
              <mc:Fallback>
                <p:oleObj name="VISIO" r:id="rId6" imgW="4368800" imgH="137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3276600" cy="1027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7" name="Object 13"/>
          <p:cNvGraphicFramePr>
            <a:graphicFrameLocks noChangeAspect="1"/>
          </p:cNvGraphicFramePr>
          <p:nvPr/>
        </p:nvGraphicFramePr>
        <p:xfrm>
          <a:off x="5257800" y="4419600"/>
          <a:ext cx="3276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0" name="VISIO" r:id="rId8" imgW="4356100" imgH="1371600" progId="Visio.Drawing.6">
                  <p:embed/>
                </p:oleObj>
              </mc:Choice>
              <mc:Fallback>
                <p:oleObj name="VISIO" r:id="rId8" imgW="4356100" imgH="137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19600"/>
                        <a:ext cx="3276600" cy="877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8" name="Object 14"/>
          <p:cNvGraphicFramePr>
            <a:graphicFrameLocks noChangeAspect="1"/>
          </p:cNvGraphicFramePr>
          <p:nvPr/>
        </p:nvGraphicFramePr>
        <p:xfrm>
          <a:off x="5257800" y="5486400"/>
          <a:ext cx="3276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" name="VISIO" r:id="rId10" imgW="4368800" imgH="1371600" progId="Visio.Drawing.6">
                  <p:embed/>
                </p:oleObj>
              </mc:Choice>
              <mc:Fallback>
                <p:oleObj name="VISIO" r:id="rId10" imgW="4368800" imgH="137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86400"/>
                        <a:ext cx="3276600" cy="877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909376"/>
              </p:ext>
            </p:extLst>
          </p:nvPr>
        </p:nvGraphicFramePr>
        <p:xfrm>
          <a:off x="3594544" y="755650"/>
          <a:ext cx="50292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2" name="VISIO" r:id="rId12" imgW="4356100" imgH="838200" progId="Visio.Drawing.6">
                  <p:embed/>
                </p:oleObj>
              </mc:Choice>
              <mc:Fallback>
                <p:oleObj name="VISIO" r:id="rId12" imgW="4356100" imgH="838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544" y="755650"/>
                        <a:ext cx="5029200" cy="9969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38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cs typeface="+mj-cs"/>
              </a:rPr>
              <a:t>Beware: two different byte orders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752600"/>
            <a:ext cx="8080375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>
                <a:solidFill>
                  <a:srgbClr val="FFFFFF"/>
                </a:solidFill>
                <a:cs typeface="+mn-cs"/>
              </a:rPr>
              <a:t>Matters to actual value of anything but chars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>
                <a:solidFill>
                  <a:srgbClr val="FFFFFF"/>
                </a:solidFill>
                <a:cs typeface="+mn-cs"/>
              </a:rPr>
              <a:t>Say: 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cs typeface="+mn-cs"/>
              </a:rPr>
              <a:t>short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cs typeface="+mn-cs"/>
              </a:rPr>
              <a:t>int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cs typeface="+mn-cs"/>
              </a:rPr>
              <a:t> x = 1;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>
                <a:solidFill>
                  <a:srgbClr val="FFFFFF"/>
                </a:solidFill>
                <a:cs typeface="+mn-cs"/>
              </a:rPr>
              <a:t>On a big endian machine it looks like this: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3000" dirty="0" smtClean="0">
              <a:solidFill>
                <a:srgbClr val="FFFFFF"/>
              </a:solidFill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dirty="0" smtClean="0">
                <a:solidFill>
                  <a:srgbClr val="FFFFFF"/>
                </a:solidFill>
              </a:rPr>
              <a:t>Some Macs, JVM, TCP/IP </a:t>
            </a:r>
            <a:r>
              <a:rPr lang="en-US" altLang="ja-JP" sz="2600" dirty="0" smtClean="0">
                <a:solidFill>
                  <a:srgbClr val="FFFFFF"/>
                </a:solidFill>
                <a:latin typeface="Arial"/>
              </a:rPr>
              <a:t>"</a:t>
            </a:r>
            <a:r>
              <a:rPr lang="en-US" sz="2600" dirty="0" smtClean="0">
                <a:solidFill>
                  <a:srgbClr val="FFFFFF"/>
                </a:solidFill>
              </a:rPr>
              <a:t>Network Byte Order</a:t>
            </a:r>
            <a:r>
              <a:rPr lang="en-US" altLang="ja-JP" sz="2600" dirty="0" smtClean="0">
                <a:solidFill>
                  <a:srgbClr val="FFFFFF"/>
                </a:solidFill>
                <a:latin typeface="Arial"/>
              </a:rPr>
              <a:t>"</a:t>
            </a:r>
            <a:endParaRPr lang="en-US" sz="2600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>
                <a:solidFill>
                  <a:srgbClr val="FFFFFF"/>
                </a:solidFill>
                <a:cs typeface="+mn-cs"/>
              </a:rPr>
              <a:t>On a little endian machine it looks like this: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3000" dirty="0" smtClean="0">
              <a:solidFill>
                <a:srgbClr val="FFFFFF"/>
              </a:solidFill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dirty="0" smtClean="0">
                <a:solidFill>
                  <a:srgbClr val="FFFFFF"/>
                </a:solidFill>
              </a:rPr>
              <a:t>Intel, most communication hardware</a:t>
            </a:r>
          </a:p>
        </p:txBody>
      </p:sp>
      <p:grpSp>
        <p:nvGrpSpPr>
          <p:cNvPr id="795660" name="Group 12"/>
          <p:cNvGrpSpPr>
            <a:grpSpLocks/>
          </p:cNvGrpSpPr>
          <p:nvPr/>
        </p:nvGrpSpPr>
        <p:grpSpPr bwMode="auto">
          <a:xfrm>
            <a:off x="1066800" y="3124200"/>
            <a:ext cx="7086600" cy="457200"/>
            <a:chOff x="336" y="1488"/>
            <a:chExt cx="4464" cy="288"/>
          </a:xfrm>
        </p:grpSpPr>
        <p:sp>
          <p:nvSpPr>
            <p:cNvPr id="795652" name="Line 4"/>
            <p:cNvSpPr>
              <a:spLocks noChangeShapeType="1"/>
            </p:cNvSpPr>
            <p:nvPr/>
          </p:nvSpPr>
          <p:spPr bwMode="auto">
            <a:xfrm>
              <a:off x="336" y="1488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5653" name="Rectangle 5"/>
            <p:cNvSpPr>
              <a:spLocks noChangeArrowheads="1"/>
            </p:cNvSpPr>
            <p:nvPr/>
          </p:nvSpPr>
          <p:spPr bwMode="auto">
            <a:xfrm>
              <a:off x="1104" y="148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5654" name="Rectangle 6"/>
            <p:cNvSpPr>
              <a:spLocks noChangeArrowheads="1"/>
            </p:cNvSpPr>
            <p:nvPr/>
          </p:nvSpPr>
          <p:spPr bwMode="auto">
            <a:xfrm>
              <a:off x="1872" y="148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5655" name="Rectangle 7"/>
            <p:cNvSpPr>
              <a:spLocks noChangeArrowheads="1"/>
            </p:cNvSpPr>
            <p:nvPr/>
          </p:nvSpPr>
          <p:spPr bwMode="auto">
            <a:xfrm>
              <a:off x="2640" y="148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5656" name="Rectangle 8"/>
            <p:cNvSpPr>
              <a:spLocks noChangeArrowheads="1"/>
            </p:cNvSpPr>
            <p:nvPr/>
          </p:nvSpPr>
          <p:spPr bwMode="auto">
            <a:xfrm>
              <a:off x="3408" y="148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5657" name="Line 9"/>
            <p:cNvSpPr>
              <a:spLocks noChangeShapeType="1"/>
            </p:cNvSpPr>
            <p:nvPr/>
          </p:nvSpPr>
          <p:spPr bwMode="auto">
            <a:xfrm>
              <a:off x="336" y="1776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5658" name="Text Box 10"/>
            <p:cNvSpPr txBox="1">
              <a:spLocks noChangeArrowheads="1"/>
            </p:cNvSpPr>
            <p:nvPr/>
          </p:nvSpPr>
          <p:spPr bwMode="auto">
            <a:xfrm>
              <a:off x="1824" y="1488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00000000</a:t>
              </a:r>
            </a:p>
          </p:txBody>
        </p:sp>
        <p:sp>
          <p:nvSpPr>
            <p:cNvPr id="795659" name="Text Box 11"/>
            <p:cNvSpPr txBox="1">
              <a:spLocks noChangeArrowheads="1"/>
            </p:cNvSpPr>
            <p:nvPr/>
          </p:nvSpPr>
          <p:spPr bwMode="auto">
            <a:xfrm>
              <a:off x="2592" y="1488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0000000</a:t>
              </a:r>
              <a:r>
                <a:rPr lang="en-US">
                  <a:solidFill>
                    <a:srgbClr val="FF0000"/>
                  </a:solidFill>
                  <a:cs typeface="+mn-cs"/>
                </a:rPr>
                <a:t>1</a:t>
              </a:r>
              <a:endParaRPr lang="en-US">
                <a:cs typeface="+mn-cs"/>
              </a:endParaRPr>
            </a:p>
          </p:txBody>
        </p:sp>
      </p:grpSp>
      <p:grpSp>
        <p:nvGrpSpPr>
          <p:cNvPr id="795669" name="Group 21"/>
          <p:cNvGrpSpPr>
            <a:grpSpLocks/>
          </p:cNvGrpSpPr>
          <p:nvPr/>
        </p:nvGrpSpPr>
        <p:grpSpPr bwMode="auto">
          <a:xfrm>
            <a:off x="1066800" y="4495800"/>
            <a:ext cx="7086600" cy="457200"/>
            <a:chOff x="384" y="2736"/>
            <a:chExt cx="4464" cy="288"/>
          </a:xfrm>
        </p:grpSpPr>
        <p:sp>
          <p:nvSpPr>
            <p:cNvPr id="795661" name="Line 13"/>
            <p:cNvSpPr>
              <a:spLocks noChangeShapeType="1"/>
            </p:cNvSpPr>
            <p:nvPr/>
          </p:nvSpPr>
          <p:spPr bwMode="auto">
            <a:xfrm>
              <a:off x="384" y="2736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5662" name="Rectangle 14"/>
            <p:cNvSpPr>
              <a:spLocks noChangeArrowheads="1"/>
            </p:cNvSpPr>
            <p:nvPr/>
          </p:nvSpPr>
          <p:spPr bwMode="auto">
            <a:xfrm>
              <a:off x="1152" y="27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5663" name="Rectangle 15"/>
            <p:cNvSpPr>
              <a:spLocks noChangeArrowheads="1"/>
            </p:cNvSpPr>
            <p:nvPr/>
          </p:nvSpPr>
          <p:spPr bwMode="auto">
            <a:xfrm>
              <a:off x="1920" y="27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5664" name="Rectangle 16"/>
            <p:cNvSpPr>
              <a:spLocks noChangeArrowheads="1"/>
            </p:cNvSpPr>
            <p:nvPr/>
          </p:nvSpPr>
          <p:spPr bwMode="auto">
            <a:xfrm>
              <a:off x="2688" y="27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5665" name="Rectangle 17"/>
            <p:cNvSpPr>
              <a:spLocks noChangeArrowheads="1"/>
            </p:cNvSpPr>
            <p:nvPr/>
          </p:nvSpPr>
          <p:spPr bwMode="auto">
            <a:xfrm>
              <a:off x="3456" y="27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5666" name="Line 18"/>
            <p:cNvSpPr>
              <a:spLocks noChangeShapeType="1"/>
            </p:cNvSpPr>
            <p:nvPr/>
          </p:nvSpPr>
          <p:spPr bwMode="auto">
            <a:xfrm>
              <a:off x="384" y="3024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5667" name="Text Box 19"/>
            <p:cNvSpPr txBox="1">
              <a:spLocks noChangeArrowheads="1"/>
            </p:cNvSpPr>
            <p:nvPr/>
          </p:nvSpPr>
          <p:spPr bwMode="auto">
            <a:xfrm>
              <a:off x="1872" y="2736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0000000</a:t>
              </a:r>
              <a:r>
                <a:rPr lang="en-US">
                  <a:solidFill>
                    <a:srgbClr val="FF0000"/>
                  </a:solidFill>
                  <a:cs typeface="+mn-cs"/>
                </a:rPr>
                <a:t>1</a:t>
              </a:r>
              <a:endParaRPr lang="en-US">
                <a:cs typeface="+mn-cs"/>
              </a:endParaRPr>
            </a:p>
          </p:txBody>
        </p:sp>
        <p:sp>
          <p:nvSpPr>
            <p:cNvPr id="795668" name="Text Box 20"/>
            <p:cNvSpPr txBox="1">
              <a:spLocks noChangeArrowheads="1"/>
            </p:cNvSpPr>
            <p:nvPr/>
          </p:nvSpPr>
          <p:spPr bwMode="auto">
            <a:xfrm>
              <a:off x="2640" y="2736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00000000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5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Variable Segment Locations</a:t>
            </a:r>
          </a:p>
          <a:p>
            <a:r>
              <a:rPr lang="en-US" dirty="0" smtClean="0"/>
              <a:t>Variable types and </a:t>
            </a:r>
            <a:r>
              <a:rPr lang="en-US" dirty="0" smtClean="0"/>
              <a:t>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39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program’s </a:t>
            </a:r>
            <a:r>
              <a:rPr lang="en-US" dirty="0" smtClean="0">
                <a:solidFill>
                  <a:srgbClr val="F79646"/>
                </a:solidFill>
              </a:rPr>
              <a:t>code</a:t>
            </a:r>
            <a:r>
              <a:rPr lang="en-US" dirty="0" smtClean="0"/>
              <a:t> is stored in the </a:t>
            </a:r>
            <a:r>
              <a:rPr lang="en-US" b="1" dirty="0" smtClean="0"/>
              <a:t>text</a:t>
            </a:r>
            <a:r>
              <a:rPr lang="en-US" dirty="0" smtClean="0"/>
              <a:t> segment (it is read-only)</a:t>
            </a:r>
          </a:p>
          <a:p>
            <a:r>
              <a:rPr lang="en-US" dirty="0" smtClean="0"/>
              <a:t>The value(s) of initialized </a:t>
            </a:r>
            <a:r>
              <a:rPr lang="en-US" dirty="0" smtClean="0">
                <a:solidFill>
                  <a:schemeClr val="accent6"/>
                </a:solidFill>
              </a:rPr>
              <a:t>global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79646"/>
                </a:solidFill>
              </a:rPr>
              <a:t>static</a:t>
            </a:r>
            <a:r>
              <a:rPr lang="en-US" dirty="0" smtClean="0"/>
              <a:t> variables are stored in the </a:t>
            </a:r>
            <a:r>
              <a:rPr lang="en-US" b="1" dirty="0" smtClean="0"/>
              <a:t>data</a:t>
            </a:r>
            <a:r>
              <a:rPr lang="en-US" dirty="0" smtClean="0"/>
              <a:t> segment</a:t>
            </a:r>
          </a:p>
          <a:p>
            <a:r>
              <a:rPr lang="en-US" dirty="0" smtClean="0"/>
              <a:t>The value(s) of uninitialized </a:t>
            </a:r>
            <a:r>
              <a:rPr lang="en-US" dirty="0" smtClean="0">
                <a:solidFill>
                  <a:schemeClr val="accent6"/>
                </a:solidFill>
              </a:rPr>
              <a:t>global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/>
                </a:solidFill>
              </a:rPr>
              <a:t>static</a:t>
            </a:r>
            <a:r>
              <a:rPr lang="en-US" dirty="0" smtClean="0"/>
              <a:t> variables are stored in the </a:t>
            </a:r>
            <a:r>
              <a:rPr lang="en-US" b="1" dirty="0" err="1" smtClean="0"/>
              <a:t>bss</a:t>
            </a:r>
            <a:r>
              <a:rPr lang="en-US" dirty="0" smtClean="0"/>
              <a:t> segment</a:t>
            </a:r>
          </a:p>
          <a:p>
            <a:r>
              <a:rPr lang="en-US" dirty="0" smtClean="0"/>
              <a:t>The value(s) of </a:t>
            </a:r>
            <a:r>
              <a:rPr lang="en-US" dirty="0" smtClean="0">
                <a:solidFill>
                  <a:srgbClr val="F79646"/>
                </a:solidFill>
              </a:rPr>
              <a:t>local</a:t>
            </a:r>
            <a:r>
              <a:rPr lang="en-US" dirty="0" smtClean="0"/>
              <a:t> variables are stored on the </a:t>
            </a:r>
            <a:r>
              <a:rPr lang="en-US" b="1" dirty="0" smtClean="0"/>
              <a:t>stack</a:t>
            </a:r>
          </a:p>
          <a:p>
            <a:r>
              <a:rPr lang="en-US" dirty="0" smtClean="0"/>
              <a:t>The value(s) of </a:t>
            </a:r>
            <a:r>
              <a:rPr lang="en-US" dirty="0" smtClean="0">
                <a:solidFill>
                  <a:srgbClr val="F79646"/>
                </a:solidFill>
              </a:rPr>
              <a:t>dynamically allocated </a:t>
            </a:r>
            <a:r>
              <a:rPr lang="en-US" dirty="0" smtClean="0"/>
              <a:t>variables are stored on the </a:t>
            </a:r>
            <a:r>
              <a:rPr lang="en-US" b="1" dirty="0" smtClean="0"/>
              <a:t>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Sections of an executable file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grpSp>
        <p:nvGrpSpPr>
          <p:cNvPr id="29699" name="Group 14"/>
          <p:cNvGrpSpPr>
            <a:grpSpLocks/>
          </p:cNvGrpSpPr>
          <p:nvPr/>
        </p:nvGrpSpPr>
        <p:grpSpPr bwMode="auto">
          <a:xfrm>
            <a:off x="685800" y="1752600"/>
            <a:ext cx="7924800" cy="4427538"/>
            <a:chOff x="336" y="1104"/>
            <a:chExt cx="4992" cy="2789"/>
          </a:xfrm>
        </p:grpSpPr>
        <p:grpSp>
          <p:nvGrpSpPr>
            <p:cNvPr id="29700" name="Group 6"/>
            <p:cNvGrpSpPr>
              <a:grpSpLocks/>
            </p:cNvGrpSpPr>
            <p:nvPr/>
          </p:nvGrpSpPr>
          <p:grpSpPr bwMode="auto">
            <a:xfrm>
              <a:off x="864" y="1104"/>
              <a:ext cx="4121" cy="2789"/>
              <a:chOff x="864" y="1248"/>
              <a:chExt cx="3833" cy="2597"/>
            </a:xfrm>
          </p:grpSpPr>
          <p:pic>
            <p:nvPicPr>
              <p:cNvPr id="29708" name="Picture 4" descr="loadlayout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248"/>
                <a:ext cx="3833" cy="2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357" name="Text Box 5"/>
              <p:cNvSpPr txBox="1">
                <a:spLocks noChangeArrowheads="1"/>
              </p:cNvSpPr>
              <p:nvPr/>
            </p:nvSpPr>
            <p:spPr bwMode="auto">
              <a:xfrm>
                <a:off x="2304" y="1296"/>
                <a:ext cx="624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>
                    <a:solidFill>
                      <a:srgbClr val="003300"/>
                    </a:solidFill>
                    <a:latin typeface="Arial Narrow" charset="0"/>
                    <a:cs typeface="+mn-cs"/>
                  </a:rPr>
                  <a:t>Segments:</a:t>
                </a:r>
              </a:p>
            </p:txBody>
          </p:sp>
        </p:grpSp>
        <p:grpSp>
          <p:nvGrpSpPr>
            <p:cNvPr id="29701" name="Group 13"/>
            <p:cNvGrpSpPr>
              <a:grpSpLocks/>
            </p:cNvGrpSpPr>
            <p:nvPr/>
          </p:nvGrpSpPr>
          <p:grpSpPr bwMode="auto">
            <a:xfrm>
              <a:off x="336" y="1344"/>
              <a:ext cx="4992" cy="2304"/>
              <a:chOff x="336" y="1344"/>
              <a:chExt cx="4992" cy="2304"/>
            </a:xfrm>
          </p:grpSpPr>
          <p:sp>
            <p:nvSpPr>
              <p:cNvPr id="740359" name="AutoShape 7"/>
              <p:cNvSpPr>
                <a:spLocks noChangeArrowheads="1"/>
              </p:cNvSpPr>
              <p:nvPr/>
            </p:nvSpPr>
            <p:spPr bwMode="auto">
              <a:xfrm>
                <a:off x="336" y="1344"/>
                <a:ext cx="336" cy="1392"/>
              </a:xfrm>
              <a:prstGeom prst="downArrow">
                <a:avLst>
                  <a:gd name="adj1" fmla="val 50000"/>
                  <a:gd name="adj2" fmla="val 103571"/>
                </a:avLst>
              </a:prstGeom>
              <a:noFill/>
              <a:ln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40360" name="AutoShape 8"/>
              <p:cNvSpPr>
                <a:spLocks noChangeArrowheads="1"/>
              </p:cNvSpPr>
              <p:nvPr/>
            </p:nvSpPr>
            <p:spPr bwMode="auto">
              <a:xfrm>
                <a:off x="4992" y="3024"/>
                <a:ext cx="336" cy="624"/>
              </a:xfrm>
              <a:prstGeom prst="upArrow">
                <a:avLst>
                  <a:gd name="adj1" fmla="val 50000"/>
                  <a:gd name="adj2" fmla="val 46429"/>
                </a:avLst>
              </a:prstGeom>
              <a:noFill/>
              <a:ln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40361" name="Line 9"/>
              <p:cNvSpPr>
                <a:spLocks noChangeShapeType="1"/>
              </p:cNvSpPr>
              <p:nvPr/>
            </p:nvSpPr>
            <p:spPr bwMode="auto">
              <a:xfrm>
                <a:off x="4320" y="3024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40362" name="Line 10"/>
              <p:cNvSpPr>
                <a:spLocks noChangeShapeType="1"/>
              </p:cNvSpPr>
              <p:nvPr/>
            </p:nvSpPr>
            <p:spPr bwMode="auto">
              <a:xfrm>
                <a:off x="4368" y="3648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40363" name="Line 11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40364" name="Line 12"/>
              <p:cNvSpPr>
                <a:spLocks noChangeShapeType="1"/>
              </p:cNvSpPr>
              <p:nvPr/>
            </p:nvSpPr>
            <p:spPr bwMode="auto">
              <a:xfrm>
                <a:off x="528" y="273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63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all the data stored?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a1[] = {5, 6, 7, 8, 9};</a:t>
            </a:r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msg</a:t>
            </a:r>
            <a:r>
              <a:rPr lang="en-US" dirty="0" smtClean="0"/>
              <a:t>[] = “hello world”;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{</a:t>
            </a:r>
          </a:p>
          <a:p>
            <a:pPr marL="0" indent="0">
              <a:buNone/>
            </a:pPr>
            <a:r>
              <a:rPr lang="en-US" dirty="0" smtClean="0"/>
              <a:t>   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call_count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all the data stored?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a1[5];</a:t>
            </a:r>
          </a:p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blah[16]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string *</a:t>
            </a:r>
            <a:r>
              <a:rPr lang="en-US" dirty="0" err="1" smtClean="0"/>
              <a:t>tmp</a:t>
            </a:r>
            <a:r>
              <a:rPr lang="en-US" dirty="0" smtClean="0"/>
              <a:t> = new string(“some message”);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8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all the data stored?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a1[5];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{</a:t>
            </a:r>
          </a:p>
          <a:p>
            <a:pPr marL="0" indent="0">
              <a:buNone/>
            </a:pPr>
            <a:r>
              <a:rPr lang="en-US" dirty="0" smtClean="0"/>
              <a:t>Point p;</a:t>
            </a:r>
          </a:p>
          <a:p>
            <a:pPr marL="0" indent="0">
              <a:buNone/>
            </a:pPr>
            <a:r>
              <a:rPr lang="en-US" dirty="0" smtClean="0"/>
              <a:t>return 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2257" y="1600200"/>
            <a:ext cx="30976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 Point {</a:t>
            </a:r>
          </a:p>
          <a:p>
            <a:r>
              <a:rPr lang="en-US" sz="3200" dirty="0" smtClean="0"/>
              <a:t>private: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 smtClean="0"/>
              <a:t>int</a:t>
            </a:r>
            <a:r>
              <a:rPr lang="en-US" sz="3200" dirty="0" smtClean="0"/>
              <a:t> a;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 smtClean="0"/>
              <a:t>int</a:t>
            </a:r>
            <a:r>
              <a:rPr lang="en-US" sz="3200" dirty="0" smtClean="0"/>
              <a:t> b;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string *name;</a:t>
            </a:r>
            <a:endParaRPr lang="en-US" sz="3200" dirty="0"/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07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initialized local arrays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main2(</a:t>
            </a:r>
            <a:r>
              <a:rPr lang="en-US" dirty="0" err="1" smtClean="0"/>
              <a:t>int</a:t>
            </a:r>
            <a:r>
              <a:rPr lang="en-US" dirty="0" smtClean="0"/>
              <a:t> count)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(count &lt;= 0) return;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array[] = {0, 1, 2, 3, 4};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main2(count – 1);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buNone/>
            </a:pPr>
            <a:r>
              <a:rPr lang="en-US" dirty="0" smtClean="0"/>
              <a:t>    main2(3);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833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Function’s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Stores: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r>
              <a:rPr lang="en-US" dirty="0" smtClean="0"/>
              <a:t>Previous AR’s </a:t>
            </a:r>
            <a:r>
              <a:rPr lang="en-US" dirty="0" err="1" smtClean="0"/>
              <a:t>ebp</a:t>
            </a:r>
            <a:r>
              <a:rPr lang="en-US" dirty="0" smtClean="0"/>
              <a:t> (base pointer)</a:t>
            </a:r>
          </a:p>
          <a:p>
            <a:pPr lvl="1"/>
            <a:r>
              <a:rPr lang="en-US" dirty="0" smtClean="0"/>
              <a:t>Function parameters</a:t>
            </a:r>
          </a:p>
          <a:p>
            <a:pPr lvl="1"/>
            <a:r>
              <a:rPr lang="en-US" dirty="0" smtClean="0"/>
              <a:t>Function local variables</a:t>
            </a:r>
          </a:p>
          <a:p>
            <a:r>
              <a:rPr lang="en-US" dirty="0" smtClean="0"/>
              <a:t>1 activation record per function call (allows for recursion)</a:t>
            </a:r>
          </a:p>
        </p:txBody>
      </p:sp>
    </p:spTree>
    <p:extLst>
      <p:ext uri="{BB962C8B-B14F-4D97-AF65-F5344CB8AC3E}">
        <p14:creationId xmlns:p14="http://schemas.microsoft.com/office/powerpoint/2010/main" val="75585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2038</TotalTime>
  <Words>980</Words>
  <Application>Microsoft Macintosh PowerPoint</Application>
  <PresentationFormat>On-screen Show (4:3)</PresentationFormat>
  <Paragraphs>155</Paragraphs>
  <Slides>18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 Black </vt:lpstr>
      <vt:lpstr>VISIO</vt:lpstr>
      <vt:lpstr>Variables</vt:lpstr>
      <vt:lpstr>Overview</vt:lpstr>
      <vt:lpstr>Review</vt:lpstr>
      <vt:lpstr>Sections of an executable file</vt:lpstr>
      <vt:lpstr>Where is all the data stored?</vt:lpstr>
      <vt:lpstr>Where is all the data stored?</vt:lpstr>
      <vt:lpstr>Where is all the data stored?</vt:lpstr>
      <vt:lpstr>How do initialized local arrays work?</vt:lpstr>
      <vt:lpstr>Function’s Activation Record</vt:lpstr>
      <vt:lpstr>Why is mixing data and control on the stack not the best idea?</vt:lpstr>
      <vt:lpstr>Variables and objects in memory</vt:lpstr>
      <vt:lpstr>Variable Types and Storage</vt:lpstr>
      <vt:lpstr>Overflow is when a data code is larger than the size of its container</vt:lpstr>
      <vt:lpstr>More about overflow</vt:lpstr>
      <vt:lpstr>Placement &amp; padding – word</vt:lpstr>
      <vt:lpstr>Pointers are data containers too</vt:lpstr>
      <vt:lpstr>What is                                 ? </vt:lpstr>
      <vt:lpstr>Beware: two different byte orders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-</dc:creator>
  <cp:lastModifiedBy>-</cp:lastModifiedBy>
  <cp:revision>321</cp:revision>
  <dcterms:created xsi:type="dcterms:W3CDTF">2012-08-13T18:16:21Z</dcterms:created>
  <dcterms:modified xsi:type="dcterms:W3CDTF">2012-09-10T17:50:04Z</dcterms:modified>
</cp:coreProperties>
</file>