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6" r:id="rId7"/>
    <p:sldId id="262" r:id="rId8"/>
    <p:sldId id="260" r:id="rId9"/>
    <p:sldId id="261" r:id="rId10"/>
    <p:sldId id="264" r:id="rId11"/>
    <p:sldId id="265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2AD0-CC43-0F49-B722-CFF2E3EC460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D5EB-4A90-7E40-A24E-7527D1CC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2AD0-CC43-0F49-B722-CFF2E3EC460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D5EB-4A90-7E40-A24E-7527D1CC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2AD0-CC43-0F49-B722-CFF2E3EC460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D5EB-4A90-7E40-A24E-7527D1CC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2AD0-CC43-0F49-B722-CFF2E3EC460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D5EB-4A90-7E40-A24E-7527D1CC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2AD0-CC43-0F49-B722-CFF2E3EC460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D5EB-4A90-7E40-A24E-7527D1CC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2AD0-CC43-0F49-B722-CFF2E3EC460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D5EB-4A90-7E40-A24E-7527D1CC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2AD0-CC43-0F49-B722-CFF2E3EC460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D5EB-4A90-7E40-A24E-7527D1CC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1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2AD0-CC43-0F49-B722-CFF2E3EC460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D5EB-4A90-7E40-A24E-7527D1CC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2AD0-CC43-0F49-B722-CFF2E3EC460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D5EB-4A90-7E40-A24E-7527D1CC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2AD0-CC43-0F49-B722-CFF2E3EC460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D5EB-4A90-7E40-A24E-7527D1CC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2AD0-CC43-0F49-B722-CFF2E3EC460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D5EB-4A90-7E40-A24E-7527D1CC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2AD0-CC43-0F49-B722-CFF2E3EC460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4D5EB-4A90-7E40-A24E-7527D1CC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sertion_sort" TargetMode="External"/><Relationship Id="rId4" Type="http://schemas.openxmlformats.org/officeDocument/2006/relationships/hyperlink" Target="http://vinayakgarg.wordpress.com/2011/10/25/time-comparison-of-quick-sort-insertion-sort-and-bubble-sort/" TargetMode="External"/><Relationship Id="rId5" Type="http://schemas.openxmlformats.org/officeDocument/2006/relationships/hyperlink" Target="http://www.sorting-algorithms.com/insertion-s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golist.net/Algorithms/Sorting/Insertion_so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Daniel Tea</a:t>
            </a:r>
          </a:p>
        </p:txBody>
      </p:sp>
    </p:spTree>
    <p:extLst>
      <p:ext uri="{BB962C8B-B14F-4D97-AF65-F5344CB8AC3E}">
        <p14:creationId xmlns:p14="http://schemas.microsoft.com/office/powerpoint/2010/main" val="100583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(Java Implantation)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60066"/>
                </a:solidFill>
              </a:rPr>
              <a:t>v</a:t>
            </a:r>
            <a:r>
              <a:rPr lang="en-US" sz="2000" dirty="0" smtClean="0">
                <a:solidFill>
                  <a:srgbClr val="660066"/>
                </a:solidFill>
              </a:rPr>
              <a:t>oid </a:t>
            </a:r>
            <a:r>
              <a:rPr lang="en-US" sz="2000" dirty="0" err="1" smtClean="0"/>
              <a:t>insertionSort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[] </a:t>
            </a:r>
            <a:r>
              <a:rPr lang="en-US" sz="2000" dirty="0" err="1" smtClean="0"/>
              <a:t>arr</a:t>
            </a:r>
            <a:r>
              <a:rPr lang="en-US" sz="2000" dirty="0" smtClean="0"/>
              <a:t>)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rgbClr val="660066"/>
                </a:solidFill>
              </a:rPr>
              <a:t>int</a:t>
            </a:r>
            <a:r>
              <a:rPr lang="en-US" sz="2000" dirty="0" smtClean="0">
                <a:solidFill>
                  <a:srgbClr val="660066"/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, j, </a:t>
            </a:r>
            <a:r>
              <a:rPr lang="en-US" sz="2000" dirty="0" err="1" smtClean="0">
                <a:solidFill>
                  <a:srgbClr val="000000"/>
                </a:solidFill>
              </a:rPr>
              <a:t>newValue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660066"/>
                </a:solidFill>
              </a:rPr>
              <a:t>for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= 1; </a:t>
            </a:r>
            <a:r>
              <a:rPr 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&lt; </a:t>
            </a:r>
            <a:r>
              <a:rPr lang="en-US" sz="2000" dirty="0" err="1" smtClean="0">
                <a:solidFill>
                  <a:srgbClr val="000000"/>
                </a:solidFill>
              </a:rPr>
              <a:t>arr.length</a:t>
            </a:r>
            <a:r>
              <a:rPr lang="en-US" sz="2000" dirty="0" smtClean="0">
                <a:solidFill>
                  <a:srgbClr val="000000"/>
                </a:solidFill>
              </a:rPr>
              <a:t>; </a:t>
            </a:r>
            <a:r>
              <a:rPr 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</a:rPr>
              <a:t>newValue</a:t>
            </a:r>
            <a:r>
              <a:rPr lang="en-US" sz="2000" dirty="0" smtClean="0">
                <a:solidFill>
                  <a:srgbClr val="000000"/>
                </a:solidFill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</a:rPr>
              <a:t>arr</a:t>
            </a:r>
            <a:r>
              <a:rPr lang="en-US" sz="2000" dirty="0" smtClean="0">
                <a:solidFill>
                  <a:srgbClr val="000000"/>
                </a:solidFill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	j = </a:t>
            </a:r>
            <a:r>
              <a:rPr 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660066"/>
                </a:solidFill>
              </a:rPr>
              <a:t>while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(j &gt; 0 &amp;&amp;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arr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[j – 1] &gt;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newValue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sz="2000" dirty="0" err="1" smtClean="0"/>
              <a:t>arr</a:t>
            </a:r>
            <a:r>
              <a:rPr lang="en-US" sz="2000" dirty="0" smtClean="0"/>
              <a:t>[j] = </a:t>
            </a:r>
            <a:r>
              <a:rPr lang="en-US" sz="2000" dirty="0" err="1" smtClean="0"/>
              <a:t>arr</a:t>
            </a:r>
            <a:r>
              <a:rPr lang="en-US" sz="2000" dirty="0" smtClean="0"/>
              <a:t>[j – 1];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		j--;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</a:rPr>
              <a:t>arr</a:t>
            </a:r>
            <a:r>
              <a:rPr lang="en-US" sz="2000" dirty="0" smtClean="0">
                <a:solidFill>
                  <a:srgbClr val="000000"/>
                </a:solidFill>
              </a:rPr>
              <a:t>[j]  = </a:t>
            </a:r>
            <a:r>
              <a:rPr lang="en-US" sz="2000" dirty="0" err="1" smtClean="0">
                <a:solidFill>
                  <a:srgbClr val="000000"/>
                </a:solidFill>
              </a:rPr>
              <a:t>newValue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197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(C++ Implantation)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insertionSort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att</a:t>
            </a:r>
            <a:r>
              <a:rPr lang="en-US" sz="2000" dirty="0" smtClean="0"/>
              <a:t>[], </a:t>
            </a:r>
            <a:r>
              <a:rPr lang="en-US" sz="2000" dirty="0" err="1" smtClean="0"/>
              <a:t>int</a:t>
            </a:r>
            <a:r>
              <a:rPr lang="en-US" sz="2000" dirty="0" smtClean="0"/>
              <a:t> length)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, j, </a:t>
            </a:r>
            <a:r>
              <a:rPr lang="en-US" sz="2000" dirty="0" err="1" smtClean="0"/>
              <a:t>tmp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length;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j =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while</a:t>
            </a:r>
            <a:r>
              <a:rPr lang="en-US" sz="2000" dirty="0" smtClean="0"/>
              <a:t> (j &gt; 0 &amp;&amp; </a:t>
            </a:r>
            <a:r>
              <a:rPr lang="en-US" sz="2000" dirty="0" err="1" smtClean="0"/>
              <a:t>arr</a:t>
            </a:r>
            <a:r>
              <a:rPr lang="en-US" sz="2000" dirty="0" smtClean="0"/>
              <a:t>[j – 1] &gt; </a:t>
            </a:r>
            <a:r>
              <a:rPr lang="en-US" sz="2000" dirty="0" err="1" smtClean="0"/>
              <a:t>arr</a:t>
            </a:r>
            <a:r>
              <a:rPr lang="en-US" sz="2000" dirty="0" smtClean="0"/>
              <a:t>[j])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tmp</a:t>
            </a:r>
            <a:r>
              <a:rPr lang="en-US" sz="2000" dirty="0" smtClean="0"/>
              <a:t> = </a:t>
            </a:r>
            <a:r>
              <a:rPr lang="en-US" sz="2000" dirty="0" err="1" smtClean="0"/>
              <a:t>arr</a:t>
            </a:r>
            <a:r>
              <a:rPr lang="en-US" sz="2000" dirty="0" smtClean="0"/>
              <a:t>[j];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arr</a:t>
            </a:r>
            <a:r>
              <a:rPr lang="en-US" sz="2000" dirty="0" smtClean="0"/>
              <a:t>[j] = </a:t>
            </a:r>
            <a:r>
              <a:rPr lang="en-US" sz="2000" dirty="0" err="1" smtClean="0"/>
              <a:t>arr</a:t>
            </a:r>
            <a:r>
              <a:rPr lang="en-US" sz="2000" dirty="0" smtClean="0"/>
              <a:t>[j – 1];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arr</a:t>
            </a:r>
            <a:r>
              <a:rPr lang="en-US" sz="2000" dirty="0" smtClean="0"/>
              <a:t>[j – 1] = </a:t>
            </a:r>
            <a:r>
              <a:rPr lang="en-US" sz="2000" dirty="0" err="1" smtClean="0"/>
              <a:t>tmp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j --;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0968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Comparison of Quick Sort, Insertion Sort, and Bubble Sort</a:t>
            </a:r>
            <a:endParaRPr lang="en-US" dirty="0"/>
          </a:p>
        </p:txBody>
      </p:sp>
      <p:pic>
        <p:nvPicPr>
          <p:cNvPr id="6" name="Picture 5" descr="comparison_thum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729235"/>
            <a:ext cx="6193831" cy="434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8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http://www.algolist.net/Algorithms/Sorting/</a:t>
            </a:r>
            <a:r>
              <a:rPr lang="en-US" sz="2000" dirty="0" smtClean="0">
                <a:hlinkClick r:id="rId2"/>
              </a:rPr>
              <a:t>Insertion_sort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http://en.wikipedia.org/wiki/</a:t>
            </a:r>
            <a:r>
              <a:rPr lang="en-US" sz="2000" dirty="0" smtClean="0">
                <a:hlinkClick r:id="rId3"/>
              </a:rPr>
              <a:t>Insertion_sort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http://vinayakgarg.wordpress.com/2011/10/25/time-comparison-of-quick-sort-insertion-sort-and-bubble-sort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http://www.sorting-algorithms.com/insertion-</a:t>
            </a:r>
            <a:r>
              <a:rPr lang="en-US" sz="2000" dirty="0" smtClean="0">
                <a:hlinkClick r:id="rId5"/>
              </a:rPr>
              <a:t>sort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848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Insertion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sorting algorithm</a:t>
            </a:r>
          </a:p>
          <a:p>
            <a:r>
              <a:rPr lang="en-US" dirty="0" smtClean="0"/>
              <a:t>Builds the final list (or array) one at a time</a:t>
            </a:r>
          </a:p>
          <a:p>
            <a:pPr lvl="1"/>
            <a:r>
              <a:rPr lang="en-US" dirty="0" smtClean="0"/>
              <a:t>A type of incremental algorithm</a:t>
            </a:r>
            <a:endParaRPr lang="en-US" dirty="0"/>
          </a:p>
        </p:txBody>
      </p:sp>
      <p:pic>
        <p:nvPicPr>
          <p:cNvPr id="7" name="Insertion-sort-example-300p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7000" y="3429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5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Insertion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be how you sort a hand of cards</a:t>
            </a:r>
          </a:p>
          <a:p>
            <a:pPr lvl="1"/>
            <a:r>
              <a:rPr lang="en-US" dirty="0" smtClean="0"/>
              <a:t>Empty left hand, cards face down on the ground</a:t>
            </a:r>
          </a:p>
          <a:p>
            <a:pPr lvl="1"/>
            <a:r>
              <a:rPr lang="en-US" dirty="0" smtClean="0"/>
              <a:t>Right hand picks it up, and places it in the right order (arbitrary) on your left hand</a:t>
            </a:r>
            <a:endParaRPr lang="en-US" dirty="0"/>
          </a:p>
          <a:p>
            <a:r>
              <a:rPr lang="en-US" dirty="0" smtClean="0"/>
              <a:t>Input: card you picked up</a:t>
            </a:r>
          </a:p>
          <a:p>
            <a:pPr lvl="1"/>
            <a:r>
              <a:rPr lang="en-US" dirty="0" smtClean="0"/>
              <a:t>List = cards on the ground</a:t>
            </a:r>
          </a:p>
          <a:p>
            <a:r>
              <a:rPr lang="en-US" dirty="0" smtClean="0"/>
              <a:t>Output: cards in your left hand</a:t>
            </a:r>
          </a:p>
        </p:txBody>
      </p:sp>
    </p:spTree>
    <p:extLst>
      <p:ext uri="{BB962C8B-B14F-4D97-AF65-F5344CB8AC3E}">
        <p14:creationId xmlns:p14="http://schemas.microsoft.com/office/powerpoint/2010/main" val="300649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Efficient for small data sets</a:t>
            </a:r>
          </a:p>
          <a:p>
            <a:r>
              <a:rPr lang="en-US" dirty="0" smtClean="0"/>
              <a:t>One of the faster O(n^2) performance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Does not require extra memory</a:t>
            </a:r>
          </a:p>
          <a:p>
            <a:r>
              <a:rPr lang="en-US" dirty="0" smtClean="0"/>
              <a:t>Low overhead</a:t>
            </a:r>
            <a:endParaRPr lang="en-US" dirty="0" smtClean="0"/>
          </a:p>
          <a:p>
            <a:r>
              <a:rPr lang="en-US" dirty="0" smtClean="0"/>
              <a:t>Best case is O(n)</a:t>
            </a:r>
          </a:p>
          <a:p>
            <a:pPr lvl="1"/>
            <a:r>
              <a:rPr lang="en-US" dirty="0" smtClean="0"/>
              <a:t>Nearly sorted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1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performance with large </a:t>
            </a:r>
            <a:r>
              <a:rPr lang="en-US" dirty="0" smtClean="0"/>
              <a:t>lists</a:t>
            </a:r>
          </a:p>
          <a:p>
            <a:r>
              <a:rPr lang="en-US" dirty="0" smtClean="0"/>
              <a:t>Expensive with many elements</a:t>
            </a:r>
            <a:endParaRPr lang="en-US" dirty="0" smtClean="0"/>
          </a:p>
          <a:p>
            <a:r>
              <a:rPr lang="en-US" dirty="0" smtClean="0"/>
              <a:t>Not as quick as merge sort or quicksort</a:t>
            </a:r>
          </a:p>
          <a:p>
            <a:r>
              <a:rPr lang="en-US" dirty="0" smtClean="0"/>
              <a:t>Worst case is O(n^2)</a:t>
            </a:r>
          </a:p>
          <a:p>
            <a:pPr lvl="1"/>
            <a:r>
              <a:rPr lang="en-US" dirty="0" smtClean="0"/>
              <a:t>Input Array/List in reverse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0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Runtimes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case: O(n)</a:t>
            </a:r>
          </a:p>
          <a:p>
            <a:r>
              <a:rPr lang="en-US" dirty="0" smtClean="0"/>
              <a:t>Average case: O(n^2)</a:t>
            </a:r>
          </a:p>
          <a:p>
            <a:r>
              <a:rPr lang="en-US" dirty="0" smtClean="0"/>
              <a:t>Worst case: O(n^2)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Animation I Found</a:t>
            </a:r>
            <a:endParaRPr lang="en-US" dirty="0"/>
          </a:p>
        </p:txBody>
      </p:sp>
      <p:pic>
        <p:nvPicPr>
          <p:cNvPr id="4" name="Insertion_sort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60713" y="1600200"/>
            <a:ext cx="2824162" cy="4525963"/>
          </a:xfrm>
        </p:spPr>
      </p:pic>
    </p:spTree>
    <p:extLst>
      <p:ext uri="{BB962C8B-B14F-4D97-AF65-F5344CB8AC3E}">
        <p14:creationId xmlns:p14="http://schemas.microsoft.com/office/powerpoint/2010/main" val="405833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By Insertion, of course!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0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repetition of the sort removes an element from the input data, and shifts it into the correct position of an already sorted list until no input elements remain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349</Words>
  <Application>Microsoft Macintosh PowerPoint</Application>
  <PresentationFormat>On-screen Show (4:3)</PresentationFormat>
  <Paragraphs>72</Paragraphs>
  <Slides>13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Insertion Sort</vt:lpstr>
      <vt:lpstr>What is Insertion Sort?</vt:lpstr>
      <vt:lpstr>What is Insertion Sort?</vt:lpstr>
      <vt:lpstr>Advantages</vt:lpstr>
      <vt:lpstr>Disadvantages</vt:lpstr>
      <vt:lpstr>Insertion Sort Runtimes</vt:lpstr>
      <vt:lpstr>Cool Animation I Found</vt:lpstr>
      <vt:lpstr>So how does it work?</vt:lpstr>
      <vt:lpstr>Insertion Sort Ideas</vt:lpstr>
      <vt:lpstr>Example (Java Implantation)</vt:lpstr>
      <vt:lpstr>Example (C++ Implantation)</vt:lpstr>
      <vt:lpstr>Time Comparison of Quick Sort, Insertion Sort, and Bubble Sort</vt:lpstr>
      <vt:lpstr>Sources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Daniel Tea</dc:creator>
  <cp:lastModifiedBy>Daniel Tea</cp:lastModifiedBy>
  <cp:revision>11</cp:revision>
  <dcterms:created xsi:type="dcterms:W3CDTF">2012-08-13T16:08:36Z</dcterms:created>
  <dcterms:modified xsi:type="dcterms:W3CDTF">2012-08-13T17:33:57Z</dcterms:modified>
</cp:coreProperties>
</file>