
<file path=[Content_Types].xml><?xml version="1.0" encoding="utf-8"?>
<Types xmlns="http://schemas.openxmlformats.org/package/2006/content-types">
  <Override PartName="/_rels/.rels" ContentType="application/vnd.openxmlformats-package.relationships+xml"/>
  <Override PartName="/ppt/notesSlides/_rels/notesSlide12.xml.rels" ContentType="application/vnd.openxmlformats-package.relationships+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03"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04"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05"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06" name="PlaceHolder 5"/>
          <p:cNvSpPr>
            <a:spLocks noGrp="1"/>
          </p:cNvSpPr>
          <p:nvPr>
            <p:ph type="sldNum"/>
          </p:nvPr>
        </p:nvSpPr>
        <p:spPr>
          <a:xfrm>
            <a:off x="4399200" y="9555480"/>
            <a:ext cx="3372840" cy="502560"/>
          </a:xfrm>
          <a:prstGeom prst="rect">
            <a:avLst/>
          </a:prstGeom>
        </p:spPr>
        <p:txBody>
          <a:bodyPr anchor="b" bIns="0" lIns="0" rIns="0" tIns="0" wrap="none"/>
          <a:p>
            <a:pPr algn="r"/>
            <a:fld id="{B1C1B1F1-2131-4181-91B1-0101F1F1F13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0" y="0"/>
            <a:ext cx="360" cy="360"/>
          </a:xfrm>
          <a:prstGeom prst="rect">
            <a:avLst/>
          </a:prstGeom>
        </p:spPr>
        <p:txBody>
          <a:bodyPr bIns="45000" lIns="90000" rIns="90000" tIns="45000"/>
          <a:p>
            <a:endParaRPr/>
          </a:p>
        </p:txBody>
      </p:sp>
      <p:sp>
        <p:nvSpPr>
          <p:cNvPr id="132" name="CustomShape 2"/>
          <p:cNvSpPr/>
          <p:nvPr/>
        </p:nvSpPr>
        <p:spPr>
          <a:xfrm>
            <a:off x="0" y="0"/>
            <a:ext cx="360" cy="360"/>
          </a:xfrm>
          <a:prstGeom prst="rect">
            <a:avLst/>
          </a:prstGeom>
        </p:spPr>
        <p:txBody>
          <a:bodyPr bIns="45000" lIns="90000" rIns="90000" tIns="45000"/>
          <a:p>
            <a:fld id="{41C19171-31C1-4121-B1C1-E1716151C171}" type="slidenum">
              <a:rPr lang="en-U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25"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8"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9"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30"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33"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7"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1"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42"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44"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46"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47"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48"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0"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5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52"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4"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55"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56"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8"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59"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1"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62"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63"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64"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66"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67"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1" name="PlaceHolder 2"/>
          <p:cNvSpPr>
            <a:spLocks noGrp="1"/>
          </p:cNvSpPr>
          <p:nvPr>
            <p:ph type="subTitle"/>
          </p:nvPr>
        </p:nvSpPr>
        <p:spPr>
          <a:xfrm>
            <a:off x="457200" y="1604520"/>
            <a:ext cx="8229240" cy="452628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3"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76"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57200" y="1604520"/>
            <a:ext cx="8229240" cy="452592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81"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82"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4"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85"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86"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88"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89"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90"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2" name="PlaceHolder 2"/>
          <p:cNvSpPr>
            <a:spLocks noGrp="1"/>
          </p:cNvSpPr>
          <p:nvPr>
            <p:ph type="body"/>
          </p:nvPr>
        </p:nvSpPr>
        <p:spPr>
          <a:xfrm>
            <a:off x="457200" y="1604520"/>
            <a:ext cx="8229240" cy="2158560"/>
          </a:xfrm>
          <a:prstGeom prst="rect">
            <a:avLst/>
          </a:prstGeom>
        </p:spPr>
        <p:txBody>
          <a:bodyPr bIns="0" lIns="0" rIns="0" tIns="0" wrap="none"/>
          <a:p>
            <a:endParaRPr/>
          </a:p>
        </p:txBody>
      </p:sp>
      <p:sp>
        <p:nvSpPr>
          <p:cNvPr id="93" name="PlaceHolder 3"/>
          <p:cNvSpPr>
            <a:spLocks noGrp="1"/>
          </p:cNvSpPr>
          <p:nvPr>
            <p:ph type="body"/>
          </p:nvPr>
        </p:nvSpPr>
        <p:spPr>
          <a:xfrm>
            <a:off x="457200" y="3968280"/>
            <a:ext cx="8229240" cy="215856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96"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97" name="PlaceHolder 4"/>
          <p:cNvSpPr>
            <a:spLocks noGrp="1"/>
          </p:cNvSpPr>
          <p:nvPr>
            <p:ph type="body"/>
          </p:nvPr>
        </p:nvSpPr>
        <p:spPr>
          <a:xfrm>
            <a:off x="4673520" y="3968280"/>
            <a:ext cx="4015440" cy="2158560"/>
          </a:xfrm>
          <a:prstGeom prst="rect">
            <a:avLst/>
          </a:prstGeom>
        </p:spPr>
        <p:txBody>
          <a:bodyPr bIns="0" lIns="0" rIns="0" tIns="0" wrap="none"/>
          <a:p>
            <a:endParaRPr/>
          </a:p>
        </p:txBody>
      </p:sp>
      <p:sp>
        <p:nvSpPr>
          <p:cNvPr id="98" name="PlaceHolder 5"/>
          <p:cNvSpPr>
            <a:spLocks noGrp="1"/>
          </p:cNvSpPr>
          <p:nvPr>
            <p:ph type="body"/>
          </p:nvPr>
        </p:nvSpPr>
        <p:spPr>
          <a:xfrm>
            <a:off x="457200" y="3968280"/>
            <a:ext cx="4015440" cy="215856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0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01" name="PlaceHolder 3"/>
          <p:cNvSpPr>
            <a:spLocks noGrp="1"/>
          </p:cNvSpPr>
          <p:nvPr>
            <p:ph type="body"/>
          </p:nvPr>
        </p:nvSpPr>
        <p:spPr>
          <a:xfrm>
            <a:off x="4673520" y="1604520"/>
            <a:ext cx="4015440" cy="2158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8" name="PlaceHolder 3"/>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8568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13" name="PlaceHolder 3"/>
          <p:cNvSpPr>
            <a:spLocks noGrp="1"/>
          </p:cNvSpPr>
          <p:nvPr>
            <p:ph type="body"/>
          </p:nvPr>
        </p:nvSpPr>
        <p:spPr>
          <a:xfrm>
            <a:off x="457200" y="3968280"/>
            <a:ext cx="4015440" cy="2158560"/>
          </a:xfrm>
          <a:prstGeom prst="rect">
            <a:avLst/>
          </a:prstGeom>
        </p:spPr>
        <p:txBody>
          <a:bodyPr bIns="0" lIns="0" rIns="0" tIns="0" wrap="none"/>
          <a:p>
            <a:endParaRPr/>
          </a:p>
        </p:txBody>
      </p:sp>
      <p:sp>
        <p:nvSpPr>
          <p:cNvPr id="14" name="PlaceHolder 4"/>
          <p:cNvSpPr>
            <a:spLocks noGrp="1"/>
          </p:cNvSpPr>
          <p:nvPr>
            <p:ph type="body"/>
          </p:nvPr>
        </p:nvSpPr>
        <p:spPr>
          <a:xfrm>
            <a:off x="4673520" y="1604520"/>
            <a:ext cx="4015440" cy="452592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57200" y="1604520"/>
            <a:ext cx="4015440" cy="4525920"/>
          </a:xfrm>
          <a:prstGeom prst="rect">
            <a:avLst/>
          </a:prstGeom>
        </p:spPr>
        <p:txBody>
          <a:bodyPr bIns="0" lIns="0" rIns="0" tIns="0" wrap="none"/>
          <a:p>
            <a:endParaRPr/>
          </a:p>
        </p:txBody>
      </p:sp>
      <p:sp>
        <p:nvSpPr>
          <p:cNvPr id="17"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18" name="PlaceHolder 4"/>
          <p:cNvSpPr>
            <a:spLocks noGrp="1"/>
          </p:cNvSpPr>
          <p:nvPr>
            <p:ph type="body"/>
          </p:nvPr>
        </p:nvSpPr>
        <p:spPr>
          <a:xfrm>
            <a:off x="4673520" y="3968280"/>
            <a:ext cx="401544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57200" y="1604520"/>
            <a:ext cx="4015440" cy="2158560"/>
          </a:xfrm>
          <a:prstGeom prst="rect">
            <a:avLst/>
          </a:prstGeom>
        </p:spPr>
        <p:txBody>
          <a:bodyPr bIns="0" lIns="0" rIns="0" tIns="0" wrap="none"/>
          <a:p>
            <a:endParaRPr/>
          </a:p>
        </p:txBody>
      </p:sp>
      <p:sp>
        <p:nvSpPr>
          <p:cNvPr id="21" name="PlaceHolder 3"/>
          <p:cNvSpPr>
            <a:spLocks noGrp="1"/>
          </p:cNvSpPr>
          <p:nvPr>
            <p:ph type="body"/>
          </p:nvPr>
        </p:nvSpPr>
        <p:spPr>
          <a:xfrm>
            <a:off x="4673520" y="1604520"/>
            <a:ext cx="4015440" cy="2158560"/>
          </a:xfrm>
          <a:prstGeom prst="rect">
            <a:avLst/>
          </a:prstGeom>
        </p:spPr>
        <p:txBody>
          <a:bodyPr bIns="0" lIns="0" rIns="0" tIns="0" wrap="none"/>
          <a:p>
            <a:endParaRPr/>
          </a:p>
        </p:txBody>
      </p:sp>
      <p:sp>
        <p:nvSpPr>
          <p:cNvPr id="22" name="PlaceHolder 4"/>
          <p:cNvSpPr>
            <a:spLocks noGrp="1"/>
          </p:cNvSpPr>
          <p:nvPr>
            <p:ph type="body"/>
          </p:nvPr>
        </p:nvSpPr>
        <p:spPr>
          <a:xfrm>
            <a:off x="457200" y="3968280"/>
            <a:ext cx="822852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anchor="ctr" bIns="0" lIns="0" rIns="0" tIns="0" wrap="none"/>
          <a:p>
            <a:pPr algn="ctr"/>
            <a:r>
              <a:rPr lang="en-US"/>
              <a:t>Click to edit the title text format</a:t>
            </a:r>
            <a:endParaRPr/>
          </a:p>
        </p:txBody>
      </p:sp>
      <p:sp>
        <p:nvSpPr>
          <p:cNvPr id="35" name="PlaceHolder 2"/>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8880" cy="1144800"/>
          </a:xfrm>
          <a:prstGeom prst="rect">
            <a:avLst/>
          </a:prstGeom>
        </p:spPr>
        <p:txBody>
          <a:bodyPr anchor="ctr" bIns="0" lIns="0" rIns="0" tIns="0" wrap="none"/>
          <a:p>
            <a:pPr algn="ctr"/>
            <a:r>
              <a:rPr lang="en-US"/>
              <a:t>Click to edit the title text format</a:t>
            </a:r>
            <a:endParaRPr/>
          </a:p>
        </p:txBody>
      </p:sp>
      <p:sp>
        <p:nvSpPr>
          <p:cNvPr id="69" name="PlaceHolder 2"/>
          <p:cNvSpPr>
            <a:spLocks noGrp="1"/>
          </p:cNvSpPr>
          <p:nvPr>
            <p:ph type="body"/>
          </p:nvPr>
        </p:nvSpPr>
        <p:spPr>
          <a:xfrm>
            <a:off x="457200" y="1604520"/>
            <a:ext cx="8229240" cy="452592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en.wikipedia.org/wiki/Selection_sort" TargetMode="External"/><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685800" y="2130480"/>
            <a:ext cx="7770600" cy="1468080"/>
          </a:xfrm>
          <a:prstGeom prst="rect">
            <a:avLst/>
          </a:prstGeom>
        </p:spPr>
        <p:txBody>
          <a:bodyPr anchor="ctr" bIns="45000" lIns="90000" rIns="90000" tIns="45000"/>
          <a:p>
            <a:pPr algn="ctr"/>
            <a:r>
              <a:rPr lang="en-US" sz="4400">
                <a:solidFill>
                  <a:srgbClr val="000000"/>
                </a:solidFill>
                <a:latin typeface="Calibri"/>
              </a:rPr>
              <a:t>Selection Sorting</a:t>
            </a:r>
            <a:endParaRPr/>
          </a:p>
        </p:txBody>
      </p:sp>
      <p:sp>
        <p:nvSpPr>
          <p:cNvPr id="108" name="CustomShape 2"/>
          <p:cNvSpPr/>
          <p:nvPr/>
        </p:nvSpPr>
        <p:spPr>
          <a:xfrm>
            <a:off x="1371600" y="3886200"/>
            <a:ext cx="6399000" cy="1750680"/>
          </a:xfrm>
          <a:prstGeom prst="rect">
            <a:avLst/>
          </a:prstGeom>
        </p:spPr>
        <p:txBody>
          <a:bodyPr bIns="45000" lIns="90000" rIns="90000" tIns="45000"/>
          <a:p>
            <a:pPr algn="ctr"/>
            <a:r>
              <a:rPr lang="en-US" sz="3200">
                <a:solidFill>
                  <a:srgbClr val="8b8b8b"/>
                </a:solidFill>
                <a:latin typeface="Calibri"/>
              </a:rPr>
              <a:t>CS32 Summer</a:t>
            </a:r>
            <a:endParaRPr/>
          </a:p>
          <a:p>
            <a:pPr algn="ctr"/>
            <a:r>
              <a:rPr lang="en-US" sz="3200">
                <a:solidFill>
                  <a:srgbClr val="8b8b8b"/>
                </a:solidFill>
                <a:latin typeface="Calibri"/>
              </a:rPr>
              <a:t>William Mateer</a:t>
            </a:r>
            <a:endParaRPr/>
          </a:p>
          <a:p>
            <a:pPr algn="ctr"/>
            <a:r>
              <a:rPr lang="en-US" sz="3200">
                <a:solidFill>
                  <a:srgbClr val="8b8b8b"/>
                </a:solidFill>
                <a:latin typeface="Calibri"/>
              </a:rPr>
              <a:t>August 13, 2012</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Data structures necessary?</a:t>
            </a:r>
            <a:endParaRPr/>
          </a:p>
        </p:txBody>
      </p:sp>
      <p:sp>
        <p:nvSpPr>
          <p:cNvPr id="126"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No data structures are actually necessary for this implementation, outside of the predefined ones in C++.</a:t>
            </a:r>
            <a:endParaRPr/>
          </a:p>
          <a:p>
            <a:pPr>
              <a:buFont typeface="Arial"/>
              <a:buChar char="•"/>
            </a:pPr>
            <a:r>
              <a:rPr lang="en-US" sz="3200">
                <a:solidFill>
                  <a:srgbClr val="000000"/>
                </a:solidFill>
                <a:latin typeface="Calibri"/>
              </a:rPr>
              <a:t>This means that less coding is needed, and also means for more understanding of the program.</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Does algorithm need extra memory to run?</a:t>
            </a:r>
            <a:endParaRPr/>
          </a:p>
        </p:txBody>
      </p:sp>
      <p:sp>
        <p:nvSpPr>
          <p:cNvPr id="128"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No it does need extra memory to run besides the counter and int variables in the method.</a:t>
            </a:r>
            <a:endParaRPr/>
          </a:p>
          <a:p>
            <a:pPr>
              <a:buFont typeface="Arial"/>
              <a:buChar char="•"/>
            </a:pPr>
            <a:r>
              <a:rPr lang="en-US" sz="3200">
                <a:solidFill>
                  <a:srgbClr val="000000"/>
                </a:solidFill>
                <a:latin typeface="Calibri"/>
              </a:rPr>
              <a:t>It does not need to make another list to keep a second copy nor does it need to keep variables in memory to use them for later.  All it needs is the inputted list to modify.</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Works Cited</a:t>
            </a:r>
            <a:endParaRPr/>
          </a:p>
        </p:txBody>
      </p:sp>
      <p:sp>
        <p:nvSpPr>
          <p:cNvPr id="130"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http://programsplusplus.blogspot.com/2012/02/selection-sort-in-c.html</a:t>
            </a:r>
            <a:endParaRPr/>
          </a:p>
          <a:p>
            <a:pPr>
              <a:buFont typeface="Arial"/>
              <a:buChar char="•"/>
            </a:pPr>
            <a:r>
              <a:rPr lang="en-US" sz="3200">
                <a:solidFill>
                  <a:srgbClr val="000000"/>
                </a:solidFill>
                <a:latin typeface="Calibri"/>
              </a:rPr>
              <a:t>http://mathbits.com/mathbits/compsci/arrays/Selection.htm</a:t>
            </a:r>
            <a:endParaRPr/>
          </a:p>
          <a:p>
            <a:pPr>
              <a:buFont typeface="Arial"/>
              <a:buChar char="•"/>
            </a:pPr>
            <a:r>
              <a:rPr lang="en-US" sz="3200">
                <a:solidFill>
                  <a:srgbClr val="000000"/>
                </a:solidFill>
                <a:latin typeface="Calibri"/>
                <a:hlinkClick r:id="rId1"/>
              </a:rPr>
              <a:t>http://en.wikipedia.org/wiki/Selection_sort</a:t>
            </a:r>
            <a:endParaRPr/>
          </a:p>
          <a:p>
            <a:pPr>
              <a:buFont typeface="Arial"/>
              <a:buChar char="•"/>
            </a:pPr>
            <a:r>
              <a:rPr lang="en-US" sz="3200">
                <a:solidFill>
                  <a:srgbClr val="000000"/>
                </a:solidFill>
                <a:latin typeface="Calibri"/>
              </a:rPr>
              <a:t>NOTE:my images and formatting did not transfer when i opened the document in CSIL, there was nothing I could do to fix the problem. </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Selection Sorting</a:t>
            </a:r>
            <a:endParaRPr/>
          </a:p>
        </p:txBody>
      </p:sp>
      <p:sp>
        <p:nvSpPr>
          <p:cNvPr id="110"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Selection sorting is just one way of sorting a list/array into an ascending or descending order with and easy to understand algorithm.</a:t>
            </a:r>
            <a:endParaRPr/>
          </a:p>
          <a:p>
            <a:pPr>
              <a:buFont typeface="Arial"/>
              <a:buChar char="•"/>
            </a:pPr>
            <a:r>
              <a:rPr lang="en-US" sz="3200">
                <a:solidFill>
                  <a:srgbClr val="000000"/>
                </a:solidFill>
                <a:latin typeface="Calibri"/>
              </a:rPr>
              <a:t>This algorithm consists of making passes through the list and identifying the smallest (or largest, if descending) and moving that to the next place in the list.</a:t>
            </a:r>
            <a:endParaRPr/>
          </a:p>
          <a:p>
            <a:pPr>
              <a:buFont typeface="Arial"/>
              <a:buChar char="•"/>
            </a:pPr>
            <a:r>
              <a:rPr lang="en-US" sz="3200">
                <a:solidFill>
                  <a:srgbClr val="000000"/>
                </a:solidFill>
                <a:latin typeface="Calibri"/>
              </a:rPr>
              <a:t>http://programsplusplus.blogspot.com/2012/02/selection-sort-in-c.html</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Example 1</a:t>
            </a:r>
            <a:endParaRPr/>
          </a:p>
        </p:txBody>
      </p:sp>
      <p:sp>
        <p:nvSpPr>
          <p:cNvPr id="112" name="CustomShape 2"/>
          <p:cNvSpPr/>
          <p:nvPr/>
        </p:nvSpPr>
        <p:spPr>
          <a:xfrm>
            <a:off x="457200" y="1600200"/>
            <a:ext cx="8227800" cy="4524120"/>
          </a:xfrm>
          <a:prstGeom prst="rect">
            <a:avLst/>
          </a:prstGeom>
        </p:spPr>
        <p:txBody>
          <a:bodyPr bIns="45000" lIns="90000" rIns="90000" tIns="45000"/>
          <a:p>
            <a:pPr>
              <a:buFont typeface="Arial"/>
              <a:buChar char="•"/>
            </a:pPr>
            <a:r>
              <a:rPr lang="en-US" sz="2000">
                <a:solidFill>
                  <a:srgbClr val="000000"/>
                </a:solidFill>
                <a:latin typeface="Calibri"/>
              </a:rPr>
              <a:t>“</a:t>
            </a:r>
            <a:r>
              <a:rPr lang="en-US" sz="2000">
                <a:solidFill>
                  <a:srgbClr val="000000"/>
                </a:solidFill>
                <a:latin typeface="Calibri"/>
              </a:rPr>
              <a:t>#include &lt;iostream&gt;</a:t>
            </a:r>
            <a:endParaRPr/>
          </a:p>
          <a:p>
            <a:pPr>
              <a:buFont typeface="Arial"/>
              <a:buChar char="•"/>
            </a:pPr>
            <a:r>
              <a:rPr lang="en-US" sz="2000">
                <a:solidFill>
                  <a:srgbClr val="000000"/>
                </a:solidFill>
                <a:latin typeface="Calibri"/>
              </a:rPr>
              <a:t>void selectionSort(int AR[],int size)</a:t>
            </a:r>
            <a:endParaRPr/>
          </a:p>
          <a:p>
            <a:pPr>
              <a:buFont typeface="Arial"/>
              <a:buChar char="•"/>
            </a:pPr>
            <a:r>
              <a:rPr lang="en-US" sz="2000">
                <a:solidFill>
                  <a:srgbClr val="000000"/>
                </a:solidFill>
                <a:latin typeface="Calibri"/>
              </a:rPr>
              <a:t>{     int i,j,temp;     </a:t>
            </a:r>
            <a:endParaRPr/>
          </a:p>
          <a:p>
            <a:pPr>
              <a:buFont typeface="Arial"/>
              <a:buChar char="•"/>
            </a:pPr>
            <a:r>
              <a:rPr lang="en-US" sz="2000">
                <a:solidFill>
                  <a:srgbClr val="000000"/>
                </a:solidFill>
                <a:latin typeface="Calibri"/>
              </a:rPr>
              <a:t>for (i=0; i&lt;size; i++) {</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for (j=i+1; j&lt;=size; j++) {   </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if ( AR[i] &gt; AR[j] ) // sorts in ascending order {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temp = AR[j];</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AR[j] = AR[i];</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AR[i] = temp;}         </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endParaRPr/>
          </a:p>
          <a:p>
            <a:pPr>
              <a:buFont typeface="Arial"/>
              <a:buChar char="•"/>
            </a:pP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r>
              <a:rPr lang="en-US" sz="2000">
                <a:solidFill>
                  <a:srgbClr val="000000"/>
                </a:solidFill>
                <a:latin typeface="Calibri"/>
              </a:rPr>
              <a:t>} </a:t>
            </a:r>
            <a:endParaRPr/>
          </a:p>
          <a:p>
            <a:pPr>
              <a:buFont typeface="Arial"/>
              <a:buChar char="•"/>
            </a:pPr>
            <a:r>
              <a:rPr lang="en-US" sz="2000">
                <a:solidFill>
                  <a:srgbClr val="000000"/>
                </a:solidFill>
                <a:latin typeface="Calibri"/>
              </a:rPr>
              <a:t> </a:t>
            </a:r>
            <a:r>
              <a:rPr lang="en-US" sz="2000">
                <a:solidFill>
                  <a:srgbClr val="000000"/>
                </a:solidFill>
                <a:latin typeface="Calibri"/>
              </a:rPr>
              <a:t>}”</a:t>
            </a:r>
            <a:endParaRPr/>
          </a:p>
          <a:p>
            <a:pPr>
              <a:buFont typeface="Arial"/>
              <a:buChar char="•"/>
            </a:pPr>
            <a:r>
              <a:rPr lang="en-US" sz="2000">
                <a:solidFill>
                  <a:srgbClr val="000000"/>
                </a:solidFill>
                <a:latin typeface="Calibri"/>
              </a:rPr>
              <a:t>http://programsplusplus.blogspot.com/2012/02/selection-sort-in-c.html</a:t>
            </a:r>
            <a:endParaRPr/>
          </a:p>
          <a:p>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Example 1 (cont)</a:t>
            </a:r>
            <a:endParaRPr/>
          </a:p>
        </p:txBody>
      </p:sp>
      <p:sp>
        <p:nvSpPr>
          <p:cNvPr id="114"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The code example takes in an array to be sorted as well as the length of said array.  This is important because it allows the method to know when to stop on its passes of the array. </a:t>
            </a:r>
            <a:endParaRPr/>
          </a:p>
          <a:p>
            <a:pPr>
              <a:buFont typeface="Arial"/>
              <a:buChar char="•"/>
            </a:pPr>
            <a:r>
              <a:rPr lang="en-US" sz="3200">
                <a:solidFill>
                  <a:srgbClr val="000000"/>
                </a:solidFill>
                <a:latin typeface="Calibri"/>
              </a:rPr>
              <a:t> </a:t>
            </a:r>
            <a:r>
              <a:rPr lang="en-US" sz="3200">
                <a:solidFill>
                  <a:srgbClr val="000000"/>
                </a:solidFill>
                <a:latin typeface="Calibri"/>
              </a:rPr>
              <a:t>{AR[i] &gt; AR[j]} checks if it should look for a greater or lesser number.  In other words if it should sort it in ascending or descending order. </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Visual Example</a:t>
            </a:r>
            <a:endParaRPr/>
          </a:p>
        </p:txBody>
      </p:sp>
      <p:sp>
        <p:nvSpPr>
          <p:cNvPr id="116" name="CustomShape 2"/>
          <p:cNvSpPr/>
          <p:nvPr/>
        </p:nvSpPr>
        <p:spPr>
          <a:xfrm>
            <a:off x="457200" y="1360800"/>
            <a:ext cx="8228880" cy="5013360"/>
          </a:xfrm>
          <a:prstGeom prst="rect">
            <a:avLst/>
          </a:prstGeom>
        </p:spPr>
        <p:txBody>
          <a:bodyPr anchor="ctr" bIns="0" lIns="0" rIns="0" tIns="0" wrap="none"/>
          <a:p>
            <a:pPr algn="ctr"/>
            <a:r>
              <a:rPr lang="en-US"/>
              <a:t>17  9  13  4  2  1</a:t>
            </a:r>
            <a:endParaRPr/>
          </a:p>
          <a:p>
            <a:pPr algn="ctr"/>
            <a:endParaRPr/>
          </a:p>
          <a:p>
            <a:pPr algn="ctr"/>
            <a:r>
              <a:rPr b="1" lang="en-US"/>
              <a:t>1</a:t>
            </a:r>
            <a:r>
              <a:rPr lang="en-US"/>
              <a:t>  17  9  13  4  2</a:t>
            </a:r>
            <a:endParaRPr/>
          </a:p>
          <a:p>
            <a:pPr algn="ctr"/>
            <a:endParaRPr/>
          </a:p>
          <a:p>
            <a:pPr algn="ctr"/>
            <a:r>
              <a:rPr lang="en-US"/>
              <a:t>1  </a:t>
            </a:r>
            <a:r>
              <a:rPr b="1" lang="en-US"/>
              <a:t>2</a:t>
            </a:r>
            <a:r>
              <a:rPr lang="en-US"/>
              <a:t>  17  9  13  4</a:t>
            </a:r>
            <a:endParaRPr/>
          </a:p>
          <a:p>
            <a:pPr algn="ctr"/>
            <a:endParaRPr/>
          </a:p>
          <a:p>
            <a:pPr algn="ctr"/>
            <a:r>
              <a:rPr lang="en-US"/>
              <a:t>1  2  </a:t>
            </a:r>
            <a:r>
              <a:rPr b="1" lang="en-US"/>
              <a:t>4</a:t>
            </a:r>
            <a:r>
              <a:rPr lang="en-US"/>
              <a:t>  17  9  13</a:t>
            </a:r>
            <a:endParaRPr/>
          </a:p>
          <a:p>
            <a:pPr algn="ctr"/>
            <a:endParaRPr/>
          </a:p>
          <a:p>
            <a:pPr algn="ctr"/>
            <a:r>
              <a:rPr lang="en-US"/>
              <a:t>1  2  4  </a:t>
            </a:r>
            <a:r>
              <a:rPr b="1" lang="en-US"/>
              <a:t>9</a:t>
            </a:r>
            <a:r>
              <a:rPr lang="en-US"/>
              <a:t>  17  13</a:t>
            </a:r>
            <a:endParaRPr/>
          </a:p>
          <a:p>
            <a:pPr algn="ctr"/>
            <a:endParaRPr/>
          </a:p>
          <a:p>
            <a:pPr algn="ctr"/>
            <a:r>
              <a:rPr lang="en-US"/>
              <a:t>1  2  4  9  </a:t>
            </a:r>
            <a:r>
              <a:rPr b="1" lang="en-US"/>
              <a:t>13</a:t>
            </a:r>
            <a:r>
              <a:rPr lang="en-US"/>
              <a:t>  17</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Example 2 (cont.)</a:t>
            </a:r>
            <a:endParaRPr/>
          </a:p>
        </p:txBody>
      </p:sp>
      <p:sp>
        <p:nvSpPr>
          <p:cNvPr id="118"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In this example, it is easy to see the basic visual representation and implementation of the program.  The bold represents the moved value in the list, based on each pass of the list.  As you can see it does take n2 times to sort the entire list in ascending order.</a:t>
            </a:r>
            <a:endParaRPr/>
          </a:p>
          <a:p>
            <a:pPr>
              <a:buFont typeface="Arial"/>
              <a:buChar char="•"/>
            </a:pPr>
            <a:r>
              <a:rPr lang="en-US" sz="3200">
                <a:solidFill>
                  <a:srgbClr val="000000"/>
                </a:solidFill>
                <a:latin typeface="Calibri"/>
              </a:rPr>
              <a:t>That is it goes through 6 times, based on the length, and each time it goes again. So 6*6=36 times to make the list sorted.</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O(n)</a:t>
            </a:r>
            <a:endParaRPr/>
          </a:p>
        </p:txBody>
      </p:sp>
      <p:sp>
        <p:nvSpPr>
          <p:cNvPr id="120"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The big-O notation for selection sorting is:</a:t>
            </a:r>
            <a:endParaRPr/>
          </a:p>
          <a:p>
            <a:pPr lvl="1">
              <a:buFont typeface="Arial"/>
              <a:buChar char="–"/>
            </a:pPr>
            <a:r>
              <a:rPr lang="en-US" sz="2800">
                <a:solidFill>
                  <a:srgbClr val="000000"/>
                </a:solidFill>
                <a:latin typeface="Calibri"/>
              </a:rPr>
              <a:t>O(n2)</a:t>
            </a:r>
            <a:endParaRPr/>
          </a:p>
          <a:p>
            <a:pPr>
              <a:buFont typeface="Arial"/>
              <a:buChar char="•"/>
            </a:pPr>
            <a:r>
              <a:rPr lang="en-US" sz="3200">
                <a:solidFill>
                  <a:srgbClr val="000000"/>
                </a:solidFill>
                <a:latin typeface="Calibri"/>
              </a:rPr>
              <a:t>This is due to the fact that each pass it must run through the entire list as well passing through it again when it starts each pass with a different starting point.</a:t>
            </a:r>
            <a:endParaRPr/>
          </a:p>
          <a:p>
            <a:pPr lvl="1">
              <a:buFont typeface="Arial"/>
              <a:buChar char="–"/>
            </a:pPr>
            <a:r>
              <a:rPr lang="en-US" sz="2800">
                <a:solidFill>
                  <a:srgbClr val="000000"/>
                </a:solidFill>
                <a:latin typeface="Calibri"/>
              </a:rPr>
              <a:t>Run through entire list-&gt;n</a:t>
            </a:r>
            <a:endParaRPr/>
          </a:p>
          <a:p>
            <a:pPr lvl="1">
              <a:buFont typeface="Arial"/>
              <a:buChar char="–"/>
            </a:pPr>
            <a:r>
              <a:rPr lang="en-US" sz="2800">
                <a:solidFill>
                  <a:srgbClr val="000000"/>
                </a:solidFill>
                <a:latin typeface="Calibri"/>
              </a:rPr>
              <a:t>Run through list every pass in list-&gt;n</a:t>
            </a:r>
            <a:endParaRPr/>
          </a:p>
          <a:p>
            <a:pPr lvl="1">
              <a:buFont typeface="Arial"/>
              <a:buChar char="–"/>
            </a:pPr>
            <a:r>
              <a:rPr lang="en-US" sz="2800">
                <a:solidFill>
                  <a:srgbClr val="000000"/>
                </a:solidFill>
                <a:latin typeface="Calibri"/>
              </a:rPr>
              <a:t>RESULT: n*n = n2</a:t>
            </a:r>
            <a:endParaRPr/>
          </a:p>
          <a:p>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Example for least amount of work</a:t>
            </a:r>
            <a:endParaRPr/>
          </a:p>
        </p:txBody>
      </p:sp>
      <p:sp>
        <p:nvSpPr>
          <p:cNvPr id="122"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Obviously the least amount of work would be done on a presorted list, but that does not prevent the program from still making all of its passes on it.</a:t>
            </a:r>
            <a:endParaRPr/>
          </a:p>
          <a:p>
            <a:pPr>
              <a:buFont typeface="Arial"/>
              <a:buChar char="•"/>
            </a:pPr>
            <a:r>
              <a:rPr lang="en-US" sz="3200">
                <a:solidFill>
                  <a:srgbClr val="000000"/>
                </a:solidFill>
                <a:latin typeface="Calibri"/>
              </a:rPr>
              <a:t>So it will still take as long as any other list, that is O(n2).</a:t>
            </a:r>
            <a:endParaRPr/>
          </a:p>
          <a:p>
            <a:pPr>
              <a:buFont typeface="Arial"/>
              <a:buChar char="•"/>
            </a:pPr>
            <a:r>
              <a:rPr lang="en-US" sz="3200">
                <a:solidFill>
                  <a:srgbClr val="000000"/>
                </a:solidFill>
                <a:latin typeface="Calibri"/>
              </a:rPr>
              <a:t>EX: </a:t>
            </a:r>
            <a:endParaRPr/>
          </a:p>
          <a:p>
            <a:pPr lvl="8">
              <a:buSzPct val="45000"/>
              <a:buFont typeface="StarSymbol"/>
              <a:buChar char="l"/>
            </a:pPr>
            <a:r>
              <a:rPr b="1" lang="en-US" sz="3200">
                <a:solidFill>
                  <a:srgbClr val="000000"/>
                </a:solidFill>
                <a:latin typeface="Calibri"/>
              </a:rPr>
              <a:t>1 4 9 10 13 20</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CustomShape 1"/>
          <p:cNvSpPr/>
          <p:nvPr/>
        </p:nvSpPr>
        <p:spPr>
          <a:xfrm>
            <a:off x="457200" y="274680"/>
            <a:ext cx="8227800" cy="1141200"/>
          </a:xfrm>
          <a:prstGeom prst="rect">
            <a:avLst/>
          </a:prstGeom>
        </p:spPr>
        <p:txBody>
          <a:bodyPr anchor="ctr" bIns="45000" lIns="90000" rIns="90000" tIns="45000"/>
          <a:p>
            <a:pPr algn="ctr"/>
            <a:r>
              <a:rPr lang="en-US" sz="4400">
                <a:solidFill>
                  <a:srgbClr val="000000"/>
                </a:solidFill>
                <a:latin typeface="Calibri"/>
              </a:rPr>
              <a:t>Example for most amount of work</a:t>
            </a:r>
            <a:endParaRPr/>
          </a:p>
        </p:txBody>
      </p:sp>
      <p:sp>
        <p:nvSpPr>
          <p:cNvPr id="124" name="CustomShape 2"/>
          <p:cNvSpPr/>
          <p:nvPr/>
        </p:nvSpPr>
        <p:spPr>
          <a:xfrm>
            <a:off x="457200" y="1600200"/>
            <a:ext cx="8227800" cy="4524120"/>
          </a:xfrm>
          <a:prstGeom prst="rect">
            <a:avLst/>
          </a:prstGeom>
        </p:spPr>
        <p:txBody>
          <a:bodyPr bIns="45000" lIns="90000" rIns="90000" tIns="45000"/>
          <a:p>
            <a:pPr>
              <a:buFont typeface="Arial"/>
              <a:buChar char="•"/>
            </a:pPr>
            <a:r>
              <a:rPr lang="en-US" sz="3200">
                <a:solidFill>
                  <a:srgbClr val="000000"/>
                </a:solidFill>
                <a:latin typeface="Calibri"/>
              </a:rPr>
              <a:t>Same goes for the most amount of work done by this program(list reversed).  That is that it will still make the same number of passes regardless of the prior order.</a:t>
            </a:r>
            <a:endParaRPr/>
          </a:p>
          <a:p>
            <a:pPr>
              <a:buFont typeface="Arial"/>
              <a:buChar char="•"/>
            </a:pPr>
            <a:r>
              <a:rPr lang="en-US" sz="3200">
                <a:solidFill>
                  <a:srgbClr val="000000"/>
                </a:solidFill>
                <a:latin typeface="Calibri"/>
              </a:rPr>
              <a:t>So it still remains the same O(n2 ).</a:t>
            </a:r>
            <a:endParaRPr/>
          </a:p>
          <a:p>
            <a:pPr>
              <a:buFont typeface="Arial"/>
              <a:buChar char="•"/>
            </a:pPr>
            <a:r>
              <a:rPr lang="en-US" sz="3200">
                <a:solidFill>
                  <a:srgbClr val="000000"/>
                </a:solidFill>
                <a:latin typeface="Calibri"/>
              </a:rPr>
              <a:t>EX:</a:t>
            </a:r>
            <a:endParaRPr/>
          </a:p>
          <a:p>
            <a:pPr>
              <a:buSzPct val="45000"/>
              <a:buFont typeface="StarSymbol"/>
              <a:buChar char="l"/>
            </a:pPr>
            <a:r>
              <a:rPr b="1" lang="en-US" sz="3200">
                <a:solidFill>
                  <a:srgbClr val="000000"/>
                </a:solidFill>
                <a:latin typeface="Calibri"/>
              </a:rPr>
              <a:t>69 54 36 18 17 13 2</a:t>
            </a:r>
            <a:endParaRPr/>
          </a:p>
          <a:p>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