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76" r:id="rId3"/>
    <p:sldId id="291" r:id="rId4"/>
    <p:sldId id="266" r:id="rId5"/>
    <p:sldId id="278" r:id="rId6"/>
    <p:sldId id="267" r:id="rId7"/>
    <p:sldId id="268" r:id="rId8"/>
    <p:sldId id="277" r:id="rId9"/>
    <p:sldId id="290" r:id="rId10"/>
    <p:sldId id="269" r:id="rId11"/>
    <p:sldId id="272" r:id="rId12"/>
    <p:sldId id="271" r:id="rId13"/>
    <p:sldId id="263" r:id="rId14"/>
    <p:sldId id="279" r:id="rId15"/>
    <p:sldId id="273" r:id="rId16"/>
    <p:sldId id="264" r:id="rId17"/>
    <p:sldId id="274" r:id="rId18"/>
    <p:sldId id="275" r:id="rId19"/>
    <p:sldId id="282" r:id="rId20"/>
    <p:sldId id="281" r:id="rId21"/>
    <p:sldId id="265" r:id="rId22"/>
    <p:sldId id="288" r:id="rId23"/>
    <p:sldId id="287" r:id="rId24"/>
    <p:sldId id="257" r:id="rId25"/>
    <p:sldId id="289" r:id="rId26"/>
    <p:sldId id="284" r:id="rId27"/>
    <p:sldId id="285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423" autoAdjust="0"/>
  </p:normalViewPr>
  <p:slideViewPr>
    <p:cSldViewPr snapToGrid="0" snapToObjects="1">
      <p:cViewPr varScale="1">
        <p:scale>
          <a:sx n="85" d="100"/>
          <a:sy n="85" d="100"/>
        </p:scale>
        <p:origin x="-17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3352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45A32-BA59-5941-8834-7BB746F9ED4B}" type="datetimeFigureOut">
              <a:rPr lang="en-US" smtClean="0"/>
              <a:t>3/7/13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5E621-8290-8F42-8709-8FD75A6FF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228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 don</a:t>
            </a:r>
            <a:r>
              <a:rPr lang="en-US" baseline="0" dirty="0" smtClean="0"/>
              <a:t>e in collaboration with Phillip Conrad, my advisor Diana Franklin, and other colleagues at UCSB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5E621-8290-8F42-8709-8FD75A6FF9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93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(3/6/13 10:39) -----</a:t>
            </a:r>
          </a:p>
          <a:p>
            <a:r>
              <a:rPr lang="en-US" dirty="0"/>
              <a:t>fix animation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5E621-8290-8F42-8709-8FD75A6FF94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66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Manual analysis – 388</a:t>
            </a:r>
            <a:r>
              <a:rPr lang="en-US" baseline="0" dirty="0" smtClean="0"/>
              <a:t> correct (</a:t>
            </a:r>
            <a:r>
              <a:rPr lang="en-US" dirty="0" smtClean="0"/>
              <a:t>failed to detect 12</a:t>
            </a:r>
            <a:r>
              <a:rPr lang="en-US" baseline="0" dirty="0" smtClean="0"/>
              <a:t> instances)</a:t>
            </a:r>
          </a:p>
          <a:p>
            <a:r>
              <a:rPr lang="en-US" baseline="0" dirty="0" smtClean="0"/>
              <a:t>  * 79 false positives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Hairball detected 100% of instances (312 correct)</a:t>
            </a:r>
          </a:p>
          <a:p>
            <a:r>
              <a:rPr lang="en-US" baseline="0" dirty="0" smtClean="0"/>
              <a:t>  * Zero false negatives</a:t>
            </a:r>
          </a:p>
          <a:p>
            <a:r>
              <a:rPr lang="en-US" baseline="0" dirty="0" smtClean="0"/>
              <a:t>  * 3 false positives</a:t>
            </a:r>
          </a:p>
          <a:p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</a:t>
            </a:r>
            <a:r>
              <a:rPr lang="en-US" baseline="0" dirty="0" smtClean="0"/>
              <a:t> false positives? -- </a:t>
            </a:r>
            <a:r>
              <a:rPr lang="en-US" dirty="0" smtClean="0"/>
              <a:t>Manual analysis </a:t>
            </a:r>
            <a:r>
              <a:rPr lang="en-US" b="1" dirty="0" smtClean="0"/>
              <a:t>additionally</a:t>
            </a:r>
            <a:r>
              <a:rPr lang="en-US" dirty="0" smtClean="0"/>
              <a:t> checked that the desired behavior was produced at run-time</a:t>
            </a:r>
          </a:p>
          <a:p>
            <a:endParaRPr lang="en-US" dirty="0"/>
          </a:p>
          <a:p>
            <a:r>
              <a:rPr lang="en-US" dirty="0"/>
              <a:t>----- Meeting Notes (3/5/13 23:43) -----</a:t>
            </a:r>
          </a:p>
          <a:p>
            <a:r>
              <a:rPr lang="en-US" dirty="0"/>
              <a:t>switch 100%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5E621-8290-8F42-8709-8FD75A6FF94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751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Necessary components:</a:t>
            </a:r>
          </a:p>
          <a:p>
            <a:r>
              <a:rPr lang="en-US" baseline="0" dirty="0" smtClean="0"/>
              <a:t> * Loop (or sequence, though sequences are listed as semantically incorrect)</a:t>
            </a:r>
          </a:p>
          <a:p>
            <a:r>
              <a:rPr lang="en-US" baseline="0" dirty="0" smtClean="0"/>
              <a:t> * Position or orientation change</a:t>
            </a:r>
          </a:p>
          <a:p>
            <a:r>
              <a:rPr lang="en-US" baseline="0" dirty="0" smtClean="0"/>
              <a:t> * Costume change</a:t>
            </a:r>
          </a:p>
          <a:p>
            <a:r>
              <a:rPr lang="en-US" baseline="0" dirty="0" smtClean="0"/>
              <a:t> * Delay block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5E621-8290-8F42-8709-8FD75A6FF94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836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Extra</a:t>
            </a:r>
            <a:r>
              <a:rPr lang="en-US" baseline="0" dirty="0" smtClean="0"/>
              <a:t> instances detected by hairball are single-item sequences which may or may not have intended to be complex animation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Manual analysis 100% accurate in labeling of 46 detected instances (failed to detect 3)</a:t>
            </a:r>
          </a:p>
          <a:p>
            <a:endParaRPr lang="en-US" baseline="0" dirty="0" smtClean="0"/>
          </a:p>
          <a:p>
            <a:r>
              <a:rPr lang="en-US" baseline="0" dirty="0" smtClean="0"/>
              <a:t>Hairball – detected 11 instances that were deemed not to be instances</a:t>
            </a:r>
          </a:p>
          <a:p>
            <a:r>
              <a:rPr lang="en-US" baseline="0" dirty="0" smtClean="0"/>
              <a:t>  * 28 correct (21 others, with only 2 false negatives)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5E621-8290-8F42-8709-8FD75A6FF94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764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were no manual</a:t>
            </a:r>
            <a:r>
              <a:rPr lang="en-US" baseline="0" dirty="0" smtClean="0"/>
              <a:t> assessment false negatives.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Complex animation: 2 false negatives out of 21 instances labeled not-correct = 9.5%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5E621-8290-8F42-8709-8FD75A6FF94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51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(3/4/13 22:18) -----</a:t>
            </a:r>
          </a:p>
          <a:p>
            <a:r>
              <a:rPr lang="en-US"/>
              <a:t>Remove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5E621-8290-8F42-8709-8FD75A6FF94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201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Semantically incorrect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5E621-8290-8F42-8709-8FD75A6FF94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96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</a:t>
            </a:r>
            <a:r>
              <a:rPr lang="en-US" baseline="0" dirty="0" smtClean="0"/>
              <a:t>d “is difficult to automate”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5E621-8290-8F42-8709-8FD75A6FF9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17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Wrote</a:t>
            </a:r>
            <a:r>
              <a:rPr lang="en-US" baseline="0" dirty="0" smtClean="0"/>
              <a:t> tools to automatically analyze scratch projects.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5E621-8290-8F42-8709-8FD75A6FF9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92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Hairball is constructed</a:t>
            </a:r>
            <a:r>
              <a:rPr lang="en-US" baseline="0" dirty="0" smtClean="0"/>
              <a:t> with plugins each checking a CS concept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5E621-8290-8F42-8709-8FD75A6FF9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7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We</a:t>
            </a:r>
            <a:r>
              <a:rPr lang="en-US" baseline="0" dirty="0" smtClean="0"/>
              <a:t> must first detect the _attempt_ at an instance, and then provide one of these classifications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5E621-8290-8F42-8709-8FD75A6FF94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95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5E621-8290-8F42-8709-8FD75A6FF94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40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Attributes:</a:t>
            </a:r>
          </a:p>
          <a:p>
            <a:r>
              <a:rPr lang="en-US" baseline="0" dirty="0" smtClean="0"/>
              <a:t> * Position</a:t>
            </a:r>
          </a:p>
          <a:p>
            <a:r>
              <a:rPr lang="en-US" baseline="0" dirty="0" smtClean="0"/>
              <a:t> * Orientation</a:t>
            </a:r>
          </a:p>
          <a:p>
            <a:r>
              <a:rPr lang="en-US" baseline="0" dirty="0" smtClean="0"/>
              <a:t> * Visibility</a:t>
            </a:r>
          </a:p>
          <a:p>
            <a:r>
              <a:rPr lang="en-US" baseline="0" dirty="0" smtClean="0"/>
              <a:t> * </a:t>
            </a:r>
            <a:r>
              <a:rPr lang="en-US" baseline="0" dirty="0" err="1" smtClean="0"/>
              <a:t>etc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5E621-8290-8F42-8709-8FD75A6FF94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95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Total Instances: 348 (6 attributes</a:t>
            </a:r>
            <a:r>
              <a:rPr lang="en-US" baseline="0" dirty="0" smtClean="0"/>
              <a:t> *</a:t>
            </a:r>
            <a:r>
              <a:rPr lang="en-US" dirty="0" smtClean="0"/>
              <a:t> 58 projects)</a:t>
            </a:r>
          </a:p>
          <a:p>
            <a:endParaRPr lang="en-US" dirty="0" smtClean="0"/>
          </a:p>
          <a:p>
            <a:r>
              <a:rPr lang="en-US" dirty="0" smtClean="0"/>
              <a:t>Hairball removed</a:t>
            </a:r>
            <a:r>
              <a:rPr lang="en-US" baseline="0" dirty="0" smtClean="0"/>
              <a:t> 77% of instances (267) from needing manual analysis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5E621-8290-8F42-8709-8FD75A6FF94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38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Manual Analysis -</a:t>
            </a:r>
            <a:r>
              <a:rPr lang="en-US" baseline="0" dirty="0" smtClean="0"/>
              <a:t> 237 correct instances (31 others – 2 missing)</a:t>
            </a:r>
          </a:p>
          <a:p>
            <a:r>
              <a:rPr lang="en-US" baseline="0" dirty="0" smtClean="0"/>
              <a:t>  * 4 false positives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Hairball – 229 correct instance (37 others – 4 missing)</a:t>
            </a:r>
          </a:p>
          <a:p>
            <a:r>
              <a:rPr lang="en-US" baseline="0" dirty="0" smtClean="0"/>
              <a:t>  * 2 of 4 missing instances were the two “incomplete” instances by manual analysis</a:t>
            </a:r>
          </a:p>
          <a:p>
            <a:r>
              <a:rPr lang="en-US" baseline="0" dirty="0" smtClean="0"/>
              <a:t>  * other 2 were due to separation between “say” and “play sound” blocks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5E621-8290-8F42-8709-8FD75A6FF94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90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141A1-5F49-384D-8F14-9BAF3A2F552F}" type="datetimeFigureOut">
              <a:rPr lang="en-US" smtClean="0"/>
              <a:t>3/7/13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7EE8-335C-7A48-8208-EF8CA5DA3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90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141A1-5F49-384D-8F14-9BAF3A2F552F}" type="datetimeFigureOut">
              <a:rPr lang="en-US" smtClean="0"/>
              <a:t>3/7/13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7EE8-335C-7A48-8208-EF8CA5DA3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39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141A1-5F49-384D-8F14-9BAF3A2F552F}" type="datetimeFigureOut">
              <a:rPr lang="en-US" smtClean="0"/>
              <a:t>3/7/13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7EE8-335C-7A48-8208-EF8CA5DA3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1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141A1-5F49-384D-8F14-9BAF3A2F552F}" type="datetimeFigureOut">
              <a:rPr lang="en-US" smtClean="0"/>
              <a:t>3/7/13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7EE8-335C-7A48-8208-EF8CA5DA3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3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141A1-5F49-384D-8F14-9BAF3A2F552F}" type="datetimeFigureOut">
              <a:rPr lang="en-US" smtClean="0"/>
              <a:t>3/7/13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7EE8-335C-7A48-8208-EF8CA5DA3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04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141A1-5F49-384D-8F14-9BAF3A2F552F}" type="datetimeFigureOut">
              <a:rPr lang="en-US" smtClean="0"/>
              <a:t>3/7/13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7EE8-335C-7A48-8208-EF8CA5DA3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14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141A1-5F49-384D-8F14-9BAF3A2F552F}" type="datetimeFigureOut">
              <a:rPr lang="en-US" smtClean="0"/>
              <a:t>3/7/13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7EE8-335C-7A48-8208-EF8CA5DA3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65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141A1-5F49-384D-8F14-9BAF3A2F552F}" type="datetimeFigureOut">
              <a:rPr lang="en-US" smtClean="0"/>
              <a:t>3/7/13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7EE8-335C-7A48-8208-EF8CA5DA3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98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141A1-5F49-384D-8F14-9BAF3A2F552F}" type="datetimeFigureOut">
              <a:rPr lang="en-US" smtClean="0"/>
              <a:t>3/7/13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7EE8-335C-7A48-8208-EF8CA5DA3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14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141A1-5F49-384D-8F14-9BAF3A2F552F}" type="datetimeFigureOut">
              <a:rPr lang="en-US" smtClean="0"/>
              <a:t>3/7/13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7EE8-335C-7A48-8208-EF8CA5DA3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5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141A1-5F49-384D-8F14-9BAF3A2F552F}" type="datetimeFigureOut">
              <a:rPr lang="en-US" smtClean="0"/>
              <a:t>3/7/13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7EE8-335C-7A48-8208-EF8CA5DA3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13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141A1-5F49-384D-8F14-9BAF3A2F552F}" type="datetimeFigureOut">
              <a:rPr lang="en-US" smtClean="0"/>
              <a:t>3/7/13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A7EE8-335C-7A48-8208-EF8CA5DA3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95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airball.herokuapp.com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boe" TargetMode="External"/><Relationship Id="rId4" Type="http://schemas.openxmlformats.org/officeDocument/2006/relationships/hyperlink" Target="https://github.com/ucsb-cs-education/hairbal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bboe@cs.ucsb.edu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Hairball: Lint-inspired Static Analysis of Scratch Projects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Bryce Boe</a:t>
            </a:r>
          </a:p>
          <a:p>
            <a:r>
              <a:rPr lang="en-US" dirty="0" smtClean="0"/>
              <a:t>2013/03/07</a:t>
            </a:r>
          </a:p>
          <a:p>
            <a:r>
              <a:rPr lang="en-US" dirty="0" smtClean="0"/>
              <a:t>University of California Santa Barbara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Bryce Boe, Charlotte Hill, Michelle Len, Greg Dreschler, Phillip Conrad, Diana Franklin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9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Checks that the project initializes attributes that are modified</a:t>
            </a:r>
          </a:p>
        </p:txBody>
      </p:sp>
      <p:pic>
        <p:nvPicPr>
          <p:cNvPr id="4" name="Picture 3" descr="Screen Shot 2013-03-02 at 5.39.5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347363"/>
            <a:ext cx="3403600" cy="2933700"/>
          </a:xfrm>
          <a:prstGeom prst="rect">
            <a:avLst/>
          </a:prstGeom>
        </p:spPr>
      </p:pic>
      <p:pic>
        <p:nvPicPr>
          <p:cNvPr id="5" name="Picture 4" descr="Screen Shot 2013-03-02 at 5.40.2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154" y="2636163"/>
            <a:ext cx="3390900" cy="3644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6373" y="3054975"/>
            <a:ext cx="2146742" cy="5847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b="1" dirty="0" smtClean="0"/>
              <a:t>INCORRECT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542381" y="2333138"/>
            <a:ext cx="1762021" cy="5847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b="1" dirty="0" smtClean="0"/>
              <a:t>CORRECT</a:t>
            </a:r>
            <a:endParaRPr lang="en-US" sz="32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4735070" y="3347363"/>
            <a:ext cx="3754924" cy="1401811"/>
          </a:xfrm>
          <a:prstGeom prst="roundRect">
            <a:avLst/>
          </a:prstGeom>
          <a:gradFill flip="none" rotWithShape="1">
            <a:gsLst>
              <a:gs pos="0">
                <a:schemeClr val="accent4">
                  <a:tint val="50000"/>
                  <a:satMod val="300000"/>
                  <a:alpha val="53000"/>
                </a:schemeClr>
              </a:gs>
              <a:gs pos="35000">
                <a:schemeClr val="accent4">
                  <a:tint val="37000"/>
                  <a:satMod val="300000"/>
                  <a:alpha val="53000"/>
                </a:schemeClr>
              </a:gs>
              <a:gs pos="100000">
                <a:schemeClr val="accent4">
                  <a:tint val="15000"/>
                  <a:satMod val="350000"/>
                  <a:alpha val="53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Initialization Zone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21960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Evaluation</a:t>
            </a:r>
            <a:endParaRPr lang="en-US" dirty="0"/>
          </a:p>
        </p:txBody>
      </p:sp>
      <p:pic>
        <p:nvPicPr>
          <p:cNvPr id="4" name="Content Placeholder 3" descr="initialization.eps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908" r="-11908"/>
          <a:stretch>
            <a:fillRect/>
          </a:stretch>
        </p:blipFill>
        <p:spPr/>
      </p:pic>
      <p:sp>
        <p:nvSpPr>
          <p:cNvPr id="5" name="Rectangular Callout 4"/>
          <p:cNvSpPr/>
          <p:nvPr/>
        </p:nvSpPr>
        <p:spPr>
          <a:xfrm>
            <a:off x="3439460" y="1540435"/>
            <a:ext cx="1201271" cy="728849"/>
          </a:xfrm>
          <a:prstGeom prst="wedgeRectCallout">
            <a:avLst>
              <a:gd name="adj1" fmla="val 45087"/>
              <a:gd name="adj2" fmla="val 10678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32 false positives</a:t>
            </a:r>
            <a:endParaRPr lang="en-US" b="1" dirty="0"/>
          </a:p>
        </p:txBody>
      </p:sp>
      <p:sp>
        <p:nvSpPr>
          <p:cNvPr id="6" name="Rectangular Callout 5"/>
          <p:cNvSpPr/>
          <p:nvPr/>
        </p:nvSpPr>
        <p:spPr>
          <a:xfrm>
            <a:off x="7380942" y="1972235"/>
            <a:ext cx="1201271" cy="717176"/>
          </a:xfrm>
          <a:prstGeom prst="wedgeRectCallout">
            <a:avLst>
              <a:gd name="adj1" fmla="val -64366"/>
              <a:gd name="adj2" fmla="val 5086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33 false negatives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34976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and Sound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Checks that say bubbles are synchronized with sound files</a:t>
            </a:r>
            <a:endParaRPr lang="en-US" dirty="0"/>
          </a:p>
        </p:txBody>
      </p:sp>
      <p:pic>
        <p:nvPicPr>
          <p:cNvPr id="4" name="Picture 3" descr="Screen Shot 2013-03-02 at 6.17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97263"/>
            <a:ext cx="3505200" cy="1993900"/>
          </a:xfrm>
          <a:prstGeom prst="rect">
            <a:avLst/>
          </a:prstGeom>
        </p:spPr>
      </p:pic>
      <p:pic>
        <p:nvPicPr>
          <p:cNvPr id="5" name="Picture 4" descr="Screen Shot 2013-03-02 at 6.17.5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300" y="3478589"/>
            <a:ext cx="4508500" cy="2628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6373" y="2904938"/>
            <a:ext cx="2544286" cy="5847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b="1" dirty="0" smtClean="0"/>
              <a:t>S. INCORRECT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888738" y="2912487"/>
            <a:ext cx="1762021" cy="5847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b="1" dirty="0" smtClean="0"/>
              <a:t>CORRECT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626832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Say and Sound Synchronization Evaluation</a:t>
            </a:r>
            <a:endParaRPr lang="en-US" dirty="0"/>
          </a:p>
        </p:txBody>
      </p:sp>
      <p:pic>
        <p:nvPicPr>
          <p:cNvPr id="4" name="Content Placeholder 3" descr="AutoSaySoundSync.eps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908" r="-11908"/>
          <a:stretch>
            <a:fillRect/>
          </a:stretch>
        </p:blipFill>
        <p:spPr/>
      </p:pic>
      <p:sp>
        <p:nvSpPr>
          <p:cNvPr id="5" name="Rectangular Callout 4"/>
          <p:cNvSpPr/>
          <p:nvPr/>
        </p:nvSpPr>
        <p:spPr>
          <a:xfrm>
            <a:off x="3439460" y="1585258"/>
            <a:ext cx="1201271" cy="702236"/>
          </a:xfrm>
          <a:prstGeom prst="wedgeRectCallout">
            <a:avLst>
              <a:gd name="adj1" fmla="val 45087"/>
              <a:gd name="adj2" fmla="val 8911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 false positives</a:t>
            </a:r>
            <a:endParaRPr lang="en-US" b="1" dirty="0"/>
          </a:p>
        </p:txBody>
      </p:sp>
      <p:sp>
        <p:nvSpPr>
          <p:cNvPr id="6" name="Rectangular Callout 5"/>
          <p:cNvSpPr/>
          <p:nvPr/>
        </p:nvSpPr>
        <p:spPr>
          <a:xfrm>
            <a:off x="7380942" y="1464241"/>
            <a:ext cx="1201271" cy="717176"/>
          </a:xfrm>
          <a:prstGeom prst="wedgeRectCallout">
            <a:avLst>
              <a:gd name="adj1" fmla="val -64366"/>
              <a:gd name="adj2" fmla="val 5086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 missing instances</a:t>
            </a:r>
            <a:endParaRPr lang="en-US" b="1" dirty="0"/>
          </a:p>
        </p:txBody>
      </p:sp>
      <p:sp>
        <p:nvSpPr>
          <p:cNvPr id="7" name="Rectangular Callout 6"/>
          <p:cNvSpPr/>
          <p:nvPr/>
        </p:nvSpPr>
        <p:spPr>
          <a:xfrm>
            <a:off x="5501342" y="1432025"/>
            <a:ext cx="1201271" cy="717176"/>
          </a:xfrm>
          <a:prstGeom prst="wedgeRectCallout">
            <a:avLst>
              <a:gd name="adj1" fmla="val -64366"/>
              <a:gd name="adj2" fmla="val 5086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 missing instances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33609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and Receive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318"/>
            <a:ext cx="8229600" cy="4525963"/>
          </a:xfrm>
        </p:spPr>
        <p:txBody>
          <a:bodyPr/>
          <a:lstStyle/>
          <a:p>
            <a:r>
              <a:rPr lang="en-US" dirty="0" smtClean="0"/>
              <a:t>Checks that each event has matching broadcast and receive blocks and only one broadcast through any one path of a script</a:t>
            </a:r>
            <a:endParaRPr lang="en-US" dirty="0"/>
          </a:p>
        </p:txBody>
      </p:sp>
      <p:pic>
        <p:nvPicPr>
          <p:cNvPr id="6" name="Picture 5" descr="Screen Shot 2013-03-07 at 12.28.4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47" y="3072653"/>
            <a:ext cx="3086100" cy="1625600"/>
          </a:xfrm>
          <a:prstGeom prst="rect">
            <a:avLst/>
          </a:prstGeom>
        </p:spPr>
      </p:pic>
      <p:pic>
        <p:nvPicPr>
          <p:cNvPr id="7" name="Picture 6" descr="Screen Shot 2013-03-07 at 12.28.49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265" y="3147358"/>
            <a:ext cx="39243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67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and Receive Evaluation</a:t>
            </a:r>
            <a:endParaRPr lang="en-US" dirty="0"/>
          </a:p>
        </p:txBody>
      </p:sp>
      <p:pic>
        <p:nvPicPr>
          <p:cNvPr id="4" name="Content Placeholder 3" descr="AutoBroadcastReceive.eps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908" r="-11908"/>
          <a:stretch>
            <a:fillRect/>
          </a:stretch>
        </p:blipFill>
        <p:spPr/>
      </p:pic>
      <p:sp>
        <p:nvSpPr>
          <p:cNvPr id="5" name="Rectangular Callout 4"/>
          <p:cNvSpPr/>
          <p:nvPr/>
        </p:nvSpPr>
        <p:spPr>
          <a:xfrm>
            <a:off x="7380942" y="3557495"/>
            <a:ext cx="1201271" cy="685800"/>
          </a:xfrm>
          <a:prstGeom prst="wedgeRectCallout">
            <a:avLst>
              <a:gd name="adj1" fmla="val -64365"/>
              <a:gd name="adj2" fmla="val -105970"/>
            </a:avLst>
          </a:prstGeom>
          <a:gradFill>
            <a:gsLst>
              <a:gs pos="0">
                <a:schemeClr val="dk1">
                  <a:tint val="50000"/>
                  <a:satMod val="300000"/>
                </a:schemeClr>
              </a:gs>
              <a:gs pos="49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  <a:gs pos="25000">
                <a:schemeClr val="accent2"/>
              </a:gs>
            </a:gsLst>
            <a:lin ang="12840000" scaled="0"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 false positives</a:t>
            </a:r>
            <a:endParaRPr lang="en-US" b="1" dirty="0"/>
          </a:p>
        </p:txBody>
      </p:sp>
      <p:sp>
        <p:nvSpPr>
          <p:cNvPr id="6" name="Rectangular Callout 5"/>
          <p:cNvSpPr/>
          <p:nvPr/>
        </p:nvSpPr>
        <p:spPr>
          <a:xfrm>
            <a:off x="3439460" y="1417639"/>
            <a:ext cx="1201271" cy="644244"/>
          </a:xfrm>
          <a:prstGeom prst="wedgeRectCallout">
            <a:avLst>
              <a:gd name="adj1" fmla="val 45087"/>
              <a:gd name="adj2" fmla="val 21652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79 false positives</a:t>
            </a:r>
            <a:endParaRPr lang="en-US" b="1" dirty="0"/>
          </a:p>
        </p:txBody>
      </p:sp>
      <p:sp>
        <p:nvSpPr>
          <p:cNvPr id="8" name="Rectangular Callout 7"/>
          <p:cNvSpPr/>
          <p:nvPr/>
        </p:nvSpPr>
        <p:spPr>
          <a:xfrm>
            <a:off x="7380942" y="1376083"/>
            <a:ext cx="1201271" cy="685800"/>
          </a:xfrm>
          <a:prstGeom prst="wedgeRectCallout">
            <a:avLst>
              <a:gd name="adj1" fmla="val -63122"/>
              <a:gd name="adj2" fmla="val 7921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100% detection</a:t>
            </a:r>
            <a:endParaRPr lang="en-US" b="1" dirty="0"/>
          </a:p>
        </p:txBody>
      </p:sp>
      <p:sp>
        <p:nvSpPr>
          <p:cNvPr id="9" name="Rectangular Callout 8"/>
          <p:cNvSpPr/>
          <p:nvPr/>
        </p:nvSpPr>
        <p:spPr>
          <a:xfrm>
            <a:off x="5501342" y="1432025"/>
            <a:ext cx="1201271" cy="717176"/>
          </a:xfrm>
          <a:prstGeom prst="wedgeRectCallout">
            <a:avLst>
              <a:gd name="adj1" fmla="val -65610"/>
              <a:gd name="adj2" fmla="val 7377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12 missing instances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53776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Checks that a sequence of position and/or orientation changes occur along with costume changes and a delay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Screen Shot 2013-03-04 at 7.41.3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943" y="2836863"/>
            <a:ext cx="34671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608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Animation</a:t>
            </a:r>
            <a:endParaRPr lang="en-US" dirty="0"/>
          </a:p>
        </p:txBody>
      </p:sp>
      <p:pic>
        <p:nvPicPr>
          <p:cNvPr id="4" name="Content Placeholder 3" descr="AutoAnimation.eps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908" r="-11908"/>
          <a:stretch>
            <a:fillRect/>
          </a:stretch>
        </p:blipFill>
        <p:spPr/>
      </p:pic>
      <p:sp>
        <p:nvSpPr>
          <p:cNvPr id="5" name="Rectangular Callout 4"/>
          <p:cNvSpPr/>
          <p:nvPr/>
        </p:nvSpPr>
        <p:spPr>
          <a:xfrm>
            <a:off x="5336991" y="2089429"/>
            <a:ext cx="1201271" cy="717176"/>
          </a:xfrm>
          <a:prstGeom prst="wedgeRectCallout">
            <a:avLst>
              <a:gd name="adj1" fmla="val -55660"/>
              <a:gd name="adj2" fmla="val 7377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 missing instances</a:t>
            </a:r>
            <a:endParaRPr lang="en-US" b="1" dirty="0"/>
          </a:p>
        </p:txBody>
      </p:sp>
      <p:sp>
        <p:nvSpPr>
          <p:cNvPr id="6" name="Rectangular Callout 5"/>
          <p:cNvSpPr/>
          <p:nvPr/>
        </p:nvSpPr>
        <p:spPr>
          <a:xfrm>
            <a:off x="7380942" y="3047987"/>
            <a:ext cx="1201271" cy="717176"/>
          </a:xfrm>
          <a:prstGeom prst="wedgeRectCallout">
            <a:avLst>
              <a:gd name="adj1" fmla="val -64366"/>
              <a:gd name="adj2" fmla="val 5086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 false negatives</a:t>
            </a:r>
            <a:endParaRPr lang="en-US" b="1" dirty="0"/>
          </a:p>
        </p:txBody>
      </p:sp>
      <p:sp>
        <p:nvSpPr>
          <p:cNvPr id="7" name="Rectangular Callout 6"/>
          <p:cNvSpPr/>
          <p:nvPr/>
        </p:nvSpPr>
        <p:spPr>
          <a:xfrm>
            <a:off x="7380942" y="1524005"/>
            <a:ext cx="1201271" cy="717176"/>
          </a:xfrm>
          <a:prstGeom prst="wedgeRectCallout">
            <a:avLst>
              <a:gd name="adj1" fmla="val -64366"/>
              <a:gd name="adj2" fmla="val 5086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11 extra instances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43111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Hairball Summary</a:t>
            </a:r>
            <a:endParaRPr lang="en-US" dirty="0"/>
          </a:p>
        </p:txBody>
      </p:sp>
      <p:pic>
        <p:nvPicPr>
          <p:cNvPr id="4" name="Content Placeholder 3" descr="AutoSummary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908" r="-11908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4293315" y="1739522"/>
            <a:ext cx="3478827" cy="36861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84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Hairball Summary</a:t>
            </a:r>
            <a:endParaRPr lang="en-US" dirty="0"/>
          </a:p>
        </p:txBody>
      </p:sp>
      <p:pic>
        <p:nvPicPr>
          <p:cNvPr id="4" name="Content Placeholder 3" descr="AutoSummary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908" r="-11908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6514354" y="1739522"/>
            <a:ext cx="1257788" cy="36861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946485" y="4763516"/>
            <a:ext cx="2457622" cy="0"/>
          </a:xfrm>
          <a:prstGeom prst="line">
            <a:avLst/>
          </a:prstGeom>
          <a:ln w="25400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908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Scratch project assessment</a:t>
            </a:r>
          </a:p>
          <a:p>
            <a:pPr lvl="1"/>
            <a:r>
              <a:rPr lang="en-US" dirty="0"/>
              <a:t>is tedious and error prone</a:t>
            </a:r>
          </a:p>
          <a:p>
            <a:pPr lvl="1"/>
            <a:r>
              <a:rPr lang="en-US" dirty="0"/>
              <a:t>takes away from student interaction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Scratch programming</a:t>
            </a:r>
          </a:p>
          <a:p>
            <a:pPr lvl="1"/>
            <a:r>
              <a:rPr lang="en-US" dirty="0" smtClean="0"/>
              <a:t>becomes relatively more difficult to manage as the project size grows</a:t>
            </a:r>
          </a:p>
          <a:p>
            <a:pPr lvl="1"/>
            <a:r>
              <a:rPr lang="en-US" dirty="0" smtClean="0"/>
              <a:t>has nearly no tools to check for </a:t>
            </a:r>
            <a:r>
              <a:rPr lang="en-US" i="1" dirty="0" smtClean="0"/>
              <a:t>correctness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6245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Hairball Summary</a:t>
            </a:r>
            <a:endParaRPr lang="en-US" dirty="0"/>
          </a:p>
        </p:txBody>
      </p:sp>
      <p:pic>
        <p:nvPicPr>
          <p:cNvPr id="4" name="Content Placeholder 3" descr="AutoSummary.eps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908" r="-1190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97109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dirty="0" smtClean="0">
                <a:hlinkClick r:id="rId2"/>
              </a:rPr>
              <a:t>http://hairball.herokuapp.com/</a:t>
            </a:r>
            <a:endParaRPr lang="en-US" dirty="0" smtClean="0"/>
          </a:p>
          <a:p>
            <a:pPr marL="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0556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Manual assessment is both time-consuming and quite error-prone</a:t>
            </a:r>
          </a:p>
          <a:p>
            <a:r>
              <a:rPr lang="en-US" dirty="0" smtClean="0"/>
              <a:t>Hairball is useful to augment manual analysis (finds things that humans miss)</a:t>
            </a:r>
          </a:p>
          <a:p>
            <a:r>
              <a:rPr lang="en-US" dirty="0" smtClean="0"/>
              <a:t>Hairball is incredibly accurate at detecting </a:t>
            </a:r>
            <a:r>
              <a:rPr lang="en-US" b="1" dirty="0" smtClean="0"/>
              <a:t>correct</a:t>
            </a:r>
            <a:r>
              <a:rPr lang="en-US" dirty="0" smtClean="0"/>
              <a:t> items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763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additional plugins for other sorts of analysis</a:t>
            </a:r>
          </a:p>
          <a:p>
            <a:r>
              <a:rPr lang="en-US" dirty="0" smtClean="0"/>
              <a:t>Test Hairball on a larger set of assignments</a:t>
            </a:r>
          </a:p>
          <a:p>
            <a:pPr lvl="1"/>
            <a:r>
              <a:rPr lang="en-US" dirty="0" smtClean="0"/>
              <a:t>(Anyone have Scratch projects they need assessed?)</a:t>
            </a:r>
          </a:p>
          <a:p>
            <a:r>
              <a:rPr lang="en-US" dirty="0" smtClean="0"/>
              <a:t>Measure effectiveness of Hairball as a lint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729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Contact Information</a:t>
            </a:r>
          </a:p>
          <a:p>
            <a:pPr lvl="1"/>
            <a:r>
              <a:rPr lang="en-US" dirty="0" smtClean="0">
                <a:hlinkClick r:id="rId2"/>
              </a:rPr>
              <a:t>bboe@cs.ucsb.edu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https://twitter.com/bboe</a:t>
            </a:r>
            <a:endParaRPr lang="en-US" dirty="0" smtClean="0"/>
          </a:p>
          <a:p>
            <a:r>
              <a:rPr lang="en-US" dirty="0" smtClean="0"/>
              <a:t>Links</a:t>
            </a:r>
          </a:p>
          <a:p>
            <a:pPr lvl="1"/>
            <a:r>
              <a:rPr lang="en-US" dirty="0" smtClean="0">
                <a:hlinkClick r:id="rId4"/>
              </a:rPr>
              <a:t>http://hairball.herokuapp.com/</a:t>
            </a:r>
          </a:p>
          <a:p>
            <a:pPr lvl="1"/>
            <a:r>
              <a:rPr lang="en-US" dirty="0" smtClean="0">
                <a:hlinkClick r:id="rId4"/>
              </a:rPr>
              <a:t>https://github.com/ucsb-cs-education/hairball</a:t>
            </a:r>
            <a:endParaRPr lang="en-US" dirty="0" smtClean="0"/>
          </a:p>
          <a:p>
            <a:r>
              <a:rPr lang="en-US" dirty="0" smtClean="0"/>
              <a:t>Tomorrow’s talk (11:30 in Governors 16)</a:t>
            </a:r>
          </a:p>
          <a:p>
            <a:pPr lvl="1"/>
            <a:r>
              <a:rPr lang="en-US" dirty="0" smtClean="0"/>
              <a:t>“Assessment </a:t>
            </a:r>
            <a:r>
              <a:rPr lang="en-US" dirty="0"/>
              <a:t>of Computer Science Learning in a Scratch-Based Outreach </a:t>
            </a:r>
            <a:r>
              <a:rPr lang="en-US" dirty="0" smtClean="0"/>
              <a:t>Program”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15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48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Check Weakness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 smtClean="0"/>
              <a:t>Visibility</a:t>
            </a:r>
            <a:r>
              <a:rPr lang="en-US" dirty="0" smtClean="0"/>
              <a:t> initialization properly detected</a:t>
            </a:r>
          </a:p>
          <a:p>
            <a:r>
              <a:rPr lang="en-US" b="1" dirty="0" smtClean="0"/>
              <a:t>Position</a:t>
            </a:r>
            <a:r>
              <a:rPr lang="en-US" dirty="0" smtClean="0"/>
              <a:t> and </a:t>
            </a:r>
            <a:r>
              <a:rPr lang="en-US" b="1" dirty="0" smtClean="0"/>
              <a:t>orientation</a:t>
            </a:r>
            <a:r>
              <a:rPr lang="en-US" dirty="0" smtClean="0"/>
              <a:t> initialization does not occur in the </a:t>
            </a:r>
            <a:r>
              <a:rPr lang="en-US" b="1" dirty="0" smtClean="0"/>
              <a:t>initialization zone</a:t>
            </a:r>
            <a:endParaRPr lang="en-US" b="1" dirty="0"/>
          </a:p>
        </p:txBody>
      </p:sp>
      <p:pic>
        <p:nvPicPr>
          <p:cNvPr id="16" name="Content Placeholder 15" descr="Screen Shot 2013-03-04 at 6.21.20 PM.pn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083" r="-22083"/>
          <a:stretch>
            <a:fillRect/>
          </a:stretch>
        </p:blipFill>
        <p:spPr/>
      </p:pic>
      <p:sp>
        <p:nvSpPr>
          <p:cNvPr id="17" name="Rectangle 16"/>
          <p:cNvSpPr/>
          <p:nvPr/>
        </p:nvSpPr>
        <p:spPr>
          <a:xfrm>
            <a:off x="1015999" y="3092823"/>
            <a:ext cx="2913529" cy="303333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04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Sound Sync Weakness</a:t>
            </a:r>
            <a:endParaRPr lang="en-US" dirty="0"/>
          </a:p>
        </p:txBody>
      </p:sp>
      <p:pic>
        <p:nvPicPr>
          <p:cNvPr id="6" name="Content Placeholder 5" descr="Screen Shot 2013-03-04 at 6.30.31 PM.pn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642" b="-34642"/>
          <a:stretch>
            <a:fillRect/>
          </a:stretch>
        </p:blipFill>
        <p:spPr/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Blocks between say and sound block</a:t>
            </a:r>
          </a:p>
          <a:p>
            <a:r>
              <a:rPr lang="en-US" dirty="0" smtClean="0"/>
              <a:t>Resulting code </a:t>
            </a:r>
            <a:r>
              <a:rPr lang="en-US" b="1" dirty="0" smtClean="0"/>
              <a:t>may</a:t>
            </a:r>
            <a:r>
              <a:rPr lang="en-US" dirty="0" smtClean="0"/>
              <a:t> still produce desired effect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527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</a:t>
            </a:r>
            <a:r>
              <a:rPr lang="en-US" dirty="0"/>
              <a:t>. C. Adams and A. R. </a:t>
            </a:r>
            <a:r>
              <a:rPr lang="en-US" dirty="0" smtClean="0"/>
              <a:t>Webster. What do students learn about programming from game, music video and storytelling projects? SIGCSE 2012.</a:t>
            </a:r>
          </a:p>
          <a:p>
            <a:r>
              <a:rPr lang="en-US" dirty="0" smtClean="0"/>
              <a:t>Q. Burke and Y. B. </a:t>
            </a:r>
            <a:r>
              <a:rPr lang="en-US" dirty="0" err="1" smtClean="0"/>
              <a:t>Kafai</a:t>
            </a:r>
            <a:r>
              <a:rPr lang="en-US" dirty="0" smtClean="0"/>
              <a:t>. The writers’ workshop for youth programmers: digital storytelling with scratch in middle school classrooms. SIGCSE 2012.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449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Assessed four Scratch concepts from a two week summer camp</a:t>
            </a:r>
          </a:p>
          <a:p>
            <a:pPr lvl="1"/>
            <a:r>
              <a:rPr lang="en-US" dirty="0" smtClean="0"/>
              <a:t>58 projects across 5 assignments</a:t>
            </a:r>
          </a:p>
          <a:p>
            <a:pPr lvl="1"/>
            <a:r>
              <a:rPr lang="en-US" dirty="0" smtClean="0"/>
              <a:t>See tomorrow’s talk:</a:t>
            </a:r>
          </a:p>
          <a:p>
            <a:pPr lvl="2"/>
            <a:r>
              <a:rPr lang="en-US" dirty="0" smtClean="0"/>
              <a:t>Assessment of Computer Science Learning in a Scratch-Based Outreach Program</a:t>
            </a:r>
          </a:p>
          <a:p>
            <a:pPr lvl="2"/>
            <a:r>
              <a:rPr lang="en-US" dirty="0" smtClean="0"/>
              <a:t>11:30 in Governors 16</a:t>
            </a:r>
          </a:p>
        </p:txBody>
      </p:sp>
    </p:spTree>
    <p:extLst>
      <p:ext uri="{BB962C8B-B14F-4D97-AF65-F5344CB8AC3E}">
        <p14:creationId xmlns:p14="http://schemas.microsoft.com/office/powerpoint/2010/main" val="2210107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Hairball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Scratch program </a:t>
            </a:r>
            <a:r>
              <a:rPr lang="en-US" dirty="0"/>
              <a:t>s</a:t>
            </a:r>
            <a:r>
              <a:rPr lang="en-US" dirty="0" smtClean="0"/>
              <a:t>tatic analysis tool</a:t>
            </a:r>
          </a:p>
          <a:p>
            <a:pPr lvl="1"/>
            <a:r>
              <a:rPr lang="en-US" dirty="0"/>
              <a:t>Flag items that are </a:t>
            </a:r>
            <a:r>
              <a:rPr lang="en-US" b="1" dirty="0"/>
              <a:t>potentially</a:t>
            </a:r>
            <a:r>
              <a:rPr lang="en-US" dirty="0"/>
              <a:t> </a:t>
            </a:r>
            <a:r>
              <a:rPr lang="en-US" dirty="0" smtClean="0"/>
              <a:t>incorrect</a:t>
            </a:r>
          </a:p>
          <a:p>
            <a:pPr lvl="1"/>
            <a:r>
              <a:rPr lang="en-US" dirty="0" smtClean="0"/>
              <a:t>can be extended through Python plugins</a:t>
            </a:r>
          </a:p>
          <a:p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Provide automated </a:t>
            </a:r>
            <a:r>
              <a:rPr lang="en-US" b="1" dirty="0" smtClean="0"/>
              <a:t>assistance</a:t>
            </a:r>
            <a:r>
              <a:rPr lang="en-US" dirty="0" smtClean="0"/>
              <a:t> for manual analysis</a:t>
            </a:r>
          </a:p>
          <a:p>
            <a:pPr lvl="1"/>
            <a:r>
              <a:rPr lang="en-US" dirty="0" smtClean="0"/>
              <a:t>Warn students about </a:t>
            </a:r>
            <a:r>
              <a:rPr lang="en-US" b="1" dirty="0" smtClean="0"/>
              <a:t>potential</a:t>
            </a:r>
            <a:r>
              <a:rPr lang="en-US" dirty="0" smtClean="0"/>
              <a:t> mistakes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34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Manual Analysis (intended ground truth)</a:t>
            </a:r>
          </a:p>
          <a:p>
            <a:pPr lvl="1"/>
            <a:r>
              <a:rPr lang="en-US" dirty="0" smtClean="0"/>
              <a:t>For each concept, 3 staff members each manually counted and classified </a:t>
            </a:r>
            <a:r>
              <a:rPr lang="en-US" b="1" dirty="0" smtClean="0"/>
              <a:t>instances</a:t>
            </a:r>
            <a:r>
              <a:rPr lang="en-US" dirty="0" smtClean="0"/>
              <a:t> of the CS concept</a:t>
            </a:r>
          </a:p>
          <a:p>
            <a:pPr lvl="1"/>
            <a:r>
              <a:rPr lang="en-US" dirty="0" smtClean="0"/>
              <a:t>Reconciled any discrepancies</a:t>
            </a:r>
          </a:p>
          <a:p>
            <a:r>
              <a:rPr lang="en-US" dirty="0" smtClean="0"/>
              <a:t>Hairball Analysis</a:t>
            </a:r>
          </a:p>
          <a:p>
            <a:pPr lvl="1"/>
            <a:r>
              <a:rPr lang="en-US" dirty="0" smtClean="0"/>
              <a:t>Programmed hairball plugins to attempt detect and classify the same </a:t>
            </a:r>
            <a:r>
              <a:rPr lang="en-US" b="1" dirty="0" smtClean="0"/>
              <a:t>instances</a:t>
            </a:r>
          </a:p>
          <a:p>
            <a:r>
              <a:rPr lang="en-US" dirty="0" smtClean="0"/>
              <a:t>Actual Ground Truth</a:t>
            </a:r>
          </a:p>
          <a:p>
            <a:pPr lvl="1"/>
            <a:r>
              <a:rPr lang="en-US" dirty="0" smtClean="0"/>
              <a:t>Set of similarly classified instances between manual and hairball, plus the result of a second manual analysis for any discrepancies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3007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6941" y="1600200"/>
            <a:ext cx="7909859" cy="11041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76941" y="2704353"/>
            <a:ext cx="7909859" cy="32571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Correct</a:t>
            </a:r>
          </a:p>
          <a:p>
            <a:pPr lvl="1"/>
            <a:r>
              <a:rPr lang="en-US" dirty="0" smtClean="0"/>
              <a:t>Properly demonstrates the Scratch concept</a:t>
            </a:r>
          </a:p>
          <a:p>
            <a:r>
              <a:rPr lang="en-US" dirty="0" smtClean="0"/>
              <a:t>Semantically incorrect</a:t>
            </a:r>
          </a:p>
          <a:p>
            <a:pPr lvl="1"/>
            <a:r>
              <a:rPr lang="en-US" dirty="0" smtClean="0"/>
              <a:t>May </a:t>
            </a:r>
            <a:r>
              <a:rPr lang="en-US" i="1" dirty="0" smtClean="0"/>
              <a:t>appear</a:t>
            </a:r>
            <a:r>
              <a:rPr lang="en-US" dirty="0" smtClean="0"/>
              <a:t> to work correctly upon execution, but implemented in a non-robust way</a:t>
            </a:r>
          </a:p>
          <a:p>
            <a:r>
              <a:rPr lang="en-US" dirty="0" smtClean="0"/>
              <a:t>Incorrect</a:t>
            </a:r>
          </a:p>
          <a:p>
            <a:pPr lvl="1"/>
            <a:r>
              <a:rPr lang="en-US" dirty="0" smtClean="0"/>
              <a:t>Implemented in way that doesn’t work</a:t>
            </a:r>
          </a:p>
          <a:p>
            <a:r>
              <a:rPr lang="en-US" dirty="0" smtClean="0"/>
              <a:t>Incomplete</a:t>
            </a:r>
          </a:p>
          <a:p>
            <a:pPr lvl="1"/>
            <a:r>
              <a:rPr lang="en-US" dirty="0" smtClean="0"/>
              <a:t>Missing necessary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991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21765" y="3753224"/>
            <a:ext cx="7575176" cy="143435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821765" y="1718235"/>
            <a:ext cx="7575176" cy="14343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False negatives</a:t>
            </a:r>
          </a:p>
          <a:p>
            <a:pPr lvl="1"/>
            <a:r>
              <a:rPr lang="en-US" dirty="0" smtClean="0"/>
              <a:t>Instances that are </a:t>
            </a:r>
            <a:r>
              <a:rPr lang="en-US" b="1" dirty="0" smtClean="0"/>
              <a:t>not</a:t>
            </a:r>
            <a:r>
              <a:rPr lang="en-US" dirty="0" smtClean="0"/>
              <a:t> labeled </a:t>
            </a:r>
            <a:r>
              <a:rPr lang="en-US" b="1" dirty="0" smtClean="0"/>
              <a:t>correct</a:t>
            </a:r>
            <a:r>
              <a:rPr lang="en-US" dirty="0" smtClean="0"/>
              <a:t> when they in fact are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False Positives</a:t>
            </a:r>
          </a:p>
          <a:p>
            <a:pPr lvl="1"/>
            <a:r>
              <a:rPr lang="en-US" dirty="0" smtClean="0"/>
              <a:t>Instances that are labeled </a:t>
            </a:r>
            <a:r>
              <a:rPr lang="en-US" b="1" dirty="0" smtClean="0"/>
              <a:t>correct</a:t>
            </a:r>
            <a:r>
              <a:rPr lang="en-US" dirty="0" smtClean="0"/>
              <a:t> that are </a:t>
            </a:r>
            <a:r>
              <a:rPr lang="en-US" b="1" dirty="0" smtClean="0"/>
              <a:t>not</a:t>
            </a:r>
            <a:r>
              <a:rPr lang="en-US" dirty="0" smtClean="0"/>
              <a:t> actually correct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1404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Hairball 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865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</TotalTime>
  <Words>1073</Words>
  <Application>Microsoft Macintosh PowerPoint</Application>
  <PresentationFormat>On-screen Show (4:3)</PresentationFormat>
  <Paragraphs>178</Paragraphs>
  <Slides>27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Hairball: Lint-inspired Static Analysis of Scratch Projects</vt:lpstr>
      <vt:lpstr>Motivation</vt:lpstr>
      <vt:lpstr>Related Work</vt:lpstr>
      <vt:lpstr>Background</vt:lpstr>
      <vt:lpstr>Hairball</vt:lpstr>
      <vt:lpstr>Methodology</vt:lpstr>
      <vt:lpstr>Instance Classification</vt:lpstr>
      <vt:lpstr>Terminology</vt:lpstr>
      <vt:lpstr>Hairball Plugins</vt:lpstr>
      <vt:lpstr>Initialization</vt:lpstr>
      <vt:lpstr>Initialization Evaluation</vt:lpstr>
      <vt:lpstr>Say and Sound Synchronization</vt:lpstr>
      <vt:lpstr>Say and Sound Synchronization Evaluation</vt:lpstr>
      <vt:lpstr>Broadcast and Receive</vt:lpstr>
      <vt:lpstr>Broadcast and Receive Evaluation</vt:lpstr>
      <vt:lpstr>Complex Animation</vt:lpstr>
      <vt:lpstr>Complex Animation</vt:lpstr>
      <vt:lpstr>Hairball Summary</vt:lpstr>
      <vt:lpstr>Hairball Summary</vt:lpstr>
      <vt:lpstr>Hairball Summary</vt:lpstr>
      <vt:lpstr>Live Demo</vt:lpstr>
      <vt:lpstr>Conclusions</vt:lpstr>
      <vt:lpstr>Future Work</vt:lpstr>
      <vt:lpstr>Questions</vt:lpstr>
      <vt:lpstr>Bonus Slides</vt:lpstr>
      <vt:lpstr>Initialization Check Weakness</vt:lpstr>
      <vt:lpstr>Say Sound Sync Weakness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Hairball: Lint-inspired Static Analysis of Scratch Projects</dc:title>
  <dc:creator>-</dc:creator>
  <cp:lastModifiedBy>-</cp:lastModifiedBy>
  <cp:revision>118</cp:revision>
  <dcterms:created xsi:type="dcterms:W3CDTF">2013-03-02T23:24:33Z</dcterms:created>
  <dcterms:modified xsi:type="dcterms:W3CDTF">2013-03-07T20:22:16Z</dcterms:modified>
</cp:coreProperties>
</file>