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61" r:id="rId2"/>
    <p:sldId id="263" r:id="rId3"/>
    <p:sldId id="265" r:id="rId4"/>
    <p:sldId id="266" r:id="rId5"/>
    <p:sldId id="267" r:id="rId6"/>
    <p:sldId id="264" r:id="rId7"/>
    <p:sldId id="260" r:id="rId8"/>
    <p:sldId id="256" r:id="rId9"/>
    <p:sldId id="259" r:id="rId10"/>
    <p:sldId id="257" r:id="rId11"/>
    <p:sldId id="258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50" d="100"/>
          <a:sy n="50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4B10013-8F64-BF4B-B9A1-513D645C8460}" type="datetimeFigureOut">
              <a:rPr lang="en-US" smtClean="0"/>
              <a:pPr/>
              <a:t>5/29/09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302BE00-1A6B-9C4D-B184-285D4A447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CS170 Discussion – 2009-05-01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immediate flag whenever a regular file is initially created</a:t>
            </a:r>
          </a:p>
          <a:p>
            <a:r>
              <a:rPr lang="en-US" dirty="0" smtClean="0"/>
              <a:t>Suggestion: Trace all the places where files can be created back to common code.</a:t>
            </a:r>
          </a:p>
          <a:p>
            <a:r>
              <a:rPr lang="en-US" dirty="0" smtClean="0"/>
              <a:t>Hint: Somewhere in servers/</a:t>
            </a:r>
            <a:r>
              <a:rPr lang="en-US" dirty="0" err="1" smtClean="0"/>
              <a:t>mfs/open.c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files are deleted typically indirect blocks need to be freed</a:t>
            </a:r>
          </a:p>
          <a:p>
            <a:r>
              <a:rPr lang="en-US" dirty="0" smtClean="0"/>
              <a:t>Skip this step if immediate</a:t>
            </a:r>
          </a:p>
          <a:p>
            <a:r>
              <a:rPr lang="en-US" dirty="0" smtClean="0"/>
              <a:t>Suggestion: As before trace the few places that perform this behavior to the common location</a:t>
            </a:r>
          </a:p>
          <a:p>
            <a:r>
              <a:rPr lang="en-US" dirty="0" smtClean="0"/>
              <a:t>Hint: servers/</a:t>
            </a:r>
            <a:r>
              <a:rPr lang="en-US" dirty="0" err="1" smtClean="0"/>
              <a:t>vfs/link.c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file size grows beyond 34 bytes switch to “normal”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immediate read from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If not read as normal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Successfully set immediate bit, and put checks on open/read/write/delete when an immediate file is encountered.</a:t>
            </a:r>
          </a:p>
          <a:p>
            <a:r>
              <a:rPr lang="en-US" dirty="0" smtClean="0"/>
              <a:t>Step 2: Implement the immediate file</a:t>
            </a:r>
          </a:p>
          <a:p>
            <a:endParaRPr lang="en-US" dirty="0" smtClean="0"/>
          </a:p>
          <a:p>
            <a:r>
              <a:rPr lang="en-US" dirty="0" smtClean="0"/>
              <a:t>Warning: Make regular backups of your </a:t>
            </a:r>
            <a:r>
              <a:rPr lang="en-US" dirty="0" err="1" smtClean="0"/>
              <a:t>minix</a:t>
            </a:r>
            <a:r>
              <a:rPr lang="en-US" dirty="0" smtClean="0"/>
              <a:t> image, as you might destroy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 Days left…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your favorite class ever</a:t>
            </a:r>
          </a:p>
          <a:p>
            <a:r>
              <a:rPr lang="en-US" dirty="0" smtClean="0"/>
              <a:t>of the best time of you life</a:t>
            </a:r>
          </a:p>
          <a:p>
            <a:r>
              <a:rPr lang="en-US" dirty="0" smtClean="0"/>
              <a:t>of the most you’ve ever worked in your life</a:t>
            </a:r>
          </a:p>
          <a:p>
            <a:r>
              <a:rPr lang="en-US" dirty="0" smtClean="0"/>
              <a:t>to complete project 6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with the coolest TA ever (</a:t>
            </a:r>
            <a:r>
              <a:rPr lang="en-US" dirty="0" err="1" smtClean="0">
                <a:solidFill>
                  <a:schemeClr val="accent6"/>
                </a:solidFill>
              </a:rPr>
              <a:t>jk</a:t>
            </a:r>
            <a:r>
              <a:rPr lang="en-US" dirty="0" smtClean="0">
                <a:solidFill>
                  <a:schemeClr val="accent6"/>
                </a:solidFill>
              </a:rPr>
              <a:t> – or am I?)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6 – Immediate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554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err="1" smtClean="0"/>
              <a:t>Mullender</a:t>
            </a:r>
            <a:r>
              <a:rPr lang="en-US" sz="1600" dirty="0" smtClean="0"/>
              <a:t>, S. J. and </a:t>
            </a:r>
            <a:r>
              <a:rPr lang="en-US" sz="1600" dirty="0" err="1" smtClean="0"/>
              <a:t>Tanenbaum</a:t>
            </a:r>
            <a:r>
              <a:rPr lang="en-US" sz="1600" dirty="0" smtClean="0"/>
              <a:t>, A. S. 1984. Immediate files. </a:t>
            </a:r>
            <a:r>
              <a:rPr lang="en-US" sz="1600" dirty="0" err="1" smtClean="0"/>
              <a:t>Softw</a:t>
            </a:r>
            <a:r>
              <a:rPr lang="en-US" sz="1600" dirty="0" smtClean="0"/>
              <a:t>. </a:t>
            </a:r>
            <a:r>
              <a:rPr lang="en-US" sz="1600" dirty="0" err="1" smtClean="0"/>
              <a:t>Pract</a:t>
            </a:r>
            <a:r>
              <a:rPr lang="en-US" sz="1600" dirty="0" smtClean="0"/>
              <a:t>. </a:t>
            </a:r>
            <a:r>
              <a:rPr lang="en-US" sz="1600" dirty="0" err="1" smtClean="0"/>
              <a:t>Exper</a:t>
            </a:r>
            <a:r>
              <a:rPr lang="en-US" sz="1600" dirty="0" smtClean="0"/>
              <a:t>. 14, 4 (Jun. 1984), 365-368. DOI= http://dx.doi.org/10.1002/spe.4380140407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05000"/>
            <a:ext cx="5956300" cy="402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Minix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v1, v2, v3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 files are for older files -- ignore</a:t>
            </a:r>
          </a:p>
          <a:p>
            <a:r>
              <a:rPr lang="en-US" b="1" dirty="0" smtClean="0"/>
              <a:t>v2 files are what this version of </a:t>
            </a:r>
            <a:r>
              <a:rPr lang="en-US" b="1" dirty="0" err="1" smtClean="0"/>
              <a:t>minix</a:t>
            </a:r>
            <a:r>
              <a:rPr lang="en-US" b="1" dirty="0" smtClean="0"/>
              <a:t> creates</a:t>
            </a:r>
          </a:p>
          <a:p>
            <a:r>
              <a:rPr lang="en-US" dirty="0" smtClean="0"/>
              <a:t>v3 files don’t exist, however there are a few comments about them -- ignore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servers/</a:t>
            </a:r>
            <a:r>
              <a:rPr lang="en-US" dirty="0" err="1" smtClean="0"/>
              <a:t>mfs/inode.h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EXTERN </a:t>
            </a:r>
            <a:r>
              <a:rPr lang="en-US" dirty="0" err="1" smtClean="0">
                <a:latin typeface="Monaco"/>
                <a:cs typeface="Monaco"/>
              </a:rPr>
              <a:t>struct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inode</a:t>
            </a:r>
            <a:r>
              <a:rPr lang="en-US" dirty="0" smtClean="0">
                <a:latin typeface="Monaco"/>
                <a:cs typeface="Monaco"/>
              </a:rPr>
              <a:t> {</a:t>
            </a:r>
            <a:endParaRPr lang="en-US" dirty="0" smtClean="0">
              <a:latin typeface="Monaco"/>
              <a:cs typeface="Monaco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Monaco"/>
                <a:cs typeface="Monaco"/>
              </a:rPr>
              <a:t>mode_t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Monaco"/>
                <a:cs typeface="Monaco"/>
              </a:rPr>
              <a:t>i_mode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;     /* file type, protection, etc.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nlink_t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i_nlinks</a:t>
            </a:r>
            <a:r>
              <a:rPr lang="en-US" dirty="0" smtClean="0">
                <a:latin typeface="Monaco"/>
                <a:cs typeface="Monaco"/>
              </a:rPr>
              <a:t>;  /* how many links to this file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uid_t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i_uid</a:t>
            </a:r>
            <a:r>
              <a:rPr lang="en-US" dirty="0" smtClean="0">
                <a:latin typeface="Monaco"/>
                <a:cs typeface="Monaco"/>
              </a:rPr>
              <a:t>;       /* user id of the file's owner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gid_t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i_gid</a:t>
            </a:r>
            <a:r>
              <a:rPr lang="en-US" dirty="0" smtClean="0">
                <a:latin typeface="Monaco"/>
                <a:cs typeface="Monaco"/>
              </a:rPr>
              <a:t>;       /* group number */</a:t>
            </a:r>
          </a:p>
          <a:p>
            <a:pPr>
              <a:buNone/>
            </a:pP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  </a:t>
            </a:r>
            <a:r>
              <a:rPr lang="en-US" b="1" dirty="0" err="1" smtClean="0">
                <a:solidFill>
                  <a:srgbClr val="438086"/>
                </a:solidFill>
                <a:latin typeface="Monaco"/>
                <a:cs typeface="Monaco"/>
              </a:rPr>
              <a:t>off_t</a:t>
            </a: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rgbClr val="438086"/>
                </a:solidFill>
                <a:latin typeface="Monaco"/>
                <a:cs typeface="Monaco"/>
              </a:rPr>
              <a:t>i_size</a:t>
            </a: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;      /* current file size in bytes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time_t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i_atime</a:t>
            </a:r>
            <a:r>
              <a:rPr lang="en-US" dirty="0" smtClean="0">
                <a:latin typeface="Monaco"/>
                <a:cs typeface="Monaco"/>
              </a:rPr>
              <a:t>;    /* time of last access (V2 only)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time_t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i_mtime</a:t>
            </a:r>
            <a:r>
              <a:rPr lang="en-US" dirty="0" smtClean="0">
                <a:latin typeface="Monaco"/>
                <a:cs typeface="Monaco"/>
              </a:rPr>
              <a:t>;    /* when</a:t>
            </a:r>
            <a:r>
              <a:rPr lang="en-US" dirty="0" smtClean="0">
                <a:latin typeface="Monaco"/>
                <a:cs typeface="Monaco"/>
              </a:rPr>
              <a:t> file </a:t>
            </a:r>
            <a:r>
              <a:rPr lang="en-US" dirty="0" smtClean="0">
                <a:latin typeface="Monaco"/>
                <a:cs typeface="Monaco"/>
              </a:rPr>
              <a:t>data last changed 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err="1" smtClean="0">
                <a:latin typeface="Monaco"/>
                <a:cs typeface="Monaco"/>
              </a:rPr>
              <a:t>time_t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err="1" smtClean="0">
                <a:latin typeface="Monaco"/>
                <a:cs typeface="Monaco"/>
              </a:rPr>
              <a:t>i_ctime</a:t>
            </a:r>
            <a:r>
              <a:rPr lang="en-US" dirty="0" smtClean="0">
                <a:latin typeface="Monaco"/>
                <a:cs typeface="Monaco"/>
              </a:rPr>
              <a:t>;    /* when was </a:t>
            </a:r>
            <a:r>
              <a:rPr lang="en-US" dirty="0" err="1" smtClean="0">
                <a:latin typeface="Monaco"/>
                <a:cs typeface="Monaco"/>
              </a:rPr>
              <a:t>inode</a:t>
            </a:r>
            <a:r>
              <a:rPr lang="en-US" dirty="0" smtClean="0">
                <a:latin typeface="Monaco"/>
                <a:cs typeface="Monaco"/>
              </a:rPr>
              <a:t> itself </a:t>
            </a:r>
            <a:r>
              <a:rPr lang="en-US" dirty="0" smtClean="0">
                <a:latin typeface="Monaco"/>
                <a:cs typeface="Monaco"/>
              </a:rPr>
              <a:t>changed *</a:t>
            </a:r>
            <a:r>
              <a:rPr lang="en-US" dirty="0" smtClean="0">
                <a:latin typeface="Monaco"/>
                <a:cs typeface="Monaco"/>
              </a:rPr>
              <a:t>/</a:t>
            </a:r>
          </a:p>
          <a:p>
            <a:pPr>
              <a:buNone/>
            </a:pP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  </a:t>
            </a:r>
            <a:r>
              <a:rPr lang="en-US" b="1" dirty="0" err="1" smtClean="0">
                <a:solidFill>
                  <a:srgbClr val="438086"/>
                </a:solidFill>
                <a:latin typeface="Monaco"/>
                <a:cs typeface="Monaco"/>
              </a:rPr>
              <a:t>zone_t</a:t>
            </a: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 i_zone[V2_NR_TZONES]; /* zone </a:t>
            </a: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numbers </a:t>
            </a:r>
            <a:r>
              <a:rPr lang="en-US" b="1" dirty="0" smtClean="0">
                <a:solidFill>
                  <a:srgbClr val="438086"/>
                </a:solidFill>
                <a:latin typeface="Monaco"/>
                <a:cs typeface="Monaco"/>
              </a:rPr>
              <a:t>*/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Monaco"/>
                <a:cs typeface="Monaco"/>
              </a:rPr>
              <a:t>  &lt;remainder of </a:t>
            </a:r>
            <a:r>
              <a:rPr lang="en-US" dirty="0" err="1" smtClean="0">
                <a:latin typeface="Monaco"/>
                <a:cs typeface="Monaco"/>
              </a:rPr>
              <a:t>struct</a:t>
            </a:r>
            <a:r>
              <a:rPr lang="en-US" dirty="0" smtClean="0">
                <a:latin typeface="Monaco"/>
                <a:cs typeface="Monaco"/>
              </a:rPr>
              <a:t> not saved on disk&gt;</a:t>
            </a:r>
          </a:p>
          <a:p>
            <a:pPr>
              <a:buNone/>
            </a:pPr>
            <a:r>
              <a:rPr lang="en-US" dirty="0">
                <a:latin typeface="Monaco"/>
                <a:cs typeface="Monac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include/</a:t>
            </a:r>
            <a:r>
              <a:rPr lang="en-US" dirty="0" err="1" smtClean="0"/>
              <a:t>minix/const.h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constants used by </a:t>
            </a:r>
            <a:r>
              <a:rPr lang="en-US" dirty="0" err="1" smtClean="0"/>
              <a:t>mfs</a:t>
            </a:r>
            <a:endParaRPr lang="en-US" dirty="0" smtClean="0"/>
          </a:p>
          <a:p>
            <a:pPr lvl="1"/>
            <a:r>
              <a:rPr lang="en-US" dirty="0" smtClean="0"/>
              <a:t>I_REGULAR – regular file</a:t>
            </a:r>
          </a:p>
          <a:p>
            <a:pPr lvl="1"/>
            <a:r>
              <a:rPr lang="en-US" dirty="0" smtClean="0"/>
              <a:t>I_TYPE – mask for file type</a:t>
            </a:r>
          </a:p>
          <a:p>
            <a:r>
              <a:rPr lang="en-US" dirty="0" smtClean="0"/>
              <a:t>Note: These are used in </a:t>
            </a:r>
            <a:r>
              <a:rPr lang="en-US" dirty="0" err="1" smtClean="0"/>
              <a:t>ushorts</a:t>
            </a:r>
            <a:r>
              <a:rPr lang="en-US" dirty="0" smtClean="0"/>
              <a:t> (2 bytes)</a:t>
            </a:r>
          </a:p>
          <a:p>
            <a:r>
              <a:rPr lang="en-US" dirty="0" smtClean="0"/>
              <a:t>Suggestion: Add an I_IMMEDIATE that fits in </a:t>
            </a:r>
            <a:r>
              <a:rPr lang="en-US" dirty="0" err="1" smtClean="0"/>
              <a:t>ushort</a:t>
            </a:r>
            <a:r>
              <a:rPr lang="en-US" dirty="0" smtClean="0"/>
              <a:t> and doesn’t conflict with the masks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I_TYPE                  0170000 /* </a:t>
            </a:r>
            <a:r>
              <a:rPr lang="en-US" sz="1600" dirty="0" err="1" smtClean="0">
                <a:latin typeface="Monaco"/>
                <a:cs typeface="Monaco"/>
              </a:rPr>
              <a:t>inode</a:t>
            </a:r>
            <a:r>
              <a:rPr lang="en-US" sz="1600" dirty="0" smtClean="0">
                <a:latin typeface="Monaco"/>
                <a:cs typeface="Monaco"/>
              </a:rPr>
              <a:t> type */</a:t>
            </a:r>
          </a:p>
          <a:p>
            <a:r>
              <a:rPr lang="en-US" sz="1600" dirty="0" smtClean="0">
                <a:latin typeface="Monaco"/>
                <a:cs typeface="Monaco"/>
              </a:rPr>
              <a:t>I_SYMBOLIC_LINK         0120000 /* symbolic link */</a:t>
            </a:r>
          </a:p>
          <a:p>
            <a:r>
              <a:rPr lang="en-US" sz="1600" dirty="0" smtClean="0">
                <a:latin typeface="Monaco"/>
                <a:cs typeface="Monaco"/>
              </a:rPr>
              <a:t>I_REGULAR               0100000 /* regular file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I_BLOCK_SPECIAL 0060000 /* block special file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I_DIRECTORY     0040000 /* file is a directory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I_CHAR_SPECIAL  0020000 /* character special file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I_NAMED_PIPE    0010000 /* named pipe (FIFO)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I_SET_UID_BIT   0004000 /* set effective </a:t>
            </a:r>
            <a:r>
              <a:rPr lang="en-US" sz="1600" dirty="0" err="1" smtClean="0">
                <a:latin typeface="Monaco"/>
                <a:cs typeface="Monaco"/>
              </a:rPr>
              <a:t>uid_t</a:t>
            </a:r>
            <a:r>
              <a:rPr lang="en-US" sz="1600" dirty="0" smtClean="0">
                <a:latin typeface="Monaco"/>
                <a:cs typeface="Monaco"/>
              </a:rPr>
              <a:t>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I_SET_GID_BIT   0002000 /* set effective </a:t>
            </a:r>
            <a:r>
              <a:rPr lang="en-US" sz="1600" dirty="0" err="1" smtClean="0">
                <a:latin typeface="Monaco"/>
                <a:cs typeface="Monaco"/>
              </a:rPr>
              <a:t>gid_t</a:t>
            </a:r>
            <a:r>
              <a:rPr lang="en-US" sz="1600" dirty="0" smtClean="0">
                <a:latin typeface="Monaco"/>
                <a:cs typeface="Monaco"/>
              </a:rPr>
              <a:t>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ALL_MODES       0006777 /* all bits for </a:t>
            </a:r>
            <a:r>
              <a:rPr lang="en-US" sz="1600" dirty="0" err="1" smtClean="0">
                <a:latin typeface="Monaco"/>
                <a:cs typeface="Monaco"/>
              </a:rPr>
              <a:t>u,g,o</a:t>
            </a:r>
            <a:r>
              <a:rPr lang="en-US" sz="1600" dirty="0" smtClean="0">
                <a:latin typeface="Monaco"/>
                <a:cs typeface="Monaco"/>
              </a:rPr>
              <a:t>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RWX_MODES       0000777 /* mode bits for RWX only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R_BIT           0000004 /* </a:t>
            </a:r>
            <a:r>
              <a:rPr lang="en-US" sz="1600" dirty="0" err="1" smtClean="0">
                <a:latin typeface="Monaco"/>
                <a:cs typeface="Monaco"/>
              </a:rPr>
              <a:t>Rwx</a:t>
            </a:r>
            <a:r>
              <a:rPr lang="en-US" sz="1600" dirty="0" smtClean="0">
                <a:latin typeface="Monaco"/>
                <a:cs typeface="Monaco"/>
              </a:rPr>
              <a:t> protection bit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W_BIT           0000002 /* </a:t>
            </a:r>
            <a:r>
              <a:rPr lang="en-US" sz="1600" dirty="0" err="1" smtClean="0">
                <a:latin typeface="Monaco"/>
                <a:cs typeface="Monaco"/>
              </a:rPr>
              <a:t>rWx</a:t>
            </a:r>
            <a:r>
              <a:rPr lang="en-US" sz="1600" dirty="0" smtClean="0">
                <a:latin typeface="Monaco"/>
                <a:cs typeface="Monaco"/>
              </a:rPr>
              <a:t> protection bit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X_BIT           0000001 /* </a:t>
            </a:r>
            <a:r>
              <a:rPr lang="en-US" sz="1600" dirty="0" err="1" smtClean="0">
                <a:latin typeface="Monaco"/>
                <a:cs typeface="Monaco"/>
              </a:rPr>
              <a:t>rwX</a:t>
            </a:r>
            <a:r>
              <a:rPr lang="en-US" sz="1600" dirty="0" smtClean="0">
                <a:latin typeface="Monaco"/>
                <a:cs typeface="Monaco"/>
              </a:rPr>
              <a:t> protection bit */</a:t>
            </a:r>
          </a:p>
          <a:p>
            <a:r>
              <a:rPr lang="en-US" sz="1600" dirty="0" smtClean="0">
                <a:latin typeface="Monaco"/>
                <a:cs typeface="Monaco"/>
              </a:rPr>
              <a:t>#define I_NOT_ALLOC     0000000 /* this </a:t>
            </a:r>
            <a:r>
              <a:rPr lang="en-US" sz="1600" dirty="0" err="1" smtClean="0">
                <a:latin typeface="Monaco"/>
                <a:cs typeface="Monaco"/>
              </a:rPr>
              <a:t>inode</a:t>
            </a:r>
            <a:r>
              <a:rPr lang="en-US" sz="1600" dirty="0" smtClean="0">
                <a:latin typeface="Monaco"/>
                <a:cs typeface="Monaco"/>
              </a:rPr>
              <a:t> is free */</a:t>
            </a:r>
          </a:p>
          <a:p>
            <a:endParaRPr lang="en-US" sz="1600" dirty="0">
              <a:latin typeface="Monaco"/>
              <a:cs typeface="Mona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ＭＳ ゴシック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Urban.thmx</Template>
  <TotalTime>881</TotalTime>
  <Words>676</Words>
  <Application>Microsoft Macintosh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CS170 Discussion – 2009-05-01</vt:lpstr>
      <vt:lpstr>9 Days left…</vt:lpstr>
      <vt:lpstr>Project 6 – Immediate Files</vt:lpstr>
      <vt:lpstr>Why?</vt:lpstr>
      <vt:lpstr>Inside Minix</vt:lpstr>
      <vt:lpstr>v1, v2, v3 files</vt:lpstr>
      <vt:lpstr>servers/mfs/inode.h</vt:lpstr>
      <vt:lpstr>include/minix/const.h</vt:lpstr>
      <vt:lpstr>Constants</vt:lpstr>
      <vt:lpstr>Adding Files</vt:lpstr>
      <vt:lpstr>Deleting Files</vt:lpstr>
      <vt:lpstr>Writing Files</vt:lpstr>
      <vt:lpstr>Reading Files</vt:lpstr>
      <vt:lpstr>How to start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include/minix/const.h</dc:title>
  <dc:creator>Bryce Boe</dc:creator>
  <cp:lastModifiedBy>Bryce Boe</cp:lastModifiedBy>
  <cp:revision>13</cp:revision>
  <dcterms:created xsi:type="dcterms:W3CDTF">2009-05-29T18:22:20Z</dcterms:created>
  <dcterms:modified xsi:type="dcterms:W3CDTF">2009-05-29T21:46:31Z</dcterms:modified>
</cp:coreProperties>
</file>