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816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1" r:id="rId3"/>
    <p:sldId id="305" r:id="rId4"/>
    <p:sldId id="301" r:id="rId5"/>
    <p:sldId id="260" r:id="rId6"/>
    <p:sldId id="300" r:id="rId7"/>
    <p:sldId id="299" r:id="rId8"/>
    <p:sldId id="302" r:id="rId9"/>
    <p:sldId id="267" r:id="rId10"/>
    <p:sldId id="268" r:id="rId11"/>
    <p:sldId id="303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1" r:id="rId30"/>
    <p:sldId id="292" r:id="rId31"/>
    <p:sldId id="293" r:id="rId32"/>
    <p:sldId id="294" r:id="rId33"/>
    <p:sldId id="298" r:id="rId34"/>
    <p:sldId id="258" r:id="rId35"/>
    <p:sldId id="259" r:id="rId36"/>
    <p:sldId id="304" r:id="rId37"/>
    <p:sldId id="25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BEE62-EBE1-EA4F-BF83-DC4A5A20BF33}" type="datetime1">
              <a:rPr lang="en-US" smtClean="0"/>
              <a:pPr/>
              <a:t>5/24/11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4487D-54F9-104E-A61E-A82917DED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D5632-4B88-2548-A17D-D48007878CBB}" type="datetime1">
              <a:rPr lang="en-US" smtClean="0"/>
              <a:pPr/>
              <a:t>5/24/11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CE0-8AE7-3B4C-9EAE-32D50321F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CE0-8AE7-3B4C-9EAE-32D50321FD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*http://www.tiobe.com/tiobe_index/index.htm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*http://www.tiobe.com/tiobe_index/index.htm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161CBBAA-B1A8-3742-85BF-28E41A5FA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.tt/EKo5BAw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index.html" TargetMode="External"/><Relationship Id="rId4" Type="http://schemas.openxmlformats.org/officeDocument/2006/relationships/hyperlink" Target="http://www.python.org/doc/essays/ppt/lwnyc2002/intro22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tutorial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2011-05-24</a:t>
            </a:r>
          </a:p>
          <a:p>
            <a:r>
              <a:rPr lang="en-US" dirty="0" smtClean="0"/>
              <a:t>Bryce Boe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"</a:t>
            </a:r>
            <a:r>
              <a:rPr lang="en-US" dirty="0" err="1" smtClean="0"/>
              <a:t>hello"+"world</a:t>
            </a:r>
            <a:r>
              <a:rPr lang="en-US" dirty="0" smtClean="0"/>
              <a:t>"	"</a:t>
            </a:r>
            <a:r>
              <a:rPr lang="en-US" dirty="0" err="1" smtClean="0"/>
              <a:t>helloworld</a:t>
            </a:r>
            <a:r>
              <a:rPr lang="en-US" dirty="0" smtClean="0"/>
              <a:t>"	# concatenation</a:t>
            </a:r>
          </a:p>
          <a:p>
            <a:pPr lvl="2"/>
            <a:r>
              <a:rPr lang="en-US" dirty="0" smtClean="0"/>
              <a:t>"hello"*3		"</a:t>
            </a:r>
            <a:r>
              <a:rPr lang="en-US" dirty="0" err="1" smtClean="0"/>
              <a:t>hellohellohello</a:t>
            </a:r>
            <a:r>
              <a:rPr lang="en-US" dirty="0" smtClean="0"/>
              <a:t>" # repetition</a:t>
            </a:r>
          </a:p>
          <a:p>
            <a:pPr lvl="2"/>
            <a:r>
              <a:rPr lang="en-US" dirty="0" smtClean="0"/>
              <a:t>"hello"[0]		"</a:t>
            </a:r>
            <a:r>
              <a:rPr lang="en-US" dirty="0" err="1" smtClean="0"/>
              <a:t>h</a:t>
            </a:r>
            <a:r>
              <a:rPr lang="en-US" dirty="0" smtClean="0"/>
              <a:t>"		# indexing</a:t>
            </a:r>
          </a:p>
          <a:p>
            <a:pPr lvl="2"/>
            <a:r>
              <a:rPr lang="en-US" dirty="0" smtClean="0"/>
              <a:t>"hello"[-1]		"</a:t>
            </a:r>
            <a:r>
              <a:rPr lang="en-US" dirty="0" err="1" smtClean="0"/>
              <a:t>o</a:t>
            </a:r>
            <a:r>
              <a:rPr lang="en-US" dirty="0" smtClean="0"/>
              <a:t>"		# (from end)</a:t>
            </a:r>
          </a:p>
          <a:p>
            <a:pPr lvl="2"/>
            <a:r>
              <a:rPr lang="en-US" dirty="0" smtClean="0"/>
              <a:t>"hello"[1:4]		"ell"		# slicing</a:t>
            </a:r>
          </a:p>
          <a:p>
            <a:pPr lvl="2"/>
            <a:r>
              <a:rPr lang="en-US" dirty="0" smtClean="0"/>
              <a:t>"hello"[::2]		"</a:t>
            </a:r>
            <a:r>
              <a:rPr lang="en-US" dirty="0" err="1" smtClean="0"/>
              <a:t>hlo</a:t>
            </a:r>
            <a:r>
              <a:rPr lang="en-US" dirty="0" smtClean="0"/>
              <a:t>"		# more slicing</a:t>
            </a:r>
          </a:p>
          <a:p>
            <a:pPr lvl="2"/>
            <a:r>
              <a:rPr lang="en-US" dirty="0" err="1" smtClean="0"/>
              <a:t>len("hello</a:t>
            </a:r>
            <a:r>
              <a:rPr lang="en-US" dirty="0" smtClean="0"/>
              <a:t>")		5		# size</a:t>
            </a:r>
          </a:p>
          <a:p>
            <a:pPr lvl="2"/>
            <a:r>
              <a:rPr lang="en-US" dirty="0" smtClean="0"/>
              <a:t>"hello" &lt; "</a:t>
            </a:r>
            <a:r>
              <a:rPr lang="en-US" dirty="0" err="1" smtClean="0"/>
              <a:t>jello</a:t>
            </a:r>
            <a:r>
              <a:rPr lang="en-US" dirty="0" smtClean="0"/>
              <a:t>”	True		# comparison</a:t>
            </a:r>
          </a:p>
          <a:p>
            <a:pPr lvl="2"/>
            <a:r>
              <a:rPr lang="en-US" dirty="0" smtClean="0"/>
              <a:t>"</a:t>
            </a:r>
            <a:r>
              <a:rPr lang="en-US" dirty="0" err="1" smtClean="0"/>
              <a:t>e</a:t>
            </a:r>
            <a:r>
              <a:rPr lang="en-US" dirty="0" smtClean="0"/>
              <a:t>" in "hello"		True		# search</a:t>
            </a:r>
          </a:p>
          <a:p>
            <a:pPr lvl="2"/>
            <a:r>
              <a:rPr lang="en-US" dirty="0" smtClean="0"/>
              <a:t>"escapes: \</a:t>
            </a:r>
            <a:r>
              <a:rPr lang="en-US" dirty="0" err="1" smtClean="0"/>
              <a:t>n</a:t>
            </a:r>
            <a:r>
              <a:rPr lang="en-US" dirty="0" smtClean="0"/>
              <a:t> etc, \033 etc, \if etc"</a:t>
            </a:r>
          </a:p>
          <a:p>
            <a:pPr lvl="2"/>
            <a:r>
              <a:rPr lang="en-US" dirty="0" smtClean="0"/>
              <a:t>'single quotes'  """triple quotes"""  </a:t>
            </a:r>
            <a:r>
              <a:rPr lang="en-US" dirty="0" err="1" smtClean="0"/>
              <a:t>r"raw</a:t>
            </a:r>
            <a:r>
              <a:rPr lang="en-US" dirty="0" smtClean="0"/>
              <a:t> strings"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4" y="1600200"/>
            <a:ext cx="8220635" cy="4639235"/>
          </a:xfrm>
        </p:spPr>
        <p:txBody>
          <a:bodyPr>
            <a:normAutofit/>
          </a:bodyPr>
          <a:lstStyle/>
          <a:p>
            <a:r>
              <a:rPr lang="en-US" dirty="0" smtClean="0"/>
              <a:t>Formatted Strings</a:t>
            </a:r>
          </a:p>
          <a:p>
            <a:pPr lvl="1">
              <a:buNone/>
            </a:pPr>
            <a:r>
              <a:rPr lang="en-US" dirty="0" smtClean="0"/>
              <a:t>&gt;&gt;&gt; "Pi: %.5f - Pi/2: %.5f" % (</a:t>
            </a:r>
            <a:r>
              <a:rPr lang="en-US" dirty="0" err="1" smtClean="0"/>
              <a:t>math.pi</a:t>
            </a:r>
            <a:r>
              <a:rPr lang="en-US" dirty="0" smtClean="0"/>
              <a:t>, math.pi/2)</a:t>
            </a:r>
          </a:p>
          <a:p>
            <a:pPr lvl="1">
              <a:buNone/>
            </a:pPr>
            <a:r>
              <a:rPr lang="en-US" dirty="0" smtClean="0"/>
              <a:t>'Pi: 3.14159 - Pi/2: 1.57080'</a:t>
            </a:r>
          </a:p>
          <a:p>
            <a:r>
              <a:rPr lang="en-US" dirty="0" smtClean="0"/>
              <a:t>Splitting</a:t>
            </a:r>
          </a:p>
          <a:p>
            <a:pPr lvl="1">
              <a:buNone/>
            </a:pPr>
            <a:r>
              <a:rPr lang="en-US" dirty="0" smtClean="0"/>
              <a:t>&gt;&gt;&gt; "The quick brown fox </a:t>
            </a:r>
            <a:r>
              <a:rPr lang="en-US" dirty="0" err="1" smtClean="0"/>
              <a:t>jumps".split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dirty="0" smtClean="0"/>
              <a:t>['The', 'quick', 'brown', 'fox', 'jumps']</a:t>
            </a:r>
          </a:p>
          <a:p>
            <a:r>
              <a:rPr lang="en-US" dirty="0" smtClean="0"/>
              <a:t>Joining</a:t>
            </a:r>
          </a:p>
          <a:p>
            <a:pPr lvl="1">
              <a:buNone/>
            </a:pPr>
            <a:r>
              <a:rPr lang="en-US" dirty="0" smtClean="0"/>
              <a:t>&gt;&gt;&gt; '?'.</a:t>
            </a:r>
            <a:r>
              <a:rPr lang="en-US" dirty="0" err="1" smtClean="0"/>
              <a:t>join(['The</a:t>
            </a:r>
            <a:r>
              <a:rPr lang="en-US" dirty="0" smtClean="0"/>
              <a:t>', 'quick', 'brown', 'fox', 'jumps'])</a:t>
            </a:r>
          </a:p>
          <a:p>
            <a:pPr lvl="1">
              <a:buNone/>
            </a:pPr>
            <a:r>
              <a:rPr lang="en-US" dirty="0" smtClean="0"/>
              <a:t>'</a:t>
            </a:r>
            <a:r>
              <a:rPr lang="en-US" dirty="0" err="1" smtClean="0"/>
              <a:t>The?quick?brown?fox?jumps</a:t>
            </a:r>
            <a:r>
              <a:rPr lang="en-US" dirty="0" smtClean="0"/>
              <a:t>'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arrays, </a:t>
            </a:r>
            <a:r>
              <a:rPr lang="en-US" i="1" dirty="0" smtClean="0"/>
              <a:t>not</a:t>
            </a:r>
            <a:r>
              <a:rPr lang="en-US" dirty="0" smtClean="0"/>
              <a:t> linked lists</a:t>
            </a:r>
          </a:p>
          <a:p>
            <a:pPr lvl="2"/>
            <a:r>
              <a:rPr lang="en-US" dirty="0" smtClean="0"/>
              <a:t>a = [99, "bottles of beer", ["on", "the", "wall"]]</a:t>
            </a:r>
          </a:p>
          <a:p>
            <a:r>
              <a:rPr lang="en-US" dirty="0" smtClean="0"/>
              <a:t>Same operators as for strings</a:t>
            </a:r>
          </a:p>
          <a:p>
            <a:pPr lvl="2"/>
            <a:r>
              <a:rPr lang="en-US" dirty="0" err="1" smtClean="0"/>
              <a:t>a+b</a:t>
            </a:r>
            <a:r>
              <a:rPr lang="en-US" dirty="0" smtClean="0"/>
              <a:t>, a*3, a[0], a[-1], a[1:], </a:t>
            </a:r>
            <a:r>
              <a:rPr lang="en-US" dirty="0" err="1" smtClean="0"/>
              <a:t>len(a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Item and slice assignment</a:t>
            </a:r>
          </a:p>
          <a:p>
            <a:pPr lvl="2"/>
            <a:r>
              <a:rPr lang="en-US" dirty="0" smtClean="0"/>
              <a:t>a[0] = 98</a:t>
            </a:r>
          </a:p>
          <a:p>
            <a:pPr lvl="2"/>
            <a:r>
              <a:rPr lang="en-US" dirty="0" smtClean="0"/>
              <a:t>a[1:2] = ["bottles", "of", "beer"]</a:t>
            </a:r>
          </a:p>
          <a:p>
            <a:pPr lvl="3">
              <a:buFontTx/>
              <a:buNone/>
            </a:pPr>
            <a:r>
              <a:rPr lang="en-US" dirty="0" smtClean="0"/>
              <a:t>-&gt; [98, "bottles", "of", "beer", ["on", "the", "wall"]]</a:t>
            </a:r>
          </a:p>
          <a:p>
            <a:pPr lvl="2"/>
            <a:r>
              <a:rPr lang="en-US" dirty="0" smtClean="0"/>
              <a:t>del a[-1]	# -&gt; [98, "bottles", "of", "beer"]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 smtClean="0"/>
              <a:t>&gt;&gt;&gt; a = range(5)		# [0,1,2,3,4]</a:t>
            </a:r>
          </a:p>
          <a:p>
            <a:pPr>
              <a:buFontTx/>
              <a:buNone/>
            </a:pPr>
            <a:r>
              <a:rPr lang="en-US" sz="2000" dirty="0" smtClean="0"/>
              <a:t>&gt;&gt;&gt; a.append(5)		# [0,1,2,3,4,5]</a:t>
            </a:r>
          </a:p>
          <a:p>
            <a:pPr>
              <a:buFontTx/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a.pop</a:t>
            </a:r>
            <a:r>
              <a:rPr lang="en-US" sz="2000" dirty="0" smtClean="0"/>
              <a:t>()			# [0,1,2,3,4]</a:t>
            </a:r>
          </a:p>
          <a:p>
            <a:pPr>
              <a:buFontTx/>
              <a:buNone/>
            </a:pPr>
            <a:r>
              <a:rPr lang="en-US" sz="2000" dirty="0" smtClean="0"/>
              <a:t>5</a:t>
            </a:r>
          </a:p>
          <a:p>
            <a:pPr>
              <a:buFontTx/>
              <a:buNone/>
            </a:pPr>
            <a:r>
              <a:rPr lang="en-US" sz="2000" dirty="0" smtClean="0"/>
              <a:t>&gt;&gt;&gt; a.insert(0, 42)		# [42,0,1,2,3,4]</a:t>
            </a:r>
          </a:p>
          <a:p>
            <a:pPr>
              <a:buFontTx/>
              <a:buNone/>
            </a:pPr>
            <a:r>
              <a:rPr lang="en-US" sz="2000" dirty="0" smtClean="0"/>
              <a:t>&gt;&gt;&gt; a.pop(0)		# [0,1,2,3,4]</a:t>
            </a:r>
          </a:p>
          <a:p>
            <a:pPr>
              <a:buFontTx/>
              <a:buNone/>
            </a:pPr>
            <a:r>
              <a:rPr lang="en-US" sz="2000" dirty="0" smtClean="0"/>
              <a:t>42</a:t>
            </a:r>
          </a:p>
          <a:p>
            <a:pPr>
              <a:buFontTx/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a.reverse</a:t>
            </a:r>
            <a:r>
              <a:rPr lang="en-US" sz="2000" dirty="0" smtClean="0"/>
              <a:t>()		# [4,3,2,1,0]</a:t>
            </a:r>
          </a:p>
          <a:p>
            <a:pPr>
              <a:buFontTx/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a.sort</a:t>
            </a:r>
            <a:r>
              <a:rPr lang="en-US" sz="2000" dirty="0" smtClean="0"/>
              <a:t>()			# [0,1,2,3,4]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 tables, "associative arrays"</a:t>
            </a:r>
          </a:p>
          <a:p>
            <a:pPr lvl="2"/>
            <a:r>
              <a:rPr lang="en-US" dirty="0" err="1" smtClean="0"/>
              <a:t>d</a:t>
            </a:r>
            <a:r>
              <a:rPr lang="en-US" dirty="0" smtClean="0"/>
              <a:t> = {"duck": "</a:t>
            </a:r>
            <a:r>
              <a:rPr lang="en-US" dirty="0" err="1" smtClean="0"/>
              <a:t>eend</a:t>
            </a:r>
            <a:r>
              <a:rPr lang="en-US" dirty="0" smtClean="0"/>
              <a:t>", "water": "water"}</a:t>
            </a:r>
          </a:p>
          <a:p>
            <a:r>
              <a:rPr lang="en-US" dirty="0" smtClean="0"/>
              <a:t>Lookup:</a:t>
            </a:r>
          </a:p>
          <a:p>
            <a:pPr lvl="2"/>
            <a:r>
              <a:rPr lang="en-US" dirty="0" err="1" smtClean="0"/>
              <a:t>d["duck</a:t>
            </a:r>
            <a:r>
              <a:rPr lang="en-US" dirty="0" smtClean="0"/>
              <a:t>"] -&gt; "</a:t>
            </a:r>
            <a:r>
              <a:rPr lang="en-US" dirty="0" err="1" smtClean="0"/>
              <a:t>eend</a:t>
            </a:r>
            <a:r>
              <a:rPr lang="en-US" dirty="0" smtClean="0"/>
              <a:t>"</a:t>
            </a:r>
          </a:p>
          <a:p>
            <a:pPr lvl="2"/>
            <a:r>
              <a:rPr lang="en-US" dirty="0" err="1" smtClean="0"/>
              <a:t>d["back</a:t>
            </a:r>
            <a:r>
              <a:rPr lang="en-US" dirty="0" smtClean="0"/>
              <a:t>"] # raises </a:t>
            </a:r>
            <a:r>
              <a:rPr lang="en-US" dirty="0" err="1" smtClean="0"/>
              <a:t>KeyError</a:t>
            </a:r>
            <a:r>
              <a:rPr lang="en-US" dirty="0" smtClean="0"/>
              <a:t> exception</a:t>
            </a:r>
          </a:p>
          <a:p>
            <a:r>
              <a:rPr lang="en-US" dirty="0" smtClean="0"/>
              <a:t>Insert, delete, overwrite:</a:t>
            </a:r>
          </a:p>
          <a:p>
            <a:pPr lvl="2"/>
            <a:r>
              <a:rPr lang="en-US" sz="1900" dirty="0" err="1" smtClean="0"/>
              <a:t>d["back</a:t>
            </a:r>
            <a:r>
              <a:rPr lang="en-US" sz="1900" dirty="0" smtClean="0"/>
              <a:t>"] = "rug" # {"duck": "</a:t>
            </a:r>
            <a:r>
              <a:rPr lang="en-US" sz="1900" dirty="0" err="1" smtClean="0"/>
              <a:t>eend</a:t>
            </a:r>
            <a:r>
              <a:rPr lang="en-US" sz="1900" dirty="0" smtClean="0"/>
              <a:t>", "water": "water", "back": "rug</a:t>
            </a:r>
            <a:r>
              <a:rPr lang="en-US" sz="1800" dirty="0" smtClean="0"/>
              <a:t>"</a:t>
            </a:r>
            <a:r>
              <a:rPr lang="en-US" sz="1900" dirty="0" smtClean="0"/>
              <a:t>}</a:t>
            </a:r>
          </a:p>
          <a:p>
            <a:pPr lvl="2"/>
            <a:r>
              <a:rPr lang="en-US" sz="1900" dirty="0" smtClean="0"/>
              <a:t>del </a:t>
            </a:r>
            <a:r>
              <a:rPr lang="en-US" sz="1900" dirty="0" err="1" smtClean="0"/>
              <a:t>d["water</a:t>
            </a:r>
            <a:r>
              <a:rPr lang="en-US" sz="1900" dirty="0" smtClean="0"/>
              <a:t>"] # {"duck": "</a:t>
            </a:r>
            <a:r>
              <a:rPr lang="en-US" sz="1900" dirty="0" err="1" smtClean="0"/>
              <a:t>eend</a:t>
            </a:r>
            <a:r>
              <a:rPr lang="en-US" sz="1900" dirty="0" smtClean="0"/>
              <a:t>", "back": "rug"}</a:t>
            </a:r>
          </a:p>
          <a:p>
            <a:pPr lvl="2"/>
            <a:r>
              <a:rPr lang="en-US" sz="1900" dirty="0" err="1" smtClean="0"/>
              <a:t>d["duck</a:t>
            </a:r>
            <a:r>
              <a:rPr lang="en-US" sz="1900" dirty="0" smtClean="0"/>
              <a:t>"] = "</a:t>
            </a:r>
            <a:r>
              <a:rPr lang="en-US" sz="1900" dirty="0" err="1" smtClean="0"/>
              <a:t>duik</a:t>
            </a:r>
            <a:r>
              <a:rPr lang="en-US" sz="1900" dirty="0" smtClean="0"/>
              <a:t>" # {"duck": "</a:t>
            </a:r>
            <a:r>
              <a:rPr lang="en-US" sz="1900" dirty="0" err="1" smtClean="0"/>
              <a:t>duik</a:t>
            </a:r>
            <a:r>
              <a:rPr lang="en-US" sz="1900" dirty="0" smtClean="0"/>
              <a:t>", "back": "rug"}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Dictionary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Keys, values, items:</a:t>
            </a:r>
          </a:p>
          <a:p>
            <a:pPr lvl="2"/>
            <a:r>
              <a:rPr lang="en-US" dirty="0" err="1" smtClean="0"/>
              <a:t>d.keys</a:t>
            </a:r>
            <a:r>
              <a:rPr lang="en-US" dirty="0" smtClean="0"/>
              <a:t>() -&gt; ["duck", "back"]</a:t>
            </a:r>
          </a:p>
          <a:p>
            <a:pPr lvl="2"/>
            <a:r>
              <a:rPr lang="en-US" dirty="0" err="1" smtClean="0"/>
              <a:t>d.values</a:t>
            </a:r>
            <a:r>
              <a:rPr lang="en-US" dirty="0" smtClean="0"/>
              <a:t>() -&gt; ["</a:t>
            </a:r>
            <a:r>
              <a:rPr lang="en-US" dirty="0" err="1" smtClean="0"/>
              <a:t>duik</a:t>
            </a:r>
            <a:r>
              <a:rPr lang="en-US" dirty="0" smtClean="0"/>
              <a:t>", "rug"]</a:t>
            </a:r>
          </a:p>
          <a:p>
            <a:pPr lvl="2"/>
            <a:r>
              <a:rPr lang="en-US" dirty="0" err="1" smtClean="0"/>
              <a:t>d.items</a:t>
            </a:r>
            <a:r>
              <a:rPr lang="en-US" dirty="0" smtClean="0"/>
              <a:t>() -&gt; [("</a:t>
            </a:r>
            <a:r>
              <a:rPr lang="en-US" dirty="0" err="1" smtClean="0"/>
              <a:t>duck","duik</a:t>
            </a:r>
            <a:r>
              <a:rPr lang="en-US" dirty="0" smtClean="0"/>
              <a:t>"), ("</a:t>
            </a:r>
            <a:r>
              <a:rPr lang="en-US" dirty="0" err="1" smtClean="0"/>
              <a:t>back","rug</a:t>
            </a:r>
            <a:r>
              <a:rPr lang="en-US" dirty="0" smtClean="0"/>
              <a:t>")]</a:t>
            </a:r>
          </a:p>
          <a:p>
            <a:r>
              <a:rPr lang="en-US" dirty="0" smtClean="0"/>
              <a:t>Presence check:</a:t>
            </a:r>
          </a:p>
          <a:p>
            <a:pPr lvl="2"/>
            <a:r>
              <a:rPr lang="en-US" dirty="0" err="1" smtClean="0"/>
              <a:t>d.has_key("duck</a:t>
            </a:r>
            <a:r>
              <a:rPr lang="en-US" dirty="0" smtClean="0"/>
              <a:t>") -&gt; True</a:t>
            </a:r>
          </a:p>
          <a:p>
            <a:pPr lvl="2"/>
            <a:r>
              <a:rPr lang="en-US" dirty="0" err="1" smtClean="0"/>
              <a:t>d.has_key("spam</a:t>
            </a:r>
            <a:r>
              <a:rPr lang="en-US" dirty="0" smtClean="0"/>
              <a:t>") -&gt; False</a:t>
            </a:r>
          </a:p>
          <a:p>
            <a:pPr lvl="2"/>
            <a:r>
              <a:rPr lang="en-US" dirty="0" smtClean="0"/>
              <a:t>"duck" in </a:t>
            </a:r>
            <a:r>
              <a:rPr lang="en-US" dirty="0" err="1" smtClean="0"/>
              <a:t>d</a:t>
            </a:r>
            <a:r>
              <a:rPr lang="en-US" dirty="0" smtClean="0"/>
              <a:t> -&gt; True; "spam" in </a:t>
            </a:r>
            <a:r>
              <a:rPr lang="en-US" dirty="0" err="1" smtClean="0"/>
              <a:t>d</a:t>
            </a:r>
            <a:r>
              <a:rPr lang="en-US" dirty="0" smtClean="0"/>
              <a:t> -&gt; False</a:t>
            </a:r>
          </a:p>
          <a:p>
            <a:r>
              <a:rPr lang="en-US" dirty="0" smtClean="0"/>
              <a:t>Values of any type; keys almost any</a:t>
            </a:r>
          </a:p>
          <a:p>
            <a:pPr lvl="2"/>
            <a:r>
              <a:rPr lang="en-US" dirty="0" smtClean="0"/>
              <a:t>{"</a:t>
            </a:r>
            <a:r>
              <a:rPr lang="en-US" dirty="0" err="1" smtClean="0"/>
              <a:t>name":"Bryce</a:t>
            </a:r>
            <a:r>
              <a:rPr lang="en-US" dirty="0" smtClean="0"/>
              <a:t>", "age":22, ("hello","world"):1,</a:t>
            </a:r>
            <a:br>
              <a:rPr lang="en-US" dirty="0" smtClean="0"/>
            </a:br>
            <a:r>
              <a:rPr lang="en-US" dirty="0" smtClean="0"/>
              <a:t>  42:"yes", "flag": ["</a:t>
            </a:r>
            <a:r>
              <a:rPr lang="en-US" dirty="0" err="1" smtClean="0"/>
              <a:t>red","white","blue</a:t>
            </a:r>
            <a:r>
              <a:rPr lang="en-US" dirty="0" smtClean="0"/>
              <a:t>"]}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must be </a:t>
            </a:r>
            <a:r>
              <a:rPr lang="en-US" b="1" dirty="0" smtClean="0"/>
              <a:t>immutable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numbers, strings, </a:t>
            </a:r>
            <a:r>
              <a:rPr lang="en-US" dirty="0" err="1" smtClean="0"/>
              <a:t>tuples</a:t>
            </a:r>
            <a:r>
              <a:rPr lang="en-US" dirty="0" smtClean="0"/>
              <a:t> of </a:t>
            </a:r>
            <a:r>
              <a:rPr lang="en-US" dirty="0" err="1" smtClean="0"/>
              <a:t>immutables</a:t>
            </a:r>
            <a:endParaRPr lang="en-US" dirty="0" smtClean="0"/>
          </a:p>
          <a:p>
            <a:pPr lvl="2"/>
            <a:r>
              <a:rPr lang="en-US" dirty="0" smtClean="0"/>
              <a:t>these cannot be changed after creation</a:t>
            </a:r>
          </a:p>
          <a:p>
            <a:pPr lvl="1"/>
            <a:r>
              <a:rPr lang="en-US" dirty="0" smtClean="0"/>
              <a:t>reason is </a:t>
            </a:r>
            <a:r>
              <a:rPr lang="en-US" i="1" dirty="0" smtClean="0"/>
              <a:t>hashing</a:t>
            </a:r>
            <a:r>
              <a:rPr lang="en-US" dirty="0" smtClean="0"/>
              <a:t> (fast lookup technique)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lists or other dictionaries</a:t>
            </a:r>
          </a:p>
          <a:p>
            <a:pPr lvl="2"/>
            <a:r>
              <a:rPr lang="en-US" dirty="0" smtClean="0"/>
              <a:t>these types of objects can be changed "in place"</a:t>
            </a:r>
          </a:p>
          <a:p>
            <a:pPr lvl="1"/>
            <a:r>
              <a:rPr lang="en-US" dirty="0" smtClean="0"/>
              <a:t>no restrictions on values</a:t>
            </a:r>
          </a:p>
          <a:p>
            <a:r>
              <a:rPr lang="en-US" dirty="0" smtClean="0"/>
              <a:t>Keys will be listed in </a:t>
            </a:r>
            <a:r>
              <a:rPr lang="en-US" b="1" dirty="0" smtClean="0"/>
              <a:t>arbitrary order</a:t>
            </a:r>
            <a:endParaRPr lang="en-US" dirty="0" smtClean="0"/>
          </a:p>
          <a:p>
            <a:pPr lvl="1"/>
            <a:r>
              <a:rPr lang="en-US" dirty="0" smtClean="0"/>
              <a:t>again, because of hashing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=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point =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dirty="0" smtClean="0"/>
              <a:t>	 # parentheses optional</a:t>
            </a:r>
          </a:p>
          <a:p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dirty="0" smtClean="0"/>
              <a:t> = point   # unpack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 = key[0]</a:t>
            </a:r>
          </a:p>
          <a:p>
            <a:r>
              <a:rPr lang="en-US" dirty="0" smtClean="0"/>
              <a:t>singleton = (1,)	 # trailing comma!!!</a:t>
            </a:r>
          </a:p>
          <a:p>
            <a:r>
              <a:rPr lang="en-US" dirty="0" smtClean="0"/>
              <a:t>empty = ()		 # parentheses!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vs. lists; </a:t>
            </a:r>
            <a:r>
              <a:rPr lang="en-US" dirty="0" err="1" smtClean="0"/>
              <a:t>tuples</a:t>
            </a:r>
            <a:r>
              <a:rPr lang="en-US" dirty="0" smtClean="0"/>
              <a:t> immutable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declare</a:t>
            </a:r>
          </a:p>
          <a:p>
            <a:r>
              <a:rPr lang="en-US" dirty="0" smtClean="0"/>
              <a:t>Need to assign (initialize)</a:t>
            </a:r>
          </a:p>
          <a:p>
            <a:pPr lvl="2"/>
            <a:r>
              <a:rPr lang="en-US" dirty="0" smtClean="0"/>
              <a:t>use of uninitialized variable raises exception</a:t>
            </a:r>
          </a:p>
          <a:p>
            <a:r>
              <a:rPr lang="en-US" dirty="0" smtClean="0"/>
              <a:t>Dynamically typed</a:t>
            </a:r>
          </a:p>
          <a:p>
            <a:pPr lvl="2">
              <a:buFontTx/>
              <a:buNone/>
            </a:pPr>
            <a:r>
              <a:rPr lang="en-US" dirty="0" smtClean="0"/>
              <a:t>if friendly: greeting = "hello world"</a:t>
            </a:r>
          </a:p>
          <a:p>
            <a:pPr lvl="2">
              <a:buFontTx/>
              <a:buNone/>
            </a:pPr>
            <a:r>
              <a:rPr lang="en-US" dirty="0" smtClean="0"/>
              <a:t>else: greeting = 12**2</a:t>
            </a:r>
          </a:p>
          <a:p>
            <a:pPr lvl="2">
              <a:buFontTx/>
              <a:buNone/>
            </a:pPr>
            <a:r>
              <a:rPr lang="en-US" dirty="0" smtClean="0"/>
              <a:t>print greeting</a:t>
            </a:r>
          </a:p>
          <a:p>
            <a:r>
              <a:rPr lang="en-US" b="1" i="1" dirty="0" smtClean="0"/>
              <a:t>Everything</a:t>
            </a:r>
            <a:r>
              <a:rPr lang="en-US" dirty="0" smtClean="0"/>
              <a:t> is a "variable":</a:t>
            </a:r>
          </a:p>
          <a:p>
            <a:pPr lvl="2"/>
            <a:r>
              <a:rPr lang="en-US" dirty="0" smtClean="0"/>
              <a:t>Even functions, classes, modules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manipulates references</a:t>
            </a:r>
          </a:p>
          <a:p>
            <a:pPr lvl="2"/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b="1" dirty="0" smtClean="0"/>
              <a:t>does not make a copy</a:t>
            </a:r>
            <a:r>
              <a:rPr lang="en-US" dirty="0" smtClean="0"/>
              <a:t> of </a:t>
            </a:r>
            <a:r>
              <a:rPr lang="en-US" dirty="0" err="1" smtClean="0"/>
              <a:t>y</a:t>
            </a:r>
            <a:endParaRPr lang="en-US" dirty="0" smtClean="0"/>
          </a:p>
          <a:p>
            <a:pPr lvl="2"/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dirty="0" smtClean="0"/>
              <a:t> makes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b="1" dirty="0" smtClean="0"/>
              <a:t>reference</a:t>
            </a:r>
            <a:r>
              <a:rPr lang="en-US" dirty="0" smtClean="0"/>
              <a:t> the object </a:t>
            </a:r>
            <a:r>
              <a:rPr lang="en-US" dirty="0" err="1" smtClean="0"/>
              <a:t>y</a:t>
            </a:r>
            <a:r>
              <a:rPr lang="en-US" dirty="0" smtClean="0"/>
              <a:t> references</a:t>
            </a:r>
          </a:p>
          <a:p>
            <a:r>
              <a:rPr lang="en-US" dirty="0" smtClean="0"/>
              <a:t>Very useful; but beware!</a:t>
            </a:r>
          </a:p>
          <a:p>
            <a:r>
              <a:rPr lang="en-US" dirty="0" smtClean="0"/>
              <a:t>Example:</a:t>
            </a:r>
          </a:p>
          <a:p>
            <a:pPr lvl="2">
              <a:buFontTx/>
              <a:buNone/>
            </a:pPr>
            <a:r>
              <a:rPr lang="en-US" dirty="0" smtClean="0"/>
              <a:t>&gt;&gt;&gt; a = [1, 2, 3]</a:t>
            </a:r>
          </a:p>
          <a:p>
            <a:pPr lvl="2">
              <a:buFontTx/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b</a:t>
            </a:r>
            <a:r>
              <a:rPr lang="en-US" dirty="0" smtClean="0"/>
              <a:t> = a</a:t>
            </a:r>
          </a:p>
          <a:p>
            <a:pPr lvl="2">
              <a:buFontTx/>
              <a:buNone/>
            </a:pPr>
            <a:r>
              <a:rPr lang="en-US" dirty="0" smtClean="0"/>
              <a:t>&gt;&gt;&gt; a.append(4)</a:t>
            </a:r>
          </a:p>
          <a:p>
            <a:pPr lvl="2">
              <a:buFontTx/>
              <a:buNone/>
            </a:pPr>
            <a:r>
              <a:rPr lang="en-US" dirty="0" smtClean="0"/>
              <a:t>&gt;&gt;&gt; print </a:t>
            </a:r>
            <a:r>
              <a:rPr lang="en-US" dirty="0" err="1" smtClean="0"/>
              <a:t>b</a:t>
            </a:r>
            <a:endParaRPr lang="en-US" dirty="0" smtClean="0"/>
          </a:p>
          <a:p>
            <a:pPr lvl="2">
              <a:buFontTx/>
              <a:buNone/>
            </a:pPr>
            <a:r>
              <a:rPr lang="en-US" dirty="0" smtClean="0"/>
              <a:t>[1, 2, 3, 4]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Tidbits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49" y="1600200"/>
            <a:ext cx="5931867" cy="4651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created by that guy ---&gt;</a:t>
            </a:r>
          </a:p>
          <a:p>
            <a:r>
              <a:rPr lang="en-US" dirty="0" smtClean="0"/>
              <a:t>Python is named after Monty Python’s Flying Circus</a:t>
            </a:r>
          </a:p>
          <a:p>
            <a:r>
              <a:rPr lang="en-US" dirty="0" smtClean="0"/>
              <a:t>1991 – Python 0.9.0 Released</a:t>
            </a:r>
          </a:p>
          <a:p>
            <a:r>
              <a:rPr lang="en-US" dirty="0" smtClean="0"/>
              <a:t>2008 – Python 2.6 / 3.0rc2</a:t>
            </a:r>
          </a:p>
          <a:p>
            <a:r>
              <a:rPr lang="en-US" dirty="0" smtClean="0"/>
              <a:t>Current – Python 2.7.1 / 3.2</a:t>
            </a:r>
          </a:p>
          <a:p>
            <a:r>
              <a:rPr lang="en-US" dirty="0" smtClean="0"/>
              <a:t>*7</a:t>
            </a:r>
            <a:r>
              <a:rPr lang="en-US" baseline="30000" dirty="0" smtClean="0"/>
              <a:t>th</a:t>
            </a:r>
            <a:r>
              <a:rPr lang="en-US" dirty="0" smtClean="0"/>
              <a:t> most popular language</a:t>
            </a:r>
          </a:p>
          <a:p>
            <a:pPr lvl="1"/>
            <a:r>
              <a:rPr lang="en-US" dirty="0" smtClean="0"/>
              <a:t>Following: Java, C, C++, C#, PHP, Objective-C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676400"/>
            <a:ext cx="2108200" cy="317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6573217" y="4851400"/>
            <a:ext cx="234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Guido van </a:t>
            </a:r>
            <a:r>
              <a:rPr lang="en-US" dirty="0" err="1" smtClean="0"/>
              <a:t>Rossum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*http://www.tiobe.com/tiobe_index/index.htm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if </a:t>
            </a:r>
            <a:r>
              <a:rPr lang="en-US" i="1" dirty="0" smtClean="0"/>
              <a:t>condition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statements</a:t>
            </a:r>
            <a:endParaRPr lang="en-US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[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i="1" dirty="0" smtClean="0"/>
              <a:t>condition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statements</a:t>
            </a:r>
            <a:r>
              <a:rPr lang="en-US" dirty="0" smtClean="0"/>
              <a:t>] ...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[else: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statements</a:t>
            </a:r>
            <a:r>
              <a:rPr lang="en-US" dirty="0" smtClean="0"/>
              <a:t>]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while </a:t>
            </a:r>
            <a:r>
              <a:rPr lang="en-US" i="1" dirty="0" smtClean="0"/>
              <a:t>condition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statements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[else: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    </a:t>
            </a:r>
            <a:r>
              <a:rPr lang="en-US" i="1" dirty="0" smtClean="0">
                <a:solidFill>
                  <a:schemeClr val="accent1"/>
                </a:solidFill>
              </a:rPr>
              <a:t>statements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for </a:t>
            </a:r>
            <a:r>
              <a:rPr lang="en-US" i="1" dirty="0" err="1" smtClean="0"/>
              <a:t>var</a:t>
            </a:r>
            <a:r>
              <a:rPr lang="en-US" dirty="0" smtClean="0"/>
              <a:t> in </a:t>
            </a:r>
            <a:r>
              <a:rPr lang="en-US" i="1" dirty="0" smtClean="0"/>
              <a:t>sequence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statements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rgbClr val="3399FF"/>
                </a:solidFill>
              </a:rPr>
              <a:t>[else: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rgbClr val="3399FF"/>
                </a:solidFill>
              </a:rPr>
              <a:t>    </a:t>
            </a:r>
            <a:r>
              <a:rPr lang="en-US" i="1" dirty="0" smtClean="0">
                <a:solidFill>
                  <a:srgbClr val="3399FF"/>
                </a:solidFill>
              </a:rPr>
              <a:t>statements</a:t>
            </a:r>
            <a:r>
              <a:rPr lang="en-US" dirty="0" smtClean="0">
                <a:solidFill>
                  <a:srgbClr val="3399FF"/>
                </a:solidFill>
              </a:rPr>
              <a:t>]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break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continue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Indentation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32964"/>
            <a:ext cx="3749040" cy="833718"/>
          </a:xfrm>
        </p:spPr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80416" y="2342118"/>
            <a:ext cx="4139184" cy="38893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20;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if (i%3 == 0)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printf("%d\n</a:t>
            </a:r>
            <a:r>
              <a:rPr lang="en-US" dirty="0" smtClean="0"/>
              <a:t>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    if (i%5 == 0)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printf("Bingo!\n</a:t>
            </a:r>
            <a:r>
              <a:rPr lang="en-US" dirty="0" smtClean="0"/>
              <a:t>"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                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printf("---\n</a:t>
            </a:r>
            <a:r>
              <a:rPr lang="en-US" dirty="0" smtClean="0"/>
              <a:t>");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5166360" y="1532964"/>
            <a:ext cx="3749040" cy="833718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221661" y="2362200"/>
            <a:ext cx="3693739" cy="38893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range(20):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if i%3 == 0: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    print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    if i%5 == 0: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        print "Bingo!"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dirty="0" smtClean="0"/>
              <a:t>    print "---"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575175" y="1676400"/>
            <a:ext cx="603250" cy="4555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000" dirty="0"/>
              <a:t>0</a:t>
            </a:r>
          </a:p>
          <a:p>
            <a:pPr algn="l" eaLnBrk="0" hangingPunct="0"/>
            <a:r>
              <a:rPr lang="en-US" sz="1000" dirty="0"/>
              <a:t>Bingo!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3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6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9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12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15</a:t>
            </a:r>
          </a:p>
          <a:p>
            <a:pPr algn="l" eaLnBrk="0" hangingPunct="0"/>
            <a:r>
              <a:rPr lang="en-US" sz="1000" dirty="0"/>
              <a:t>Bingo!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18</a:t>
            </a:r>
          </a:p>
          <a:p>
            <a:pPr algn="l" eaLnBrk="0" hangingPunct="0"/>
            <a:r>
              <a:rPr lang="en-US" sz="1000" dirty="0"/>
              <a:t>---</a:t>
            </a:r>
          </a:p>
          <a:p>
            <a:pPr algn="l" eaLnBrk="0" hangingPunct="0"/>
            <a:r>
              <a:rPr lang="en-US" sz="1000" dirty="0"/>
              <a:t>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allAtOnce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Functions,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def </a:t>
            </a:r>
            <a:r>
              <a:rPr lang="en-US" i="1" dirty="0" smtClean="0"/>
              <a:t>name</a:t>
            </a:r>
            <a:r>
              <a:rPr lang="en-US" dirty="0" smtClean="0"/>
              <a:t>(</a:t>
            </a:r>
            <a:r>
              <a:rPr lang="en-US" i="1" dirty="0" smtClean="0"/>
              <a:t>arg1</a:t>
            </a:r>
            <a:r>
              <a:rPr lang="en-US" dirty="0" smtClean="0"/>
              <a:t>, </a:t>
            </a:r>
            <a:r>
              <a:rPr lang="en-US" i="1" dirty="0" smtClean="0"/>
              <a:t>arg2</a:t>
            </a:r>
            <a:r>
              <a:rPr lang="en-US" i="1" dirty="0" smtClean="0">
                <a:solidFill>
                  <a:srgbClr val="3399FF"/>
                </a:solidFill>
              </a:rPr>
              <a:t>=</a:t>
            </a:r>
            <a:r>
              <a:rPr lang="en-US" i="1" dirty="0" err="1" smtClean="0">
                <a:solidFill>
                  <a:srgbClr val="3399FF"/>
                </a:solidFill>
              </a:rPr>
              <a:t>some_val</a:t>
            </a:r>
            <a:r>
              <a:rPr lang="en-US" dirty="0" smtClean="0"/>
              <a:t>, ..., </a:t>
            </a:r>
            <a:r>
              <a:rPr lang="en-US" dirty="0" smtClean="0">
                <a:solidFill>
                  <a:schemeClr val="accent3"/>
                </a:solidFill>
              </a:rPr>
              <a:t>*</a:t>
            </a:r>
            <a:r>
              <a:rPr lang="en-US" dirty="0" err="1" smtClean="0">
                <a:solidFill>
                  <a:schemeClr val="accent3"/>
                </a:solidFill>
              </a:rPr>
              <a:t>v</a:t>
            </a:r>
            <a:r>
              <a:rPr lang="en-US" dirty="0" smtClean="0">
                <a:solidFill>
                  <a:schemeClr val="accent3"/>
                </a:solidFill>
              </a:rPr>
              <a:t>, **</a:t>
            </a:r>
            <a:r>
              <a:rPr lang="en-US" dirty="0" err="1" smtClean="0">
                <a:solidFill>
                  <a:schemeClr val="accent3"/>
                </a:solidFill>
              </a:rPr>
              <a:t>kw</a:t>
            </a:r>
            <a:r>
              <a:rPr lang="en-US" dirty="0" smtClean="0"/>
              <a:t>):</a:t>
            </a:r>
          </a:p>
          <a:p>
            <a:pPr>
              <a:buFontTx/>
              <a:buNone/>
            </a:pPr>
            <a:r>
              <a:rPr lang="en-US" dirty="0" smtClean="0"/>
              <a:t>    """</a:t>
            </a:r>
            <a:r>
              <a:rPr lang="en-US" i="1" dirty="0" smtClean="0"/>
              <a:t>documentation</a:t>
            </a:r>
            <a:r>
              <a:rPr lang="en-US" dirty="0" smtClean="0"/>
              <a:t>"""	# optional doc string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statements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return			# </a:t>
            </a:r>
            <a:r>
              <a:rPr lang="en-US" dirty="0" smtClean="0"/>
              <a:t>from procedure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				</a:t>
            </a:r>
            <a:r>
              <a:rPr lang="en-US" dirty="0" smtClean="0"/>
              <a:t># </a:t>
            </a:r>
            <a:r>
              <a:rPr lang="en-US" dirty="0" smtClean="0"/>
              <a:t>implied None</a:t>
            </a:r>
          </a:p>
          <a:p>
            <a:pPr>
              <a:buFontTx/>
              <a:buNone/>
            </a:pPr>
            <a:r>
              <a:rPr lang="en-US" dirty="0" smtClean="0"/>
              <a:t>return </a:t>
            </a:r>
            <a:r>
              <a:rPr lang="en-US" i="1" dirty="0" smtClean="0"/>
              <a:t>expression</a:t>
            </a:r>
            <a:r>
              <a:rPr lang="en-US" dirty="0" smtClean="0"/>
              <a:t>		# </a:t>
            </a:r>
            <a:r>
              <a:rPr lang="en-US" dirty="0" smtClean="0"/>
              <a:t>from function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def </a:t>
            </a:r>
            <a:r>
              <a:rPr lang="en-US" dirty="0" err="1" smtClean="0"/>
              <a:t>gcd(a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"greatest common divisor"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while a != 0: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    a, </a:t>
            </a:r>
            <a:r>
              <a:rPr lang="en-US" dirty="0" err="1" smtClean="0"/>
              <a:t>b</a:t>
            </a:r>
            <a:r>
              <a:rPr lang="en-US" dirty="0" smtClean="0"/>
              <a:t> = </a:t>
            </a:r>
            <a:r>
              <a:rPr lang="en-US" dirty="0" err="1" smtClean="0"/>
              <a:t>b%a</a:t>
            </a:r>
            <a:r>
              <a:rPr lang="en-US" dirty="0" smtClean="0"/>
              <a:t>, a    # parallel assignment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b</a:t>
            </a:r>
            <a:endParaRPr lang="en-US" dirty="0" smtClean="0"/>
          </a:p>
          <a:p>
            <a:pPr>
              <a:spcBef>
                <a:spcPts val="600"/>
              </a:spcBef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gcd.__doc</a:t>
            </a:r>
            <a:r>
              <a:rPr lang="en-US" dirty="0" smtClean="0"/>
              <a:t>__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'greatest common divisor'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&gt;&gt;&gt; gcd(12, 20)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4</a:t>
            </a:r>
            <a:endParaRPr lang="en-US" sz="3200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class </a:t>
            </a:r>
            <a:r>
              <a:rPr lang="en-US" i="1" dirty="0" err="1" smtClean="0"/>
              <a:t>name(object</a:t>
            </a:r>
            <a:r>
              <a:rPr lang="en-US" i="1" dirty="0" smtClean="0"/>
              <a:t>)</a:t>
            </a:r>
            <a:r>
              <a:rPr lang="en-US" dirty="0" smtClean="0"/>
              <a:t>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"</a:t>
            </a:r>
            <a:r>
              <a:rPr lang="en-US" i="1" dirty="0" smtClean="0"/>
              <a:t>documentation</a:t>
            </a:r>
            <a:r>
              <a:rPr lang="en-US" dirty="0" smtClean="0"/>
              <a:t>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statements</a:t>
            </a:r>
            <a:endParaRPr lang="en-US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-or-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class </a:t>
            </a:r>
            <a:r>
              <a:rPr lang="en-US" i="1" dirty="0" smtClean="0"/>
              <a:t>name</a:t>
            </a:r>
            <a:r>
              <a:rPr lang="en-US" dirty="0" smtClean="0"/>
              <a:t>(</a:t>
            </a:r>
            <a:r>
              <a:rPr lang="en-US" i="1" dirty="0" smtClean="0"/>
              <a:t>base1</a:t>
            </a:r>
            <a:r>
              <a:rPr lang="en-US" dirty="0" smtClean="0"/>
              <a:t>, </a:t>
            </a:r>
            <a:r>
              <a:rPr lang="en-US" i="1" dirty="0" smtClean="0"/>
              <a:t>base2</a:t>
            </a:r>
            <a:r>
              <a:rPr lang="en-US" dirty="0" smtClean="0"/>
              <a:t>, ...):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...</a:t>
            </a:r>
            <a:endParaRPr lang="en-US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Most, </a:t>
            </a:r>
            <a:r>
              <a:rPr lang="en-US" i="1" dirty="0" smtClean="0"/>
              <a:t>statements</a:t>
            </a:r>
            <a:r>
              <a:rPr lang="en-US" dirty="0" smtClean="0"/>
              <a:t> are method definitions: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def </a:t>
            </a:r>
            <a:r>
              <a:rPr lang="en-US" i="1" dirty="0" err="1" smtClean="0"/>
              <a:t>name</a:t>
            </a:r>
            <a:r>
              <a:rPr lang="en-US" dirty="0" err="1" smtClean="0"/>
              <a:t>(self</a:t>
            </a:r>
            <a:r>
              <a:rPr lang="en-US" dirty="0" smtClean="0"/>
              <a:t>, </a:t>
            </a:r>
            <a:r>
              <a:rPr lang="en-US" i="1" dirty="0" smtClean="0"/>
              <a:t>arg1</a:t>
            </a:r>
            <a:r>
              <a:rPr lang="en-US" dirty="0" smtClean="0"/>
              <a:t>, </a:t>
            </a:r>
            <a:r>
              <a:rPr lang="en-US" i="1" dirty="0" smtClean="0"/>
              <a:t>arg2</a:t>
            </a:r>
            <a:r>
              <a:rPr lang="en-US" dirty="0" smtClean="0"/>
              <a:t>, ...):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        </a:t>
            </a:r>
            <a:r>
              <a:rPr lang="en-US" i="1" dirty="0" smtClean="0"/>
              <a:t>...</a:t>
            </a:r>
            <a:endParaRPr lang="en-US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 smtClean="0"/>
              <a:t>May also be </a:t>
            </a:r>
            <a:r>
              <a:rPr lang="en-US" i="1" dirty="0" smtClean="0"/>
              <a:t>class variable</a:t>
            </a:r>
            <a:r>
              <a:rPr lang="en-US" dirty="0" smtClean="0"/>
              <a:t> assignments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class Stack: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"A well-known data structure…"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def __</a:t>
            </a:r>
            <a:r>
              <a:rPr lang="en-US" sz="1800" dirty="0" err="1"/>
              <a:t>init__(self</a:t>
            </a:r>
            <a:r>
              <a:rPr lang="en-US" sz="1800" dirty="0"/>
              <a:t>):		# constructor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self.items</a:t>
            </a:r>
            <a:r>
              <a:rPr lang="en-US" sz="1800" dirty="0"/>
              <a:t> = []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def </a:t>
            </a:r>
            <a:r>
              <a:rPr lang="en-US" sz="1800" dirty="0" err="1"/>
              <a:t>push(self</a:t>
            </a:r>
            <a:r>
              <a:rPr lang="en-US" sz="1800" dirty="0"/>
              <a:t>, </a:t>
            </a:r>
            <a:r>
              <a:rPr lang="en-US" sz="1800" dirty="0" err="1"/>
              <a:t>x</a:t>
            </a:r>
            <a:r>
              <a:rPr lang="en-US" sz="1800" dirty="0"/>
              <a:t>):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/>
              <a:t>self.items.append(x</a:t>
            </a:r>
            <a:r>
              <a:rPr lang="en-US" sz="1800" dirty="0"/>
              <a:t>)	# the sky is the limit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def </a:t>
            </a:r>
            <a:r>
              <a:rPr lang="en-US" sz="1800" dirty="0" err="1"/>
              <a:t>pop(self</a:t>
            </a:r>
            <a:r>
              <a:rPr lang="en-US" sz="1800" dirty="0"/>
              <a:t>):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/>
              <a:t>x</a:t>
            </a:r>
            <a:r>
              <a:rPr lang="en-US" sz="1800" dirty="0"/>
              <a:t> = self.items[-1]</a:t>
            </a:r>
            <a:r>
              <a:rPr lang="en-US" sz="1800" dirty="0" smtClean="0"/>
              <a:t>	# </a:t>
            </a:r>
            <a:r>
              <a:rPr lang="en-US" sz="1800" dirty="0"/>
              <a:t>what happens if it’s empty?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    del self.items[-1]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    return </a:t>
            </a:r>
            <a:r>
              <a:rPr lang="en-US" sz="1800" dirty="0" err="1"/>
              <a:t>x</a:t>
            </a:r>
            <a:endParaRPr lang="en-US" sz="1800" dirty="0"/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def</a:t>
            </a:r>
            <a:r>
              <a:rPr lang="en-US" sz="1800" dirty="0" smtClean="0"/>
              <a:t> </a:t>
            </a:r>
            <a:r>
              <a:rPr lang="en-US" sz="1800" dirty="0" err="1" smtClean="0"/>
              <a:t>is_empty</a:t>
            </a:r>
            <a:r>
              <a:rPr lang="en-US" sz="1800" dirty="0" err="1"/>
              <a:t>(self</a:t>
            </a:r>
            <a:r>
              <a:rPr lang="en-US" sz="1800" dirty="0"/>
              <a:t>):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1800" dirty="0"/>
              <a:t>        return </a:t>
            </a:r>
            <a:r>
              <a:rPr lang="en-US" sz="1800" dirty="0" err="1"/>
              <a:t>len(self.items</a:t>
            </a:r>
            <a:r>
              <a:rPr lang="en-US" sz="1800" dirty="0"/>
              <a:t>) == 0	# Boolean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Classes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create an instance, simply call the class object:</a:t>
            </a:r>
            <a:endParaRPr lang="en-US" sz="1600" dirty="0"/>
          </a:p>
          <a:p>
            <a:pPr lvl="2">
              <a:buFontTx/>
              <a:buNone/>
            </a:pPr>
            <a:r>
              <a:rPr lang="en-US" sz="1800" dirty="0" err="1"/>
              <a:t>x</a:t>
            </a:r>
            <a:r>
              <a:rPr lang="en-US" sz="1800" dirty="0"/>
              <a:t> = Stack()	# no 'new' operator</a:t>
            </a:r>
            <a:r>
              <a:rPr lang="en-US" sz="1800" dirty="0" smtClean="0"/>
              <a:t>!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use methods of the instance, call using dot notation:</a:t>
            </a:r>
            <a:endParaRPr lang="en-US" sz="1600" dirty="0"/>
          </a:p>
          <a:p>
            <a:pPr lvl="2">
              <a:buFontTx/>
              <a:buNone/>
            </a:pPr>
            <a:r>
              <a:rPr lang="en-US" sz="1800" dirty="0" err="1"/>
              <a:t>x</a:t>
            </a:r>
            <a:r>
              <a:rPr lang="en-US" sz="1800" dirty="0" err="1" smtClean="0"/>
              <a:t>.is_empty</a:t>
            </a:r>
            <a:r>
              <a:rPr lang="en-US" sz="1800" dirty="0"/>
              <a:t>()	# -&gt;</a:t>
            </a:r>
            <a:r>
              <a:rPr lang="en-US" sz="1800" dirty="0" smtClean="0"/>
              <a:t> True</a:t>
            </a:r>
          </a:p>
          <a:p>
            <a:pPr lvl="2">
              <a:buFontTx/>
              <a:buNone/>
            </a:pPr>
            <a:r>
              <a:rPr lang="en-US" sz="1800" dirty="0"/>
              <a:t>x.push(1</a:t>
            </a:r>
            <a:r>
              <a:rPr lang="en-US" sz="1800" dirty="0" smtClean="0"/>
              <a:t>)		</a:t>
            </a:r>
            <a:r>
              <a:rPr lang="en-US" sz="1800" dirty="0" smtClean="0"/>
              <a:t># </a:t>
            </a:r>
            <a:r>
              <a:rPr lang="en-US" sz="1800" dirty="0"/>
              <a:t>[1]</a:t>
            </a:r>
          </a:p>
          <a:p>
            <a:pPr lvl="2">
              <a:buFontTx/>
              <a:buNone/>
            </a:pPr>
            <a:r>
              <a:rPr lang="en-US" sz="1800" dirty="0" err="1"/>
              <a:t>x</a:t>
            </a:r>
            <a:r>
              <a:rPr lang="en-US" sz="1800" dirty="0" err="1" smtClean="0"/>
              <a:t>.is_empty</a:t>
            </a:r>
            <a:r>
              <a:rPr lang="en-US" sz="1800" dirty="0"/>
              <a:t>()	# -&gt;</a:t>
            </a:r>
            <a:r>
              <a:rPr lang="en-US" sz="1800" dirty="0" smtClean="0"/>
              <a:t> False</a:t>
            </a:r>
          </a:p>
          <a:p>
            <a:pPr lvl="2">
              <a:buFontTx/>
              <a:buNone/>
            </a:pPr>
            <a:r>
              <a:rPr lang="en-US" sz="1800" dirty="0" err="1"/>
              <a:t>x.push("hello</a:t>
            </a:r>
            <a:r>
              <a:rPr lang="en-US" sz="1800" dirty="0"/>
              <a:t>")</a:t>
            </a:r>
            <a:r>
              <a:rPr lang="en-US" sz="1800" dirty="0" smtClean="0"/>
              <a:t>	# </a:t>
            </a:r>
            <a:r>
              <a:rPr lang="en-US" sz="1800" dirty="0"/>
              <a:t>[1, "hello"]</a:t>
            </a:r>
          </a:p>
          <a:p>
            <a:pPr lvl="2">
              <a:buFontTx/>
              <a:buNone/>
            </a:pPr>
            <a:r>
              <a:rPr lang="en-US" sz="1800" dirty="0" err="1"/>
              <a:t>x.pop</a:t>
            </a:r>
            <a:r>
              <a:rPr lang="en-US" sz="1800" dirty="0"/>
              <a:t>()		# -&gt; "hello"	# [1</a:t>
            </a:r>
            <a:r>
              <a:rPr lang="en-US" sz="1800" dirty="0" smtClean="0"/>
              <a:t>]</a:t>
            </a:r>
          </a:p>
          <a:p>
            <a:r>
              <a:rPr lang="en-US" sz="2000" dirty="0"/>
              <a:t>To inspect instance variables, use dot notation:</a:t>
            </a:r>
            <a:endParaRPr lang="en-US" sz="1600" dirty="0"/>
          </a:p>
          <a:p>
            <a:pPr lvl="2">
              <a:buFontTx/>
              <a:buNone/>
            </a:pPr>
            <a:r>
              <a:rPr lang="en-US" sz="1800" dirty="0" err="1"/>
              <a:t>x.items</a:t>
            </a:r>
            <a:r>
              <a:rPr lang="en-US" sz="1800" dirty="0"/>
              <a:t>		# -&gt; [1]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class </a:t>
            </a:r>
            <a:r>
              <a:rPr lang="en-US" sz="2000" dirty="0" err="1"/>
              <a:t>FancyStack(Stack</a:t>
            </a:r>
            <a:r>
              <a:rPr lang="en-US" sz="2000" dirty="0"/>
              <a:t>):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"stack with added ability to inspect inferior stack items"</a:t>
            </a:r>
          </a:p>
          <a:p>
            <a:pPr>
              <a:spcBef>
                <a:spcPts val="800"/>
              </a:spcBef>
              <a:buFontTx/>
              <a:buNone/>
            </a:pPr>
            <a:endParaRPr lang="en-US" sz="2000" dirty="0"/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def </a:t>
            </a:r>
            <a:r>
              <a:rPr lang="en-US" sz="2000" dirty="0" err="1"/>
              <a:t>peek(self</a:t>
            </a:r>
            <a:r>
              <a:rPr lang="en-US" sz="2000" dirty="0"/>
              <a:t>, </a:t>
            </a:r>
            <a:r>
              <a:rPr lang="en-US" sz="2000" dirty="0" err="1"/>
              <a:t>n</a:t>
            </a:r>
            <a:r>
              <a:rPr lang="en-US" sz="2000" dirty="0"/>
              <a:t>):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</a:t>
            </a:r>
            <a:r>
              <a:rPr lang="en-US" sz="2000" dirty="0" smtClean="0"/>
              <a:t> """peek</a:t>
            </a:r>
            <a:r>
              <a:rPr lang="en-US" sz="2000" dirty="0"/>
              <a:t>(0) returns top; peek</a:t>
            </a:r>
            <a:r>
              <a:rPr lang="en-US" sz="2000" dirty="0" smtClean="0"/>
              <a:t>(1</a:t>
            </a:r>
            <a:r>
              <a:rPr lang="en-US" sz="2000" dirty="0"/>
              <a:t>) returns item below that; etc.</a:t>
            </a:r>
            <a:r>
              <a:rPr lang="en-US" sz="2000" dirty="0" smtClean="0"/>
              <a:t>"""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 size = </a:t>
            </a:r>
            <a:r>
              <a:rPr lang="en-US" sz="2000" dirty="0" err="1"/>
              <a:t>len(self.items</a:t>
            </a:r>
            <a:r>
              <a:rPr lang="en-US" sz="2000" dirty="0"/>
              <a:t>)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 assert 0 &lt;= </a:t>
            </a:r>
            <a:r>
              <a:rPr lang="en-US" sz="2000" dirty="0" err="1"/>
              <a:t>n</a:t>
            </a:r>
            <a:r>
              <a:rPr lang="en-US" sz="2000" dirty="0"/>
              <a:t> &lt; size	</a:t>
            </a:r>
            <a:r>
              <a:rPr lang="en-US" sz="2000" dirty="0" smtClean="0"/>
              <a:t>	# </a:t>
            </a:r>
            <a:r>
              <a:rPr lang="en-US" sz="2000" dirty="0"/>
              <a:t>test precondition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 return self.items[size-1-n]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Subclassing</a:t>
            </a:r>
            <a:r>
              <a:rPr lang="en-US" dirty="0"/>
              <a:t> (2)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class </a:t>
            </a:r>
            <a:r>
              <a:rPr lang="en-US" sz="2000" dirty="0" err="1"/>
              <a:t>LimitedStack(FancyStack</a:t>
            </a:r>
            <a:r>
              <a:rPr lang="en-US" sz="2000" dirty="0"/>
              <a:t>):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"fancy stack with limit on stack size"</a:t>
            </a:r>
          </a:p>
          <a:p>
            <a:pPr>
              <a:spcBef>
                <a:spcPts val="800"/>
              </a:spcBef>
              <a:buFontTx/>
              <a:buNone/>
            </a:pPr>
            <a:endParaRPr lang="en-US" sz="2000" dirty="0"/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def __</a:t>
            </a:r>
            <a:r>
              <a:rPr lang="en-US" sz="2000" dirty="0" err="1"/>
              <a:t>init__(self</a:t>
            </a:r>
            <a:r>
              <a:rPr lang="en-US" sz="2000" dirty="0"/>
              <a:t>, limit):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self.limit</a:t>
            </a:r>
            <a:r>
              <a:rPr lang="en-US" sz="2000" dirty="0"/>
              <a:t> = limit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 </a:t>
            </a:r>
            <a:r>
              <a:rPr lang="en-US" sz="2000" dirty="0" err="1"/>
              <a:t>FancyStack.__init__(self</a:t>
            </a:r>
            <a:r>
              <a:rPr lang="en-US" sz="2000" dirty="0" smtClean="0"/>
              <a:t>)      # </a:t>
            </a:r>
            <a:r>
              <a:rPr lang="en-US" sz="2000" dirty="0"/>
              <a:t>base class constructor</a:t>
            </a:r>
          </a:p>
          <a:p>
            <a:pPr>
              <a:spcBef>
                <a:spcPts val="800"/>
              </a:spcBef>
              <a:buFontTx/>
              <a:buNone/>
            </a:pPr>
            <a:endParaRPr lang="en-US" sz="2000" dirty="0"/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def </a:t>
            </a:r>
            <a:r>
              <a:rPr lang="en-US" sz="2000" dirty="0" err="1"/>
              <a:t>push(self</a:t>
            </a:r>
            <a:r>
              <a:rPr lang="en-US" sz="2000" dirty="0"/>
              <a:t>, </a:t>
            </a:r>
            <a:r>
              <a:rPr lang="en-US" sz="2000" dirty="0" err="1"/>
              <a:t>x</a:t>
            </a:r>
            <a:r>
              <a:rPr lang="en-US" sz="2000" dirty="0"/>
              <a:t>):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 assert </a:t>
            </a:r>
            <a:r>
              <a:rPr lang="en-US" sz="2000" dirty="0" err="1"/>
              <a:t>len(self.items</a:t>
            </a:r>
            <a:r>
              <a:rPr lang="en-US" sz="2000" dirty="0"/>
              <a:t>) &lt; </a:t>
            </a:r>
            <a:r>
              <a:rPr lang="en-US" sz="2000" dirty="0" err="1"/>
              <a:t>self.limit</a:t>
            </a:r>
            <a:endParaRPr lang="en-US" sz="2000" dirty="0"/>
          </a:p>
          <a:p>
            <a:pPr>
              <a:spcBef>
                <a:spcPts val="800"/>
              </a:spcBef>
              <a:buFontTx/>
              <a:buNone/>
            </a:pPr>
            <a:r>
              <a:rPr lang="en-US" sz="2000" dirty="0"/>
              <a:t>        </a:t>
            </a:r>
            <a:r>
              <a:rPr lang="en-US" sz="2000" dirty="0" err="1"/>
              <a:t>FancyStack.push(self</a:t>
            </a:r>
            <a:r>
              <a:rPr lang="en-US" sz="2000" dirty="0"/>
              <a:t>, </a:t>
            </a:r>
            <a:r>
              <a:rPr lang="en-US" sz="2000" dirty="0" err="1"/>
              <a:t>x</a:t>
            </a:r>
            <a:r>
              <a:rPr lang="en-US" sz="2000" dirty="0" smtClean="0"/>
              <a:t>)       # </a:t>
            </a:r>
            <a:r>
              <a:rPr lang="en-US" sz="2000" dirty="0"/>
              <a:t>"super" method call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of stuff in </a:t>
            </a:r>
            <a:r>
              <a:rPr lang="en-US" i="1" dirty="0" err="1"/>
              <a:t>foo</a:t>
            </a:r>
            <a:r>
              <a:rPr lang="en-US" dirty="0" err="1"/>
              <a:t>.py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functions, classes, variables</a:t>
            </a:r>
          </a:p>
          <a:p>
            <a:r>
              <a:rPr lang="en-US" dirty="0"/>
              <a:t>Importing modules:</a:t>
            </a:r>
          </a:p>
          <a:p>
            <a:pPr lvl="1"/>
            <a:r>
              <a:rPr lang="en-US" dirty="0"/>
              <a:t>import re; print </a:t>
            </a:r>
            <a:r>
              <a:rPr lang="en-US" dirty="0" err="1"/>
              <a:t>re.match("[a-z</a:t>
            </a:r>
            <a:r>
              <a:rPr lang="en-US" dirty="0"/>
              <a:t>]+", 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from re import match; print </a:t>
            </a:r>
            <a:r>
              <a:rPr lang="en-US" dirty="0" err="1"/>
              <a:t>match("[a-z</a:t>
            </a:r>
            <a:r>
              <a:rPr lang="en-US" dirty="0"/>
              <a:t>]+", 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r>
              <a:rPr lang="en-US" dirty="0"/>
              <a:t>Import with rename:</a:t>
            </a:r>
          </a:p>
          <a:p>
            <a:pPr lvl="1"/>
            <a:r>
              <a:rPr lang="en-US" dirty="0"/>
              <a:t>import re as </a:t>
            </a:r>
            <a:r>
              <a:rPr lang="en-US" dirty="0" err="1"/>
              <a:t>regex</a:t>
            </a:r>
            <a:endParaRPr lang="en-US" dirty="0"/>
          </a:p>
          <a:p>
            <a:pPr lvl="1"/>
            <a:r>
              <a:rPr lang="en-US" dirty="0"/>
              <a:t>from re import match as </a:t>
            </a:r>
            <a:r>
              <a:rPr lang="en-US" dirty="0" err="1" smtClean="0"/>
              <a:t>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/ What Uses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Google </a:t>
            </a:r>
            <a:r>
              <a:rPr lang="en-US" dirty="0" err="1" smtClean="0"/>
              <a:t>Appengine</a:t>
            </a:r>
            <a:endParaRPr lang="en-US" dirty="0" smtClean="0"/>
          </a:p>
          <a:p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smtClean="0"/>
              <a:t>Yahoo! Groups</a:t>
            </a:r>
          </a:p>
          <a:p>
            <a:r>
              <a:rPr lang="en-US" dirty="0" err="1" smtClean="0"/>
              <a:t>Reddit</a:t>
            </a:r>
            <a:endParaRPr lang="en-US" dirty="0" smtClean="0"/>
          </a:p>
          <a:p>
            <a:r>
              <a:rPr lang="en-US" dirty="0" smtClean="0"/>
              <a:t>Mercurial (Awesome VCS)</a:t>
            </a:r>
          </a:p>
          <a:p>
            <a:r>
              <a:rPr lang="en-US" dirty="0" smtClean="0"/>
              <a:t>Original </a:t>
            </a:r>
            <a:r>
              <a:rPr lang="en-US" dirty="0" err="1" smtClean="0"/>
              <a:t>BitTorrent</a:t>
            </a:r>
            <a:r>
              <a:rPr lang="en-US" dirty="0" smtClean="0"/>
              <a:t> client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http://db.tt/EKo5BAw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Exaile</a:t>
            </a:r>
            <a:r>
              <a:rPr lang="en-US" dirty="0" smtClean="0"/>
              <a:t> (Audio player)</a:t>
            </a:r>
          </a:p>
          <a:p>
            <a:r>
              <a:rPr lang="en-US" dirty="0" err="1" smtClean="0"/>
              <a:t>MusicBrainz</a:t>
            </a:r>
            <a:r>
              <a:rPr lang="en-US" dirty="0" smtClean="0"/>
              <a:t> Picard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Collection of modules in directory</a:t>
            </a:r>
          </a:p>
          <a:p>
            <a:r>
              <a:rPr lang="en-US"/>
              <a:t>Must have __init__.py file</a:t>
            </a:r>
          </a:p>
          <a:p>
            <a:r>
              <a:rPr lang="en-US"/>
              <a:t>May contain subpackages</a:t>
            </a:r>
          </a:p>
          <a:p>
            <a:r>
              <a:rPr lang="en-US"/>
              <a:t>Import syntax:</a:t>
            </a:r>
          </a:p>
          <a:p>
            <a:pPr lvl="1"/>
            <a:r>
              <a:rPr lang="en-US"/>
              <a:t>from P.Q.M import foo; print foo()</a:t>
            </a:r>
          </a:p>
          <a:p>
            <a:pPr lvl="1"/>
            <a:r>
              <a:rPr lang="en-US"/>
              <a:t>from P.Q import M; print M.foo()</a:t>
            </a:r>
          </a:p>
          <a:p>
            <a:pPr lvl="1"/>
            <a:r>
              <a:rPr lang="en-US"/>
              <a:t>import P.Q.M; print P.Q.M.foo()</a:t>
            </a:r>
          </a:p>
          <a:p>
            <a:pPr lvl="1"/>
            <a:r>
              <a:rPr lang="en-US"/>
              <a:t>import P.Q.M as M; print M.foo()	# new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Tx/>
              <a:buNone/>
            </a:pPr>
            <a:r>
              <a:rPr lang="en-US" dirty="0"/>
              <a:t>def </a:t>
            </a:r>
            <a:r>
              <a:rPr lang="en-US" dirty="0" err="1"/>
              <a:t>foo(x</a:t>
            </a:r>
            <a:r>
              <a:rPr lang="en-US" dirty="0"/>
              <a:t>):</a:t>
            </a:r>
          </a:p>
          <a:p>
            <a:pPr lvl="1">
              <a:buFontTx/>
              <a:buNone/>
            </a:pPr>
            <a:r>
              <a:rPr lang="en-US" dirty="0"/>
              <a:t>    return 1/x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def </a:t>
            </a:r>
            <a:r>
              <a:rPr lang="en-US" dirty="0" err="1"/>
              <a:t>bar(x</a:t>
            </a:r>
            <a:r>
              <a:rPr lang="en-US" dirty="0"/>
              <a:t>):</a:t>
            </a:r>
          </a:p>
          <a:p>
            <a:pPr lvl="1">
              <a:buFontTx/>
              <a:buNone/>
            </a:pPr>
            <a:r>
              <a:rPr lang="en-US" dirty="0"/>
              <a:t>    try:</a:t>
            </a:r>
          </a:p>
          <a:p>
            <a:pPr lvl="1">
              <a:buFontTx/>
              <a:buNone/>
            </a:pPr>
            <a:r>
              <a:rPr lang="en-US" dirty="0"/>
              <a:t>        print </a:t>
            </a:r>
            <a:r>
              <a:rPr lang="en-US" dirty="0" err="1"/>
              <a:t>foo(x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    except </a:t>
            </a:r>
            <a:r>
              <a:rPr lang="en-US" dirty="0" err="1"/>
              <a:t>ZeroDivisionError</a:t>
            </a:r>
            <a:r>
              <a:rPr lang="en-US" dirty="0"/>
              <a:t>, message:</a:t>
            </a:r>
          </a:p>
          <a:p>
            <a:pPr lvl="1">
              <a:buFontTx/>
              <a:buNone/>
            </a:pPr>
            <a:r>
              <a:rPr lang="en-US" dirty="0"/>
              <a:t>        print "Can’t divide by zero:", </a:t>
            </a:r>
            <a:r>
              <a:rPr lang="en-US" dirty="0" smtClean="0"/>
              <a:t>message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33FF"/>
                </a:solidFill>
              </a:rPr>
              <a:t>    else: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33FF"/>
                </a:solidFill>
              </a:rPr>
              <a:t>        # Only executed if no exceptions are caught</a:t>
            </a:r>
          </a:p>
          <a:p>
            <a:pPr lvl="1">
              <a:buFontTx/>
              <a:buNone/>
            </a:pPr>
            <a:r>
              <a:rPr lang="en-US" dirty="0" smtClean="0">
                <a:solidFill>
                  <a:srgbClr val="FF33FF"/>
                </a:solidFill>
              </a:rPr>
              <a:t>        pass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bar(0)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Try-finally: Cleanup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dirty="0" err="1"/>
              <a:t>f</a:t>
            </a:r>
            <a:r>
              <a:rPr lang="en-US" dirty="0"/>
              <a:t> = </a:t>
            </a:r>
            <a:r>
              <a:rPr lang="en-US" dirty="0" err="1"/>
              <a:t>open(file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try:</a:t>
            </a:r>
          </a:p>
          <a:p>
            <a:pPr lvl="1">
              <a:buFontTx/>
              <a:buNone/>
            </a:pPr>
            <a:r>
              <a:rPr lang="en-US" dirty="0"/>
              <a:t>    </a:t>
            </a:r>
            <a:r>
              <a:rPr lang="en-US" dirty="0" err="1"/>
              <a:t>process_file(f</a:t>
            </a:r>
            <a:r>
              <a:rPr lang="en-US" dirty="0"/>
              <a:t>)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finally:</a:t>
            </a:r>
          </a:p>
          <a:p>
            <a:pPr lvl="1">
              <a:buFontTx/>
              <a:buNone/>
            </a:pPr>
            <a:r>
              <a:rPr lang="en-US" dirty="0" smtClean="0"/>
              <a:t>    </a:t>
            </a:r>
            <a:r>
              <a:rPr lang="en-US" dirty="0" err="1"/>
              <a:t>f.close</a:t>
            </a:r>
            <a:r>
              <a:rPr lang="en-US" dirty="0"/>
              <a:t>()	# always executed</a:t>
            </a:r>
          </a:p>
          <a:p>
            <a:pPr lvl="1">
              <a:buFontTx/>
              <a:buNone/>
            </a:pPr>
            <a:r>
              <a:rPr lang="en-US" dirty="0"/>
              <a:t>print "OK"	# executed on success only</a:t>
            </a:r>
          </a:p>
          <a:p>
            <a:pPr>
              <a:buFontTx/>
              <a:buNone/>
            </a:pPr>
            <a:r>
              <a:rPr lang="en-US" dirty="0" smtClean="0"/>
              <a:t>	or</a:t>
            </a:r>
          </a:p>
          <a:p>
            <a:pPr>
              <a:buFontTx/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open(file</a:t>
            </a:r>
            <a:r>
              <a:rPr lang="en-US" dirty="0" smtClean="0"/>
              <a:t>) as </a:t>
            </a:r>
            <a:r>
              <a:rPr lang="en-US" dirty="0" err="1" smtClean="0"/>
              <a:t>f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process_file(f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Objects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f</a:t>
            </a:r>
            <a:r>
              <a:rPr lang="en-US" sz="2000" dirty="0"/>
              <a:t> = </a:t>
            </a:r>
            <a:r>
              <a:rPr lang="en-US" sz="2000" dirty="0" err="1"/>
              <a:t>open(</a:t>
            </a:r>
            <a:r>
              <a:rPr lang="en-US" sz="2000" i="1" dirty="0" err="1"/>
              <a:t>filename</a:t>
            </a:r>
            <a:r>
              <a:rPr lang="en-US" sz="2000" dirty="0"/>
              <a:t>[, </a:t>
            </a:r>
            <a:r>
              <a:rPr lang="en-US" sz="2000" i="1" dirty="0"/>
              <a:t>mode</a:t>
            </a:r>
            <a:r>
              <a:rPr lang="en-US" sz="2000" dirty="0"/>
              <a:t>[, </a:t>
            </a:r>
            <a:r>
              <a:rPr lang="en-US" sz="2000" i="1" dirty="0" err="1"/>
              <a:t>buffersize</a:t>
            </a:r>
            <a:r>
              <a:rPr lang="en-US" sz="2000" dirty="0"/>
              <a:t>])</a:t>
            </a:r>
          </a:p>
          <a:p>
            <a:pPr lvl="1"/>
            <a:r>
              <a:rPr lang="en-US" sz="1800" dirty="0"/>
              <a:t>mode can be "</a:t>
            </a:r>
            <a:r>
              <a:rPr lang="en-US" sz="1800" dirty="0" err="1"/>
              <a:t>r</a:t>
            </a:r>
            <a:r>
              <a:rPr lang="en-US" sz="1800" dirty="0"/>
              <a:t>", "</a:t>
            </a:r>
            <a:r>
              <a:rPr lang="en-US" sz="1800" dirty="0" err="1"/>
              <a:t>w</a:t>
            </a:r>
            <a:r>
              <a:rPr lang="en-US" sz="1800" dirty="0"/>
              <a:t>", "a" (like C </a:t>
            </a:r>
            <a:r>
              <a:rPr lang="en-US" sz="1800" dirty="0" err="1"/>
              <a:t>stdio</a:t>
            </a:r>
            <a:r>
              <a:rPr lang="en-US" sz="1800" dirty="0"/>
              <a:t>); default "</a:t>
            </a:r>
            <a:r>
              <a:rPr lang="en-US" sz="1800" dirty="0" err="1"/>
              <a:t>r</a:t>
            </a:r>
            <a:r>
              <a:rPr lang="en-US" sz="1800" dirty="0"/>
              <a:t>"</a:t>
            </a:r>
          </a:p>
          <a:p>
            <a:pPr lvl="1"/>
            <a:r>
              <a:rPr lang="en-US" sz="1800" dirty="0"/>
              <a:t>append "</a:t>
            </a:r>
            <a:r>
              <a:rPr lang="en-US" sz="1800" dirty="0" err="1"/>
              <a:t>b</a:t>
            </a:r>
            <a:r>
              <a:rPr lang="en-US" sz="1800" dirty="0"/>
              <a:t>" for text translation mode</a:t>
            </a:r>
          </a:p>
          <a:p>
            <a:pPr lvl="1"/>
            <a:r>
              <a:rPr lang="en-US" sz="1800" dirty="0"/>
              <a:t>append "+" for read/write open</a:t>
            </a:r>
          </a:p>
          <a:p>
            <a:pPr lvl="1"/>
            <a:r>
              <a:rPr lang="en-US" sz="1800" dirty="0" err="1"/>
              <a:t>buffersize</a:t>
            </a:r>
            <a:r>
              <a:rPr lang="en-US" sz="1800" dirty="0"/>
              <a:t>: 0=</a:t>
            </a:r>
            <a:r>
              <a:rPr lang="en-US" sz="1800" dirty="0" err="1"/>
              <a:t>unbuffered</a:t>
            </a:r>
            <a:r>
              <a:rPr lang="en-US" sz="1800" dirty="0"/>
              <a:t>; 1=line-buffered; buffered</a:t>
            </a:r>
          </a:p>
          <a:p>
            <a:r>
              <a:rPr lang="en-US" sz="2000" dirty="0"/>
              <a:t>methods:</a:t>
            </a:r>
          </a:p>
          <a:p>
            <a:pPr lvl="1"/>
            <a:r>
              <a:rPr lang="en-US" sz="1800" dirty="0" err="1"/>
              <a:t>read([</a:t>
            </a:r>
            <a:r>
              <a:rPr lang="en-US" sz="1800" i="1" dirty="0" err="1"/>
              <a:t>nbytes</a:t>
            </a:r>
            <a:r>
              <a:rPr lang="en-US" sz="1800" dirty="0"/>
              <a:t>]), </a:t>
            </a:r>
            <a:r>
              <a:rPr lang="en-US" sz="1800" dirty="0" err="1"/>
              <a:t>readline</a:t>
            </a:r>
            <a:r>
              <a:rPr lang="en-US" sz="1800" dirty="0"/>
              <a:t>()</a:t>
            </a:r>
            <a:r>
              <a:rPr lang="en-US" sz="1800" i="1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readlines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 err="1"/>
              <a:t>write(</a:t>
            </a:r>
            <a:r>
              <a:rPr lang="en-US" sz="1800" i="1" dirty="0" err="1"/>
              <a:t>string</a:t>
            </a:r>
            <a:r>
              <a:rPr lang="en-US" sz="1800" dirty="0"/>
              <a:t>), </a:t>
            </a:r>
            <a:r>
              <a:rPr lang="en-US" sz="1800" dirty="0" err="1"/>
              <a:t>writelines(</a:t>
            </a:r>
            <a:r>
              <a:rPr lang="en-US" sz="1800" i="1" dirty="0" err="1"/>
              <a:t>list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seek(</a:t>
            </a:r>
            <a:r>
              <a:rPr lang="en-US" sz="1800" i="1" dirty="0" err="1"/>
              <a:t>pos</a:t>
            </a:r>
            <a:r>
              <a:rPr lang="en-US" sz="1800" dirty="0"/>
              <a:t>[, </a:t>
            </a:r>
            <a:r>
              <a:rPr lang="en-US" sz="1800" i="1" dirty="0"/>
              <a:t>how</a:t>
            </a:r>
            <a:r>
              <a:rPr lang="en-US" sz="1800" dirty="0"/>
              <a:t>]), tell()</a:t>
            </a:r>
          </a:p>
          <a:p>
            <a:pPr lvl="1"/>
            <a:r>
              <a:rPr lang="en-US" sz="1800" dirty="0"/>
              <a:t>flush(), close()</a:t>
            </a:r>
          </a:p>
          <a:p>
            <a:pPr lvl="1"/>
            <a:r>
              <a:rPr lang="en-US" sz="1800" dirty="0" err="1"/>
              <a:t>fileno</a:t>
            </a:r>
            <a:r>
              <a:rPr lang="en-US" sz="1800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762000" cy="365125"/>
          </a:xfrm>
        </p:spPr>
        <p:txBody>
          <a:bodyPr/>
          <a:lstStyle/>
          <a:p>
            <a:fld id="{161CBBAA-B1A8-3742-85BF-28E41A5FA61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 in 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4724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 1. #include &lt;</a:t>
            </a:r>
            <a:r>
              <a:rPr lang="en-US" sz="1600" dirty="0" err="1" smtClean="0">
                <a:latin typeface="Verdana"/>
                <a:cs typeface="Verdana"/>
              </a:rPr>
              <a:t>stdio.h</a:t>
            </a:r>
            <a:r>
              <a:rPr lang="en-US" sz="1600" dirty="0" smtClean="0">
                <a:latin typeface="Verdana"/>
                <a:cs typeface="Verdana"/>
              </a:rPr>
              <a:t>&gt;</a:t>
            </a:r>
          </a:p>
          <a:p>
            <a:r>
              <a:rPr lang="en-US" sz="1600" dirty="0" smtClean="0">
                <a:latin typeface="Verdana"/>
                <a:cs typeface="Verdana"/>
              </a:rPr>
              <a:t> 2. #include &lt;</a:t>
            </a:r>
            <a:r>
              <a:rPr lang="en-US" sz="1600" dirty="0" err="1" smtClean="0">
                <a:latin typeface="Verdana"/>
                <a:cs typeface="Verdana"/>
              </a:rPr>
              <a:t>stdlib.h</a:t>
            </a:r>
            <a:r>
              <a:rPr lang="en-US" sz="1600" dirty="0" smtClean="0">
                <a:latin typeface="Verdana"/>
                <a:cs typeface="Verdana"/>
              </a:rPr>
              <a:t>&gt;</a:t>
            </a:r>
          </a:p>
          <a:p>
            <a:r>
              <a:rPr lang="en-US" sz="1600" dirty="0" smtClean="0">
                <a:latin typeface="Verdana"/>
                <a:cs typeface="Verdana"/>
              </a:rPr>
              <a:t> 3. </a:t>
            </a:r>
            <a:r>
              <a:rPr lang="en-US" sz="1600" dirty="0" err="1" smtClean="0">
                <a:latin typeface="Verdana"/>
                <a:cs typeface="Verdana"/>
              </a:rPr>
              <a:t>int</a:t>
            </a:r>
            <a:r>
              <a:rPr lang="en-US" sz="1600" dirty="0" smtClean="0">
                <a:latin typeface="Verdana"/>
                <a:cs typeface="Verdana"/>
              </a:rPr>
              <a:t> main() {</a:t>
            </a:r>
          </a:p>
          <a:p>
            <a:r>
              <a:rPr lang="en-US" sz="1600" dirty="0" smtClean="0">
                <a:latin typeface="Verdana"/>
                <a:cs typeface="Verdana"/>
              </a:rPr>
              <a:t> 4.   </a:t>
            </a:r>
            <a:r>
              <a:rPr lang="en-US" sz="1600" dirty="0" err="1" smtClean="0">
                <a:latin typeface="Verdana"/>
                <a:cs typeface="Verdana"/>
              </a:rPr>
              <a:t>srand(time</a:t>
            </a:r>
            <a:r>
              <a:rPr lang="en-US" sz="1600" dirty="0" smtClean="0">
                <a:latin typeface="Verdana"/>
                <a:cs typeface="Verdana"/>
              </a:rPr>
              <a:t>());</a:t>
            </a:r>
          </a:p>
          <a:p>
            <a:r>
              <a:rPr lang="en-US" sz="1600" dirty="0" smtClean="0">
                <a:latin typeface="Verdana"/>
                <a:cs typeface="Verdana"/>
              </a:rPr>
              <a:t> 5.   </a:t>
            </a:r>
            <a:r>
              <a:rPr lang="en-US" sz="1600" dirty="0" err="1" smtClean="0">
                <a:latin typeface="Verdana"/>
                <a:cs typeface="Verdana"/>
              </a:rPr>
              <a:t>int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, </a:t>
            </a:r>
            <a:r>
              <a:rPr lang="en-US" sz="1600" dirty="0" err="1" smtClean="0">
                <a:latin typeface="Verdana"/>
                <a:cs typeface="Verdana"/>
              </a:rPr>
              <a:t>j</a:t>
            </a:r>
            <a:r>
              <a:rPr lang="en-US" sz="1600" dirty="0" smtClean="0">
                <a:latin typeface="Verdana"/>
                <a:cs typeface="Verdana"/>
              </a:rPr>
              <a:t>, random_odd[10];</a:t>
            </a:r>
          </a:p>
          <a:p>
            <a:r>
              <a:rPr lang="en-US" sz="1600" dirty="0" smtClean="0">
                <a:latin typeface="Verdana"/>
                <a:cs typeface="Verdana"/>
              </a:rPr>
              <a:t> 6.   </a:t>
            </a:r>
            <a:r>
              <a:rPr lang="en-US" sz="1600" dirty="0" smtClean="0">
                <a:solidFill>
                  <a:srgbClr val="FF33FF"/>
                </a:solidFill>
                <a:latin typeface="Verdana"/>
                <a:cs typeface="Verdana"/>
              </a:rPr>
              <a:t>// Generate random odd integers</a:t>
            </a:r>
          </a:p>
          <a:p>
            <a:r>
              <a:rPr lang="en-US" sz="1600" dirty="0" smtClean="0">
                <a:latin typeface="Verdana"/>
                <a:cs typeface="Verdana"/>
              </a:rPr>
              <a:t> 7.   for (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 = </a:t>
            </a:r>
            <a:r>
              <a:rPr lang="en-US" sz="1600" dirty="0" err="1" smtClean="0">
                <a:latin typeface="Verdana"/>
                <a:cs typeface="Verdana"/>
              </a:rPr>
              <a:t>j</a:t>
            </a:r>
            <a:r>
              <a:rPr lang="en-US" sz="1600" dirty="0" smtClean="0">
                <a:latin typeface="Verdana"/>
                <a:cs typeface="Verdana"/>
              </a:rPr>
              <a:t> = 0; 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 &lt; 10; 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++) {</a:t>
            </a:r>
          </a:p>
          <a:p>
            <a:r>
              <a:rPr lang="en-US" sz="1600" dirty="0" smtClean="0">
                <a:latin typeface="Verdana"/>
                <a:cs typeface="Verdana"/>
              </a:rPr>
              <a:t> 8.     </a:t>
            </a:r>
            <a:r>
              <a:rPr lang="en-US" sz="1600" dirty="0" err="1" smtClean="0">
                <a:latin typeface="Verdana"/>
                <a:cs typeface="Verdana"/>
              </a:rPr>
              <a:t>random_odd[j</a:t>
            </a:r>
            <a:r>
              <a:rPr lang="en-US" sz="1600" dirty="0" smtClean="0">
                <a:latin typeface="Verdana"/>
                <a:cs typeface="Verdana"/>
              </a:rPr>
              <a:t>] = rand() % 10000;</a:t>
            </a:r>
          </a:p>
          <a:p>
            <a:r>
              <a:rPr lang="en-US" sz="1600" dirty="0" smtClean="0">
                <a:latin typeface="Verdana"/>
                <a:cs typeface="Verdana"/>
              </a:rPr>
              <a:t> 9.     if (</a:t>
            </a:r>
            <a:r>
              <a:rPr lang="en-US" sz="1600" dirty="0" err="1" smtClean="0">
                <a:latin typeface="Verdana"/>
                <a:cs typeface="Verdana"/>
              </a:rPr>
              <a:t>random_odd[j</a:t>
            </a:r>
            <a:r>
              <a:rPr lang="en-US" sz="1600" dirty="0" smtClean="0">
                <a:latin typeface="Verdana"/>
                <a:cs typeface="Verdana"/>
              </a:rPr>
              <a:t>] % 2)</a:t>
            </a:r>
          </a:p>
          <a:p>
            <a:r>
              <a:rPr lang="en-US" sz="1600" dirty="0" smtClean="0">
                <a:latin typeface="Verdana"/>
                <a:cs typeface="Verdana"/>
              </a:rPr>
              <a:t>10.       </a:t>
            </a:r>
            <a:r>
              <a:rPr lang="en-US" sz="1600" dirty="0" err="1" smtClean="0">
                <a:latin typeface="Verdana"/>
                <a:cs typeface="Verdana"/>
              </a:rPr>
              <a:t>j</a:t>
            </a:r>
            <a:r>
              <a:rPr lang="en-US" sz="1600" dirty="0" smtClean="0">
                <a:latin typeface="Verdana"/>
                <a:cs typeface="Verdana"/>
              </a:rPr>
              <a:t> += 1;</a:t>
            </a:r>
          </a:p>
          <a:p>
            <a:r>
              <a:rPr lang="en-US" sz="1600" dirty="0" smtClean="0">
                <a:latin typeface="Verdana"/>
                <a:cs typeface="Verdana"/>
              </a:rPr>
              <a:t>11.   }</a:t>
            </a:r>
          </a:p>
          <a:p>
            <a:r>
              <a:rPr lang="en-US" sz="1600" dirty="0" smtClean="0">
                <a:latin typeface="Verdana"/>
                <a:cs typeface="Verdana"/>
              </a:rPr>
              <a:t>12.   for (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 = 0; 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 &lt; </a:t>
            </a:r>
            <a:r>
              <a:rPr lang="en-US" sz="1600" dirty="0" err="1" smtClean="0">
                <a:latin typeface="Verdana"/>
                <a:cs typeface="Verdana"/>
              </a:rPr>
              <a:t>j</a:t>
            </a:r>
            <a:r>
              <a:rPr lang="en-US" sz="1600" dirty="0" smtClean="0">
                <a:latin typeface="Verdana"/>
                <a:cs typeface="Verdana"/>
              </a:rPr>
              <a:t>; 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++)</a:t>
            </a:r>
          </a:p>
          <a:p>
            <a:r>
              <a:rPr lang="en-US" sz="1600" dirty="0" smtClean="0">
                <a:latin typeface="Verdana"/>
                <a:cs typeface="Verdana"/>
              </a:rPr>
              <a:t>13.     </a:t>
            </a:r>
            <a:r>
              <a:rPr lang="en-US" sz="1600" dirty="0" err="1" smtClean="0">
                <a:latin typeface="Verdana"/>
                <a:cs typeface="Verdana"/>
              </a:rPr>
              <a:t>printf("%d\n</a:t>
            </a:r>
            <a:r>
              <a:rPr lang="en-US" sz="1600" dirty="0" smtClean="0">
                <a:latin typeface="Verdana"/>
                <a:cs typeface="Verdana"/>
              </a:rPr>
              <a:t>", </a:t>
            </a:r>
            <a:r>
              <a:rPr lang="en-US" sz="1600" dirty="0" err="1" smtClean="0">
                <a:latin typeface="Verdana"/>
                <a:cs typeface="Verdana"/>
              </a:rPr>
              <a:t>random_odd[i</a:t>
            </a:r>
            <a:r>
              <a:rPr lang="en-US" sz="1600" dirty="0" smtClean="0">
                <a:latin typeface="Verdana"/>
                <a:cs typeface="Verdana"/>
              </a:rPr>
              <a:t>]);</a:t>
            </a:r>
          </a:p>
          <a:p>
            <a:r>
              <a:rPr lang="en-US" sz="1600" dirty="0" smtClean="0">
                <a:latin typeface="Verdana"/>
                <a:cs typeface="Verdana"/>
              </a:rPr>
              <a:t>14.   </a:t>
            </a:r>
            <a:r>
              <a:rPr lang="en-US" sz="1600" dirty="0" smtClean="0">
                <a:solidFill>
                  <a:srgbClr val="FF33FF"/>
                </a:solidFill>
                <a:latin typeface="Verdana"/>
                <a:cs typeface="Verdana"/>
              </a:rPr>
              <a:t>// Calculate the product</a:t>
            </a:r>
          </a:p>
          <a:p>
            <a:r>
              <a:rPr lang="en-US" sz="1600" dirty="0" smtClean="0">
                <a:latin typeface="Verdana"/>
                <a:cs typeface="Verdana"/>
              </a:rPr>
              <a:t>15.   unsigned long product;</a:t>
            </a:r>
          </a:p>
          <a:p>
            <a:r>
              <a:rPr lang="en-US" sz="1600" dirty="0" smtClean="0">
                <a:latin typeface="Verdana"/>
                <a:cs typeface="Verdana"/>
              </a:rPr>
              <a:t>16.   for (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 = 0; 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 &lt; </a:t>
            </a:r>
            <a:r>
              <a:rPr lang="en-US" sz="1600" dirty="0" err="1" smtClean="0">
                <a:latin typeface="Verdana"/>
                <a:cs typeface="Verdana"/>
              </a:rPr>
              <a:t>j</a:t>
            </a:r>
            <a:r>
              <a:rPr lang="en-US" sz="1600" dirty="0" smtClean="0">
                <a:latin typeface="Verdana"/>
                <a:cs typeface="Verdana"/>
              </a:rPr>
              <a:t>; </a:t>
            </a:r>
            <a:r>
              <a:rPr lang="en-US" sz="1600" dirty="0" err="1" smtClean="0">
                <a:latin typeface="Verdana"/>
                <a:cs typeface="Verdana"/>
              </a:rPr>
              <a:t>i</a:t>
            </a:r>
            <a:r>
              <a:rPr lang="en-US" sz="1600" dirty="0" smtClean="0">
                <a:latin typeface="Verdana"/>
                <a:cs typeface="Verdana"/>
              </a:rPr>
              <a:t>++)</a:t>
            </a:r>
          </a:p>
          <a:p>
            <a:r>
              <a:rPr lang="en-US" sz="1600" dirty="0" smtClean="0">
                <a:latin typeface="Verdana"/>
                <a:cs typeface="Verdana"/>
              </a:rPr>
              <a:t>17.     product *= </a:t>
            </a:r>
            <a:r>
              <a:rPr lang="en-US" sz="1600" dirty="0" err="1" smtClean="0">
                <a:latin typeface="Verdana"/>
                <a:cs typeface="Verdana"/>
              </a:rPr>
              <a:t>random_odd[i</a:t>
            </a:r>
            <a:r>
              <a:rPr lang="en-US" sz="1600" dirty="0" smtClean="0">
                <a:latin typeface="Verdana"/>
                <a:cs typeface="Verdana"/>
              </a:rPr>
              <a:t>];</a:t>
            </a:r>
          </a:p>
          <a:p>
            <a:r>
              <a:rPr lang="en-US" sz="1600" dirty="0" smtClean="0">
                <a:latin typeface="Verdana"/>
                <a:cs typeface="Verdana"/>
              </a:rPr>
              <a:t>18.   </a:t>
            </a:r>
            <a:r>
              <a:rPr lang="en-US" sz="1600" dirty="0" err="1" smtClean="0">
                <a:latin typeface="Verdana"/>
                <a:cs typeface="Verdana"/>
              </a:rPr>
              <a:t>printf(”\n%lu\n</a:t>
            </a:r>
            <a:r>
              <a:rPr lang="en-US" sz="1600" dirty="0" smtClean="0">
                <a:latin typeface="Verdana"/>
                <a:cs typeface="Verdana"/>
              </a:rPr>
              <a:t>", product);</a:t>
            </a:r>
          </a:p>
          <a:p>
            <a:r>
              <a:rPr lang="en-US" sz="1600" dirty="0" smtClean="0">
                <a:latin typeface="Verdana"/>
                <a:cs typeface="Verdana"/>
              </a:rPr>
              <a:t>19. }</a:t>
            </a:r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5750" y="1600200"/>
            <a:ext cx="3397250" cy="280076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lappy2:~ </a:t>
            </a:r>
            <a:r>
              <a:rPr lang="en-US" sz="1600" dirty="0" err="1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bryce</a:t>
            </a:r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$ ./</a:t>
            </a:r>
            <a:r>
              <a:rPr lang="en-US" sz="1600" dirty="0" err="1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a.out</a:t>
            </a:r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 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4989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3881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9457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3049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843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6709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7813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7281</a:t>
            </a:r>
          </a:p>
          <a:p>
            <a:endParaRPr lang="en-US" sz="1600" dirty="0" smtClean="0">
              <a:ln>
                <a:solidFill>
                  <a:srgbClr val="3399FF"/>
                </a:solidFill>
              </a:ln>
              <a:latin typeface="Verdana"/>
              <a:cs typeface="Verdana"/>
            </a:endParaRP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2062446592</a:t>
            </a:r>
            <a:endParaRPr lang="en-US" sz="1600" dirty="0">
              <a:ln>
                <a:solidFill>
                  <a:srgbClr val="3399FF"/>
                </a:solidFill>
              </a:ln>
              <a:latin typeface="Verdana"/>
              <a:cs typeface="Verdan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72200" y="4477166"/>
            <a:ext cx="2237608" cy="1553793"/>
            <a:chOff x="6172202" y="4307893"/>
            <a:chExt cx="2237608" cy="1553793"/>
          </a:xfrm>
        </p:grpSpPr>
        <p:sp>
          <p:nvSpPr>
            <p:cNvPr id="8" name="TextBox 7"/>
            <p:cNvSpPr txBox="1"/>
            <p:nvPr/>
          </p:nvSpPr>
          <p:spPr>
            <a:xfrm>
              <a:off x="6611584" y="5369243"/>
              <a:ext cx="179822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ln>
                    <a:solidFill>
                      <a:schemeClr val="accent3"/>
                    </a:solidFill>
                  </a:ln>
                </a:rPr>
                <a:t>Overflowed</a:t>
              </a:r>
              <a:endParaRPr lang="en-US" sz="2600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rot="16200000" flipV="1">
              <a:off x="6310775" y="4169320"/>
              <a:ext cx="1061350" cy="1338495"/>
            </a:xfrm>
            <a:prstGeom prst="straightConnector1">
              <a:avLst/>
            </a:prstGeom>
            <a:ln>
              <a:solidFill>
                <a:srgbClr val="CCFF33">
                  <a:alpha val="95000"/>
                </a:srgb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257" y="1525012"/>
            <a:ext cx="8302743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Verdana"/>
                <a:cs typeface="Verdana"/>
              </a:rPr>
              <a:t> 1. #!/</a:t>
            </a:r>
            <a:r>
              <a:rPr lang="en-US" sz="1600" dirty="0" err="1" smtClean="0">
                <a:latin typeface="Verdana"/>
                <a:cs typeface="Verdana"/>
              </a:rPr>
              <a:t>usr/bin/env</a:t>
            </a:r>
            <a:r>
              <a:rPr lang="en-US" sz="1600" dirty="0" smtClean="0">
                <a:latin typeface="Verdana"/>
                <a:cs typeface="Verdana"/>
              </a:rPr>
              <a:t> python</a:t>
            </a:r>
          </a:p>
          <a:p>
            <a:r>
              <a:rPr lang="en-US" sz="1600" dirty="0" smtClean="0">
                <a:latin typeface="Verdana"/>
                <a:cs typeface="Verdana"/>
              </a:rPr>
              <a:t> 2. import random</a:t>
            </a:r>
          </a:p>
          <a:p>
            <a:r>
              <a:rPr lang="en-US" sz="1600" dirty="0" smtClean="0">
                <a:latin typeface="Verdana"/>
                <a:cs typeface="Verdana"/>
              </a:rPr>
              <a:t> 3.</a:t>
            </a:r>
          </a:p>
          <a:p>
            <a:r>
              <a:rPr lang="en-US" sz="1600" dirty="0" smtClean="0">
                <a:latin typeface="Verdana"/>
                <a:cs typeface="Verdana"/>
              </a:rPr>
              <a:t> 4. </a:t>
            </a:r>
            <a:r>
              <a:rPr lang="en-US" sz="1600" dirty="0" smtClean="0">
                <a:solidFill>
                  <a:srgbClr val="FF33FF"/>
                </a:solidFill>
                <a:latin typeface="Verdana"/>
                <a:cs typeface="Verdana"/>
              </a:rPr>
              <a:t># Generate random odd integers</a:t>
            </a:r>
          </a:p>
          <a:p>
            <a:r>
              <a:rPr lang="en-US" sz="1600" dirty="0" smtClean="0">
                <a:latin typeface="Verdana"/>
                <a:cs typeface="Verdana"/>
              </a:rPr>
              <a:t> 5. # Using a list comprehension</a:t>
            </a:r>
          </a:p>
          <a:p>
            <a:r>
              <a:rPr lang="en-US" sz="1600" dirty="0" smtClean="0">
                <a:latin typeface="Verdana"/>
                <a:cs typeface="Verdana"/>
              </a:rPr>
              <a:t> 6. </a:t>
            </a:r>
            <a:r>
              <a:rPr lang="en-US" sz="1600" dirty="0" err="1" smtClean="0">
                <a:latin typeface="Verdana"/>
                <a:cs typeface="Verdana"/>
              </a:rPr>
              <a:t>random_odd</a:t>
            </a:r>
            <a:r>
              <a:rPr lang="en-US" sz="1600" dirty="0" smtClean="0">
                <a:latin typeface="Verdana"/>
                <a:cs typeface="Verdana"/>
              </a:rPr>
              <a:t> = [</a:t>
            </a:r>
            <a:r>
              <a:rPr lang="en-US" sz="1600" dirty="0" err="1" smtClean="0">
                <a:latin typeface="Verdana"/>
                <a:cs typeface="Verdana"/>
              </a:rPr>
              <a:t>x</a:t>
            </a:r>
            <a:r>
              <a:rPr lang="en-US" sz="1600" dirty="0" smtClean="0">
                <a:latin typeface="Verdana"/>
                <a:cs typeface="Verdana"/>
              </a:rPr>
              <a:t> for </a:t>
            </a:r>
            <a:r>
              <a:rPr lang="en-US" sz="1600" dirty="0" err="1" smtClean="0">
                <a:latin typeface="Verdana"/>
                <a:cs typeface="Verdana"/>
              </a:rPr>
              <a:t>x</a:t>
            </a:r>
            <a:r>
              <a:rPr lang="en-US" sz="1600" dirty="0" smtClean="0">
                <a:latin typeface="Verdana"/>
                <a:cs typeface="Verdana"/>
              </a:rPr>
              <a:t> in random.sample(range(10000), 10) if </a:t>
            </a:r>
            <a:r>
              <a:rPr lang="en-US" sz="1600" dirty="0" err="1" smtClean="0">
                <a:latin typeface="Verdana"/>
                <a:cs typeface="Verdana"/>
              </a:rPr>
              <a:t>x</a:t>
            </a:r>
            <a:r>
              <a:rPr lang="en-US" sz="1600" dirty="0" smtClean="0">
                <a:latin typeface="Verdana"/>
                <a:cs typeface="Verdana"/>
              </a:rPr>
              <a:t> % 2]</a:t>
            </a:r>
          </a:p>
          <a:p>
            <a:r>
              <a:rPr lang="en-US" sz="1600" dirty="0" smtClean="0">
                <a:latin typeface="Verdana"/>
                <a:cs typeface="Verdana"/>
              </a:rPr>
              <a:t> 7. for num in </a:t>
            </a:r>
            <a:r>
              <a:rPr lang="en-US" sz="1600" dirty="0" err="1" smtClean="0">
                <a:latin typeface="Verdana"/>
                <a:cs typeface="Verdana"/>
              </a:rPr>
              <a:t>random_odd</a:t>
            </a:r>
            <a:r>
              <a:rPr lang="en-US" sz="1600" dirty="0" smtClean="0">
                <a:latin typeface="Verdana"/>
                <a:cs typeface="Verdana"/>
              </a:rPr>
              <a:t>:</a:t>
            </a:r>
          </a:p>
          <a:p>
            <a:r>
              <a:rPr lang="en-US" sz="1600" dirty="0" smtClean="0">
                <a:latin typeface="Verdana"/>
                <a:cs typeface="Verdana"/>
              </a:rPr>
              <a:t> 8.     print num</a:t>
            </a:r>
          </a:p>
          <a:p>
            <a:r>
              <a:rPr lang="en-US" sz="1600" dirty="0" smtClean="0">
                <a:latin typeface="Verdana"/>
                <a:cs typeface="Verdana"/>
              </a:rPr>
              <a:t> 9.</a:t>
            </a:r>
          </a:p>
          <a:p>
            <a:r>
              <a:rPr lang="en-US" sz="1600" dirty="0" smtClean="0">
                <a:latin typeface="Verdana"/>
                <a:cs typeface="Verdana"/>
              </a:rPr>
              <a:t>10. </a:t>
            </a:r>
            <a:r>
              <a:rPr lang="en-US" sz="1600" dirty="0" smtClean="0">
                <a:solidFill>
                  <a:srgbClr val="FF33FF"/>
                </a:solidFill>
                <a:latin typeface="Verdana"/>
                <a:cs typeface="Verdana"/>
              </a:rPr>
              <a:t># Calculate the product</a:t>
            </a:r>
          </a:p>
          <a:p>
            <a:r>
              <a:rPr lang="en-US" sz="1600" dirty="0" smtClean="0">
                <a:latin typeface="Verdana"/>
                <a:cs typeface="Verdana"/>
              </a:rPr>
              <a:t>11. print '\</a:t>
            </a:r>
            <a:r>
              <a:rPr lang="en-US" sz="1600" dirty="0" err="1" smtClean="0">
                <a:latin typeface="Verdana"/>
                <a:cs typeface="Verdana"/>
              </a:rPr>
              <a:t>n</a:t>
            </a:r>
            <a:r>
              <a:rPr lang="en-US" sz="1600" dirty="0" smtClean="0">
                <a:latin typeface="Verdana"/>
                <a:cs typeface="Verdana"/>
              </a:rPr>
              <a:t>', </a:t>
            </a:r>
            <a:r>
              <a:rPr lang="en-US" sz="1600" dirty="0" err="1" smtClean="0">
                <a:latin typeface="Verdana"/>
                <a:cs typeface="Verdana"/>
              </a:rPr>
              <a:t>reduce(lambda</a:t>
            </a:r>
            <a:r>
              <a:rPr lang="en-US" sz="1600" dirty="0" smtClean="0">
                <a:latin typeface="Verdana"/>
                <a:cs typeface="Verdana"/>
              </a:rPr>
              <a:t> </a:t>
            </a:r>
            <a:r>
              <a:rPr lang="en-US" sz="1600" dirty="0" err="1" smtClean="0">
                <a:latin typeface="Verdana"/>
                <a:cs typeface="Verdana"/>
              </a:rPr>
              <a:t>x</a:t>
            </a:r>
            <a:r>
              <a:rPr lang="en-US" sz="1600" dirty="0" smtClean="0">
                <a:latin typeface="Verdana"/>
                <a:cs typeface="Verdana"/>
              </a:rPr>
              <a:t>, </a:t>
            </a:r>
            <a:r>
              <a:rPr lang="en-US" sz="1600" dirty="0" err="1" smtClean="0">
                <a:latin typeface="Verdana"/>
                <a:cs typeface="Verdana"/>
              </a:rPr>
              <a:t>y</a:t>
            </a:r>
            <a:r>
              <a:rPr lang="en-US" sz="1600" dirty="0" smtClean="0">
                <a:latin typeface="Verdana"/>
                <a:cs typeface="Verdana"/>
              </a:rPr>
              <a:t>: </a:t>
            </a:r>
            <a:r>
              <a:rPr lang="en-US" sz="1600" dirty="0" err="1" smtClean="0">
                <a:latin typeface="Verdana"/>
                <a:cs typeface="Verdana"/>
              </a:rPr>
              <a:t>x</a:t>
            </a:r>
            <a:r>
              <a:rPr lang="en-US" sz="1600" dirty="0" smtClean="0">
                <a:latin typeface="Verdana"/>
                <a:cs typeface="Verdana"/>
              </a:rPr>
              <a:t>*</a:t>
            </a:r>
            <a:r>
              <a:rPr lang="en-US" sz="1600" dirty="0" err="1" smtClean="0">
                <a:latin typeface="Verdana"/>
                <a:cs typeface="Verdana"/>
              </a:rPr>
              <a:t>y</a:t>
            </a:r>
            <a:r>
              <a:rPr lang="en-US" sz="1600" dirty="0" smtClean="0">
                <a:latin typeface="Verdana"/>
                <a:cs typeface="Verdana"/>
              </a:rPr>
              <a:t>, </a:t>
            </a:r>
            <a:r>
              <a:rPr lang="en-US" sz="1600" dirty="0" err="1" smtClean="0">
                <a:latin typeface="Verdana"/>
                <a:cs typeface="Verdana"/>
              </a:rPr>
              <a:t>random_odd</a:t>
            </a:r>
            <a:r>
              <a:rPr lang="en-US" sz="1600" dirty="0" smtClean="0">
                <a:latin typeface="Verdana"/>
                <a:cs typeface="Verdana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257" y="449953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lappy2:~ </a:t>
            </a:r>
            <a:r>
              <a:rPr lang="en-US" sz="1600" dirty="0" err="1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bryce</a:t>
            </a:r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$ ./</a:t>
            </a:r>
            <a:r>
              <a:rPr lang="en-US" sz="1600" dirty="0" err="1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blah.py</a:t>
            </a:r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 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1303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1987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4959</a:t>
            </a: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8389</a:t>
            </a:r>
          </a:p>
          <a:p>
            <a:endParaRPr lang="en-US" sz="1600" dirty="0" smtClean="0">
              <a:ln>
                <a:solidFill>
                  <a:srgbClr val="3399FF"/>
                </a:solidFill>
              </a:ln>
              <a:latin typeface="Verdana"/>
              <a:cs typeface="Verdana"/>
            </a:endParaRPr>
          </a:p>
          <a:p>
            <a:r>
              <a:rPr lang="en-US" sz="1600" dirty="0" smtClean="0">
                <a:ln>
                  <a:solidFill>
                    <a:srgbClr val="3399FF"/>
                  </a:solidFill>
                </a:ln>
                <a:latin typeface="Verdana"/>
                <a:cs typeface="Verdana"/>
              </a:rPr>
              <a:t>107707658703111</a:t>
            </a:r>
            <a:endParaRPr lang="en-US" sz="1600" dirty="0">
              <a:ln>
                <a:solidFill>
                  <a:srgbClr val="3399FF"/>
                </a:solidFill>
              </a:ln>
              <a:latin typeface="Verdana"/>
              <a:cs typeface="Verdan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93857" y="5161253"/>
            <a:ext cx="5635743" cy="934746"/>
            <a:chOff x="3581437" y="4876800"/>
            <a:chExt cx="5635743" cy="934746"/>
          </a:xfrm>
        </p:grpSpPr>
        <p:sp>
          <p:nvSpPr>
            <p:cNvPr id="6" name="TextBox 5"/>
            <p:cNvSpPr txBox="1"/>
            <p:nvPr/>
          </p:nvSpPr>
          <p:spPr>
            <a:xfrm>
              <a:off x="5715037" y="4876800"/>
              <a:ext cx="35021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>
                  <a:ln>
                    <a:solidFill>
                      <a:schemeClr val="accent3"/>
                    </a:solidFill>
                  </a:ln>
                </a:rPr>
                <a:t>Automatically Extended</a:t>
              </a:r>
              <a:endParaRPr lang="en-US" sz="2600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rot="10800000" flipV="1">
              <a:off x="3581437" y="5123021"/>
              <a:ext cx="2133600" cy="688525"/>
            </a:xfrm>
            <a:prstGeom prst="straightConnector1">
              <a:avLst/>
            </a:prstGeom>
            <a:ln>
              <a:solidFill>
                <a:srgbClr val="CCFF33">
                  <a:alpha val="95000"/>
                </a:srgb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Tutorial:</a:t>
            </a:r>
          </a:p>
          <a:p>
            <a:pPr lvl="1"/>
            <a:r>
              <a:rPr lang="en-US" dirty="0" smtClean="0">
                <a:hlinkClick r:id="rId2"/>
              </a:rPr>
              <a:t>http://docs.python.org/tutorial/</a:t>
            </a:r>
            <a:endParaRPr lang="en-US" dirty="0" smtClean="0"/>
          </a:p>
          <a:p>
            <a:r>
              <a:rPr lang="en-US" dirty="0" smtClean="0"/>
              <a:t>Python Documentation:</a:t>
            </a:r>
          </a:p>
          <a:p>
            <a:pPr lvl="1"/>
            <a:r>
              <a:rPr lang="en-US" dirty="0" smtClean="0">
                <a:hlinkClick r:id="rId3"/>
              </a:rPr>
              <a:t>http://docs.python.org/library/index.html</a:t>
            </a:r>
            <a:endParaRPr lang="en-US" dirty="0" smtClean="0"/>
          </a:p>
          <a:p>
            <a:r>
              <a:rPr lang="en-US" dirty="0" smtClean="0"/>
              <a:t>Many slides from:</a:t>
            </a:r>
          </a:p>
          <a:p>
            <a:pPr lvl="1"/>
            <a:r>
              <a:rPr lang="en-US" dirty="0" smtClean="0">
                <a:hlinkClick r:id="rId4"/>
              </a:rPr>
              <a:t>http://www.python.org/doc/essays/ppt/lwnyc2002/intro22</a:t>
            </a:r>
            <a:r>
              <a:rPr lang="en-US" smtClean="0">
                <a:hlinkClick r:id="rId4"/>
              </a:rPr>
              <a:t>.ppt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50774"/>
            <a:ext cx="4233483" cy="4805576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Language (HLL)</a:t>
            </a:r>
          </a:p>
          <a:p>
            <a:pPr lvl="1"/>
            <a:r>
              <a:rPr lang="en-US" dirty="0" smtClean="0"/>
              <a:t>Rapid development</a:t>
            </a:r>
          </a:p>
          <a:p>
            <a:pPr lvl="1"/>
            <a:r>
              <a:rPr lang="en-US" dirty="0" smtClean="0"/>
              <a:t>Very Readable Code</a:t>
            </a:r>
          </a:p>
          <a:p>
            <a:pPr lvl="2"/>
            <a:r>
              <a:rPr lang="en-US" dirty="0" smtClean="0"/>
              <a:t>Up to 10x shorter code than Java/C/C++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Dynamically Typed</a:t>
            </a:r>
          </a:p>
          <a:p>
            <a:r>
              <a:rPr lang="en-US" b="1" dirty="0" smtClean="0"/>
              <a:t>Numerous</a:t>
            </a:r>
            <a:r>
              <a:rPr lang="en-US" dirty="0" smtClean="0"/>
              <a:t> standard packages and modules</a:t>
            </a:r>
          </a:p>
          <a:p>
            <a:r>
              <a:rPr lang="en-US" b="1" dirty="0" smtClean="0"/>
              <a:t>Numerous </a:t>
            </a:r>
            <a:r>
              <a:rPr lang="en-US" dirty="0" smtClean="0"/>
              <a:t>third-party packages</a:t>
            </a:r>
          </a:p>
          <a:p>
            <a:pPr lvl="1"/>
            <a:r>
              <a:rPr lang="en-US" dirty="0" smtClean="0"/>
              <a:t>Twisted,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PIL, M2Crypto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String Modules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</a:t>
            </a:r>
          </a:p>
          <a:p>
            <a:pPr lvl="1"/>
            <a:r>
              <a:rPr lang="en-US" dirty="0" err="1" smtClean="0"/>
              <a:t>StringIO</a:t>
            </a:r>
            <a:r>
              <a:rPr lang="en-US" dirty="0" smtClean="0"/>
              <a:t> / </a:t>
            </a:r>
            <a:r>
              <a:rPr lang="en-US" dirty="0" err="1" smtClean="0"/>
              <a:t>cStringIO</a:t>
            </a:r>
            <a:endParaRPr lang="en-US" dirty="0" smtClean="0"/>
          </a:p>
          <a:p>
            <a:r>
              <a:rPr lang="en-US" dirty="0" smtClean="0"/>
              <a:t>Data Compression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, bz2, </a:t>
            </a:r>
            <a:r>
              <a:rPr lang="en-US" dirty="0" err="1" smtClean="0"/>
              <a:t>zipfile</a:t>
            </a:r>
            <a:r>
              <a:rPr lang="en-US" dirty="0" smtClean="0"/>
              <a:t>, </a:t>
            </a:r>
            <a:r>
              <a:rPr lang="en-US" dirty="0" err="1" smtClean="0"/>
              <a:t>tarfile</a:t>
            </a:r>
            <a:endParaRPr lang="en-US" dirty="0" smtClean="0"/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err="1" smtClean="0"/>
              <a:t>heapq</a:t>
            </a:r>
            <a:r>
              <a:rPr lang="en-US" dirty="0" smtClean="0"/>
              <a:t>, array, </a:t>
            </a:r>
            <a:r>
              <a:rPr lang="en-US" dirty="0" err="1" smtClean="0"/>
              <a:t>datetime</a:t>
            </a:r>
            <a:r>
              <a:rPr lang="en-US" dirty="0" smtClean="0"/>
              <a:t>, calendar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Operating System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os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subprocess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socket</a:t>
            </a:r>
          </a:p>
          <a:p>
            <a:pPr lvl="1"/>
            <a:r>
              <a:rPr lang="en-US" dirty="0" err="1" smtClean="0"/>
              <a:t>urllib</a:t>
            </a:r>
            <a:r>
              <a:rPr lang="en-US" dirty="0" smtClean="0"/>
              <a:t>, urllib2, </a:t>
            </a:r>
            <a:r>
              <a:rPr lang="en-US" dirty="0" err="1" smtClean="0"/>
              <a:t>httplib</a:t>
            </a:r>
            <a:r>
              <a:rPr lang="en-US" dirty="0" smtClean="0"/>
              <a:t>, </a:t>
            </a:r>
            <a:r>
              <a:rPr lang="en-US" dirty="0" err="1" smtClean="0"/>
              <a:t>ftplib</a:t>
            </a:r>
            <a:r>
              <a:rPr lang="en-US" dirty="0" smtClean="0"/>
              <a:t>, </a:t>
            </a:r>
            <a:r>
              <a:rPr lang="en-US" dirty="0" err="1" smtClean="0"/>
              <a:t>poplib</a:t>
            </a:r>
            <a:r>
              <a:rPr lang="en-US" dirty="0" smtClean="0"/>
              <a:t>, </a:t>
            </a:r>
            <a:r>
              <a:rPr lang="en-US" dirty="0" err="1" smtClean="0"/>
              <a:t>imaplib</a:t>
            </a:r>
            <a:r>
              <a:rPr lang="en-US" dirty="0" smtClean="0"/>
              <a:t>, </a:t>
            </a:r>
            <a:r>
              <a:rPr lang="en-US" dirty="0" err="1" smtClean="0"/>
              <a:t>nntplib</a:t>
            </a:r>
            <a:r>
              <a:rPr lang="en-US" dirty="0" smtClean="0"/>
              <a:t>, </a:t>
            </a:r>
            <a:r>
              <a:rPr lang="en-US" dirty="0" err="1" smtClean="0"/>
              <a:t>smtplib</a:t>
            </a:r>
            <a:r>
              <a:rPr lang="en-US" dirty="0" smtClean="0"/>
              <a:t>, </a:t>
            </a:r>
            <a:r>
              <a:rPr lang="en-US" dirty="0" err="1" smtClean="0"/>
              <a:t>telnetlib</a:t>
            </a:r>
            <a:endParaRPr lang="en-US" dirty="0" smtClean="0"/>
          </a:p>
          <a:p>
            <a:pPr lvl="1"/>
            <a:r>
              <a:rPr lang="en-US" dirty="0" err="1" smtClean="0"/>
              <a:t>smtpd</a:t>
            </a:r>
            <a:r>
              <a:rPr lang="en-US" dirty="0" smtClean="0"/>
              <a:t>, </a:t>
            </a:r>
            <a:r>
              <a:rPr lang="en-US" dirty="0" err="1" smtClean="0"/>
              <a:t>SocketServer</a:t>
            </a:r>
            <a:r>
              <a:rPr lang="en-US" dirty="0" smtClean="0"/>
              <a:t>, </a:t>
            </a:r>
            <a:r>
              <a:rPr lang="en-US" dirty="0" err="1" smtClean="0"/>
              <a:t>BaseHTTPServer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crypt</a:t>
            </a:r>
          </a:p>
          <a:p>
            <a:pPr lvl="1"/>
            <a:r>
              <a:rPr lang="en-US" dirty="0" err="1" smtClean="0"/>
              <a:t>hashlib</a:t>
            </a:r>
            <a:endParaRPr lang="en-US" dirty="0" smtClean="0"/>
          </a:p>
          <a:p>
            <a:pPr lvl="1"/>
            <a:r>
              <a:rPr lang="en-US" dirty="0" smtClean="0"/>
              <a:t>pickle / </a:t>
            </a:r>
            <a:r>
              <a:rPr lang="en-US" dirty="0" err="1" smtClean="0"/>
              <a:t>cPickle</a:t>
            </a:r>
            <a:endParaRPr lang="en-US" dirty="0" smtClean="0"/>
          </a:p>
          <a:p>
            <a:pPr lvl="1"/>
            <a:r>
              <a:rPr lang="en-US" dirty="0" smtClean="0"/>
              <a:t>threading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on with it!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and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as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assert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break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class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continue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def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del</a:t>
            </a:r>
          </a:p>
          <a:p>
            <a:pPr>
              <a:spcBef>
                <a:spcPts val="800"/>
              </a:spcBef>
            </a:pPr>
            <a:r>
              <a:rPr lang="en-US" dirty="0" err="1" smtClean="0">
                <a:solidFill>
                  <a:srgbClr val="CCFF33"/>
                </a:solidFill>
              </a:rPr>
              <a:t>elif</a:t>
            </a:r>
            <a:endParaRPr lang="en-US" dirty="0" smtClean="0">
              <a:solidFill>
                <a:srgbClr val="CCFF33"/>
              </a:solidFill>
            </a:endParaRPr>
          </a:p>
          <a:p>
            <a:pPr>
              <a:spcBef>
                <a:spcPts val="800"/>
              </a:spcBef>
            </a:pPr>
            <a:r>
              <a:rPr lang="en-US" dirty="0" smtClean="0">
                <a:ln>
                  <a:solidFill>
                    <a:srgbClr val="FF33FF"/>
                  </a:solidFill>
                </a:ln>
                <a:solidFill>
                  <a:srgbClr val="CCFF33"/>
                </a:solidFill>
              </a:rPr>
              <a:t>else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ln>
                  <a:solidFill>
                    <a:srgbClr val="FF33FF"/>
                  </a:solidFill>
                </a:ln>
                <a:solidFill>
                  <a:srgbClr val="FFFFFF"/>
                </a:solidFill>
              </a:rPr>
              <a:t>except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</a:rPr>
              <a:t>exec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ln>
                  <a:solidFill>
                    <a:schemeClr val="accent6"/>
                  </a:solidFill>
                </a:ln>
              </a:rPr>
              <a:t>finally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CCFF33"/>
                </a:solidFill>
              </a:rPr>
              <a:t>for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from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global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accent3"/>
                </a:solidFill>
              </a:rPr>
              <a:t>if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import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in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is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lambda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3399FF"/>
                </a:solidFill>
              </a:rPr>
              <a:t>not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3399FF"/>
                </a:solidFill>
              </a:rPr>
              <a:t>or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pass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</a:rPr>
              <a:t>print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FFFFFF"/>
                </a:solidFill>
              </a:rPr>
              <a:t>raise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return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ln>
                  <a:solidFill>
                    <a:srgbClr val="FF33FF"/>
                  </a:solidFill>
                </a:ln>
                <a:solidFill>
                  <a:srgbClr val="FFFFFF"/>
                </a:solidFill>
              </a:rPr>
              <a:t>try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rgbClr val="CCFF33"/>
                </a:solidFill>
              </a:rPr>
              <a:t>while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with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yield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Mutable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Most user defined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usual suspects</a:t>
            </a:r>
          </a:p>
          <a:p>
            <a:pPr lvl="1"/>
            <a:r>
              <a:rPr lang="en-US" dirty="0" smtClean="0"/>
              <a:t>12, 3.14, 0xFF, </a:t>
            </a:r>
            <a:r>
              <a:rPr lang="en-US" dirty="0" smtClean="0">
                <a:solidFill>
                  <a:schemeClr val="accent1"/>
                </a:solidFill>
              </a:rPr>
              <a:t>0377</a:t>
            </a:r>
            <a:r>
              <a:rPr lang="en-US" dirty="0" smtClean="0"/>
              <a:t>, (-1+2)*3/4</a:t>
            </a:r>
            <a:r>
              <a:rPr lang="en-US" dirty="0" smtClean="0">
                <a:solidFill>
                  <a:schemeClr val="accent5"/>
                </a:solidFill>
              </a:rPr>
              <a:t>**</a:t>
            </a:r>
            <a:r>
              <a:rPr lang="en-US" dirty="0" smtClean="0"/>
              <a:t>5</a:t>
            </a:r>
          </a:p>
          <a:p>
            <a:pPr lvl="1"/>
            <a:r>
              <a:rPr lang="en-US" dirty="0" err="1" smtClean="0"/>
              <a:t>abs(x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3"/>
                </a:solidFill>
              </a:rPr>
              <a:t>0&lt;</a:t>
            </a:r>
            <a:r>
              <a:rPr lang="en-US" dirty="0" err="1" smtClean="0">
                <a:solidFill>
                  <a:schemeClr val="accent3"/>
                </a:solidFill>
              </a:rPr>
              <a:t>x</a:t>
            </a:r>
            <a:r>
              <a:rPr lang="en-US" dirty="0" smtClean="0">
                <a:solidFill>
                  <a:schemeClr val="accent3"/>
                </a:solidFill>
              </a:rPr>
              <a:t>&lt;=5</a:t>
            </a:r>
          </a:p>
          <a:p>
            <a:r>
              <a:rPr lang="en-US" dirty="0" smtClean="0"/>
              <a:t>C-style shifting &amp; masking</a:t>
            </a:r>
          </a:p>
          <a:p>
            <a:pPr lvl="1"/>
            <a:r>
              <a:rPr lang="en-US" dirty="0" smtClean="0"/>
              <a:t>1 &lt;&lt; 16, </a:t>
            </a:r>
            <a:r>
              <a:rPr lang="en-US" dirty="0" err="1" smtClean="0"/>
              <a:t>x</a:t>
            </a:r>
            <a:r>
              <a:rPr lang="en-US" dirty="0" smtClean="0"/>
              <a:t> &amp; 0xff, </a:t>
            </a:r>
            <a:r>
              <a:rPr lang="en-US" dirty="0" err="1" smtClean="0"/>
              <a:t>x</a:t>
            </a:r>
            <a:r>
              <a:rPr lang="en-US" dirty="0" smtClean="0"/>
              <a:t> | 1, ~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x^y</a:t>
            </a:r>
            <a:endParaRPr lang="en-US" dirty="0" smtClean="0"/>
          </a:p>
          <a:p>
            <a:r>
              <a:rPr lang="en-US" dirty="0" smtClean="0"/>
              <a:t>Integer division truncates</a:t>
            </a:r>
          </a:p>
          <a:p>
            <a:pPr lvl="1"/>
            <a:r>
              <a:rPr lang="en-US" dirty="0" smtClean="0"/>
              <a:t>1/2 -&gt; 0	# 1./2 -&gt; 0.5, float(1)/2 -&gt; 0.5</a:t>
            </a:r>
          </a:p>
          <a:p>
            <a:r>
              <a:rPr lang="en-US" dirty="0" smtClean="0"/>
              <a:t>Long (arbitrary precision), complex</a:t>
            </a:r>
          </a:p>
          <a:p>
            <a:pPr lvl="2"/>
            <a:r>
              <a:rPr lang="en-US" dirty="0" smtClean="0"/>
              <a:t>2**100 -&gt; 1267650600228229401496703205376L</a:t>
            </a:r>
          </a:p>
          <a:p>
            <a:pPr lvl="2"/>
            <a:r>
              <a:rPr lang="en-US" dirty="0" smtClean="0"/>
              <a:t>1j**2 -&gt; (-1+0j)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2011/05/24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BBAA-B1A8-3742-85BF-28E41A5FA6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903</TotalTime>
  <Words>3261</Words>
  <Application>Microsoft Macintosh PowerPoint</Application>
  <PresentationFormat>On-screen Show (4:3)</PresentationFormat>
  <Paragraphs>539</Paragraphs>
  <Slides>37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Exhibit</vt:lpstr>
      <vt:lpstr>Python</vt:lpstr>
      <vt:lpstr>Python Tidbits</vt:lpstr>
      <vt:lpstr>Who / What Uses Python</vt:lpstr>
      <vt:lpstr>Why Python</vt:lpstr>
      <vt:lpstr>Standard Python Modules</vt:lpstr>
      <vt:lpstr>Get on with it!</vt:lpstr>
      <vt:lpstr>Key Words</vt:lpstr>
      <vt:lpstr>Types</vt:lpstr>
      <vt:lpstr>Numbers</vt:lpstr>
      <vt:lpstr>Strings</vt:lpstr>
      <vt:lpstr>More Strings</vt:lpstr>
      <vt:lpstr>Lists</vt:lpstr>
      <vt:lpstr>More List Operations</vt:lpstr>
      <vt:lpstr>Dictionaries</vt:lpstr>
      <vt:lpstr>More Dictionary Operations</vt:lpstr>
      <vt:lpstr>Dictionary Details</vt:lpstr>
      <vt:lpstr>Tuples</vt:lpstr>
      <vt:lpstr>Variables</vt:lpstr>
      <vt:lpstr>Reference Semantics</vt:lpstr>
      <vt:lpstr>Control Structure</vt:lpstr>
      <vt:lpstr>Grouping Indentation</vt:lpstr>
      <vt:lpstr>Functions, Procedures</vt:lpstr>
      <vt:lpstr>Example Function</vt:lpstr>
      <vt:lpstr>Classes</vt:lpstr>
      <vt:lpstr>Example Class</vt:lpstr>
      <vt:lpstr>Using Classes</vt:lpstr>
      <vt:lpstr>Subclassing</vt:lpstr>
      <vt:lpstr>Subclassing (2)</vt:lpstr>
      <vt:lpstr>Modules</vt:lpstr>
      <vt:lpstr>Packages</vt:lpstr>
      <vt:lpstr>Catching Exceptions</vt:lpstr>
      <vt:lpstr>Try-finally: Cleanup</vt:lpstr>
      <vt:lpstr>File Objects</vt:lpstr>
      <vt:lpstr>A Program in C</vt:lpstr>
      <vt:lpstr>And in Python</vt:lpstr>
      <vt:lpstr>References</vt:lpstr>
      <vt:lpstr>Questions?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Bryce Boe</dc:creator>
  <cp:lastModifiedBy>Bryce Boe</cp:lastModifiedBy>
  <cp:revision>101</cp:revision>
  <dcterms:created xsi:type="dcterms:W3CDTF">2011-05-24T21:21:19Z</dcterms:created>
  <dcterms:modified xsi:type="dcterms:W3CDTF">2011-05-24T21:30:57Z</dcterms:modified>
</cp:coreProperties>
</file>