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60" r:id="rId5"/>
    <p:sldId id="259" r:id="rId6"/>
    <p:sldId id="266" r:id="rId7"/>
    <p:sldId id="262" r:id="rId8"/>
    <p:sldId id="264" r:id="rId9"/>
    <p:sldId id="267" r:id="rId10"/>
    <p:sldId id="268" r:id="rId11"/>
    <p:sldId id="271" r:id="rId12"/>
    <p:sldId id="272" r:id="rId13"/>
    <p:sldId id="269" r:id="rId14"/>
    <p:sldId id="263" r:id="rId15"/>
    <p:sldId id="26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52" d="100"/>
          <a:sy n="52" d="100"/>
        </p:scale>
        <p:origin x="8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my name is Bojan,  I am JavaScript Lead at MELON and I have the honor to break the ice and open the presentations series for this conference. I am so happy that we are leaving the pandemic behind us and have the opportunity to gather and have such live events.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39231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my name is Bojan,  I am JavaScript Lead at MELON and I have the honor to break the ice and open the presentations series for this conference. I am so happy that we are leaving the pandemic behind us and have the opportunity to gather and have such live events.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65154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759700" y="90678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bojan.github.io/julia-se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bojan/julia-s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24"/>
            <a:ext cx="24392931" cy="137210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his the place to put your lecture’s Title"/>
          <p:cNvSpPr txBox="1"/>
          <p:nvPr/>
        </p:nvSpPr>
        <p:spPr>
          <a:xfrm>
            <a:off x="3397554" y="4652506"/>
            <a:ext cx="1747885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200">
                <a:solidFill>
                  <a:srgbClr val="173E56"/>
                </a:solidFill>
              </a:defRPr>
            </a:lvl1pPr>
          </a:lstStyle>
          <a:p>
            <a:pPr algn="ctr"/>
            <a:r>
              <a:rPr lang="en-US" dirty="0"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Easy </a:t>
            </a:r>
            <a:r>
              <a:rPr lang="en-US" dirty="0" err="1"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WebWorkers</a:t>
            </a:r>
            <a:r>
              <a:rPr lang="en-US" dirty="0"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 with </a:t>
            </a:r>
            <a:r>
              <a:rPr lang="en-US" dirty="0" err="1"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Comlink</a:t>
            </a:r>
            <a:endParaRPr lang="en-US" dirty="0">
              <a:latin typeface="Fira Code Retina" pitchFamily="1" charset="0"/>
              <a:ea typeface="Fira Code Retina" pitchFamily="1" charset="0"/>
              <a:cs typeface="Fira Code Retina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6C879-D9DE-4367-AEDF-3452D8313C3C}"/>
              </a:ext>
            </a:extLst>
          </p:cNvPr>
          <p:cNvSpPr txBox="1"/>
          <p:nvPr/>
        </p:nvSpPr>
        <p:spPr>
          <a:xfrm>
            <a:off x="18076472" y="11112702"/>
            <a:ext cx="386965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Bojan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Bozinovski</a:t>
            </a:r>
            <a:endParaRPr kumimoji="0" lang="mk-MK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D81BD3-B3BA-4979-80A9-1F878B884B82}"/>
              </a:ext>
            </a:extLst>
          </p:cNvPr>
          <p:cNvSpPr txBox="1"/>
          <p:nvPr/>
        </p:nvSpPr>
        <p:spPr>
          <a:xfrm>
            <a:off x="1558817" y="2529878"/>
            <a:ext cx="396275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Fira Code Retina" pitchFamily="1" charset="0"/>
                <a:ea typeface="Fira Code Retina" pitchFamily="1" charset="0"/>
                <a:cs typeface="Fira Code Retina" pitchFamily="1" charset="0"/>
              </a:rPr>
              <a:t>DEMO</a:t>
            </a:r>
            <a:endParaRPr kumimoji="0" lang="mk-MK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Retina" pitchFamily="1" charset="0"/>
              <a:ea typeface="Fira Code Retina" pitchFamily="1" charset="0"/>
              <a:cs typeface="Fira Code Retina" pitchFamily="1" charset="0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3906F-40F6-4C71-902F-92F8992E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6" y="3819498"/>
            <a:ext cx="14432845" cy="79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861EF-5592-45F3-8E36-7D04F94D22EB}"/>
              </a:ext>
            </a:extLst>
          </p:cNvPr>
          <p:cNvSpPr txBox="1"/>
          <p:nvPr/>
        </p:nvSpPr>
        <p:spPr>
          <a:xfrm>
            <a:off x="2535899" y="2830348"/>
            <a:ext cx="204543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rgbClr val="202124"/>
                </a:solidFill>
                <a:effectLst/>
                <a:latin typeface="Fira Code bold" pitchFamily="1" charset="0"/>
                <a:ea typeface="Fira Code bold" pitchFamily="1" charset="0"/>
                <a:cs typeface="Fira Code bold" pitchFamily="1" charset="0"/>
              </a:rPr>
              <a:t>Webpack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5</a:t>
            </a:r>
            <a:endParaRPr kumimoji="0" lang="mk-MK" sz="3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DFABC-D783-4A25-815B-0AEAE8B3E400}"/>
              </a:ext>
            </a:extLst>
          </p:cNvPr>
          <p:cNvSpPr txBox="1"/>
          <p:nvPr/>
        </p:nvSpPr>
        <p:spPr>
          <a:xfrm>
            <a:off x="2535899" y="4020144"/>
            <a:ext cx="1504899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As of webpack 5, you can use Web Workers without worker-loader.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398A8-F4B2-4055-BFAE-C761E139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99" y="5046066"/>
            <a:ext cx="12006578" cy="69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608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020AA-849C-4B63-9121-FFE299C8FED2}"/>
              </a:ext>
            </a:extLst>
          </p:cNvPr>
          <p:cNvSpPr txBox="1"/>
          <p:nvPr/>
        </p:nvSpPr>
        <p:spPr>
          <a:xfrm>
            <a:off x="2535900" y="2777594"/>
            <a:ext cx="204543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rgbClr val="202124"/>
                </a:solidFill>
                <a:effectLst/>
                <a:latin typeface="Fira Code bold" pitchFamily="1" charset="0"/>
                <a:ea typeface="Fira Code bold" pitchFamily="1" charset="0"/>
                <a:cs typeface="Fira Code bold" pitchFamily="1" charset="0"/>
              </a:rPr>
              <a:t>Webpack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4</a:t>
            </a:r>
            <a:endParaRPr kumimoji="0" lang="mk-MK" sz="3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C6FCE-58A6-4021-B256-746AA7A0A44B}"/>
              </a:ext>
            </a:extLst>
          </p:cNvPr>
          <p:cNvSpPr txBox="1"/>
          <p:nvPr/>
        </p:nvSpPr>
        <p:spPr>
          <a:xfrm>
            <a:off x="2382108" y="4110299"/>
            <a:ext cx="107785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In Webpack 4 we needed to use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comlink</a:t>
            </a:r>
            <a:r>
              <a:rPr lang="en-US" b="0" i="0" dirty="0">
                <a:solidFill>
                  <a:srgbClr val="24292E"/>
                </a:solidFill>
                <a:effectLst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-loader</a:t>
            </a:r>
            <a:endParaRPr kumimoji="0" lang="mk-M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CFF66-AF68-44B7-A561-CFA0FD465E64}"/>
              </a:ext>
            </a:extLst>
          </p:cNvPr>
          <p:cNvSpPr txBox="1"/>
          <p:nvPr/>
        </p:nvSpPr>
        <p:spPr>
          <a:xfrm>
            <a:off x="2535899" y="5964617"/>
            <a:ext cx="18165711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declare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module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comlink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-loader!*"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WorkerServer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comlink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-loader!./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worker.server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inline loader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pPr algn="l"/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WorkerServer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k-MK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67400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B02B2-4BB6-4AA9-9486-AB338B2B3ECD}"/>
              </a:ext>
            </a:extLst>
          </p:cNvPr>
          <p:cNvSpPr txBox="1"/>
          <p:nvPr/>
        </p:nvSpPr>
        <p:spPr>
          <a:xfrm>
            <a:off x="2556287" y="3722039"/>
            <a:ext cx="17830340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The main thread should be free for UI interactions, animations,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That will guarantee better User Experience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Any heavy calculations should be off-loaded in background, or on the server.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EC875-7B85-437B-AFD1-2D70507C8CBF}"/>
              </a:ext>
            </a:extLst>
          </p:cNvPr>
          <p:cNvSpPr txBox="1"/>
          <p:nvPr/>
        </p:nvSpPr>
        <p:spPr>
          <a:xfrm>
            <a:off x="2556287" y="2458805"/>
            <a:ext cx="2237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202124"/>
                </a:solidFill>
                <a:latin typeface="Fira Code bold" pitchFamily="1" charset="0"/>
                <a:ea typeface="Fira Code bold" pitchFamily="1" charset="0"/>
                <a:cs typeface="Fira Code bold" pitchFamily="1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Fira Code bold" pitchFamily="1" charset="0"/>
                <a:ea typeface="Fira Code bold" pitchFamily="1" charset="0"/>
                <a:cs typeface="Fira Code bold" pitchFamily="1" charset="0"/>
              </a:rPr>
              <a:t>akeaways</a:t>
            </a:r>
          </a:p>
        </p:txBody>
      </p:sp>
    </p:spTree>
    <p:extLst>
      <p:ext uri="{BB962C8B-B14F-4D97-AF65-F5344CB8AC3E}">
        <p14:creationId xmlns:p14="http://schemas.microsoft.com/office/powerpoint/2010/main" val="275855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F471C4-74A1-461F-BE52-4E32E9C26D52}"/>
              </a:ext>
            </a:extLst>
          </p:cNvPr>
          <p:cNvSpPr txBox="1"/>
          <p:nvPr/>
        </p:nvSpPr>
        <p:spPr>
          <a:xfrm>
            <a:off x="527538" y="6271018"/>
            <a:ext cx="1774287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hlinkClick r:id="rId3"/>
              </a:rPr>
              <a:t>http://bbojan.github.io/julia-set</a:t>
            </a:r>
            <a:endParaRPr lang="en-US" sz="4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mk-MK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E9D49-4510-4CCC-A992-E3A794E1FEAA}"/>
              </a:ext>
            </a:extLst>
          </p:cNvPr>
          <p:cNvSpPr txBox="1"/>
          <p:nvPr/>
        </p:nvSpPr>
        <p:spPr>
          <a:xfrm>
            <a:off x="2183702" y="9603122"/>
            <a:ext cx="1533908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  <a:hlinkClick r:id="rId4"/>
              </a:rPr>
              <a:t>https://github.com/bbojan/julia-set</a:t>
            </a:r>
            <a:endParaRPr kumimoji="0" lang="mk-MK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DB353-EE38-4F19-87B4-565084F8EC98}"/>
              </a:ext>
            </a:extLst>
          </p:cNvPr>
          <p:cNvSpPr txBox="1"/>
          <p:nvPr/>
        </p:nvSpPr>
        <p:spPr>
          <a:xfrm>
            <a:off x="2850134" y="4886604"/>
            <a:ext cx="202080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EBD4E-A44B-4BF9-B840-8C5FC586D707}"/>
              </a:ext>
            </a:extLst>
          </p:cNvPr>
          <p:cNvSpPr txBox="1"/>
          <p:nvPr/>
        </p:nvSpPr>
        <p:spPr>
          <a:xfrm>
            <a:off x="3233205" y="8613190"/>
            <a:ext cx="28886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BE713-0DF7-45DA-BE4D-9AB98511C21B}"/>
              </a:ext>
            </a:extLst>
          </p:cNvPr>
          <p:cNvSpPr txBox="1"/>
          <p:nvPr/>
        </p:nvSpPr>
        <p:spPr>
          <a:xfrm>
            <a:off x="3233205" y="2553477"/>
            <a:ext cx="35763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Questions ?</a:t>
            </a:r>
            <a:endParaRPr kumimoji="0" lang="mk-MK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92320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92931" cy="137210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his the place to put your lecture’s Title"/>
          <p:cNvSpPr txBox="1"/>
          <p:nvPr/>
        </p:nvSpPr>
        <p:spPr>
          <a:xfrm>
            <a:off x="3397554" y="4652506"/>
            <a:ext cx="1747885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200">
                <a:solidFill>
                  <a:srgbClr val="173E56"/>
                </a:solidFill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5" name="Icon @social media 1…">
            <a:extLst>
              <a:ext uri="{FF2B5EF4-FFF2-40B4-BE49-F238E27FC236}">
                <a16:creationId xmlns:a16="http://schemas.microsoft.com/office/drawing/2014/main" id="{FD037D16-BFBA-49D5-9789-30A1CE821D29}"/>
              </a:ext>
            </a:extLst>
          </p:cNvPr>
          <p:cNvSpPr txBox="1"/>
          <p:nvPr/>
        </p:nvSpPr>
        <p:spPr>
          <a:xfrm>
            <a:off x="19868321" y="11400659"/>
            <a:ext cx="230191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1492D1"/>
                </a:solidFill>
              </a:defRPr>
            </a:pPr>
            <a:r>
              <a:rPr lang="en-US" sz="2000" b="0" dirty="0" err="1">
                <a:solidFill>
                  <a:srgbClr val="173E5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bbojan</a:t>
            </a:r>
            <a:r>
              <a:rPr sz="2000" b="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</a:t>
            </a:r>
            <a:r>
              <a:rPr lang="en-US" sz="2000" b="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endParaRPr sz="2000" b="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431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PHOTO BOX"/>
          <p:cNvSpPr/>
          <p:nvPr/>
        </p:nvSpPr>
        <p:spPr>
          <a:xfrm>
            <a:off x="9968211" y="1354666"/>
            <a:ext cx="11006668" cy="11006668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PHOTO BOX</a:t>
            </a:r>
          </a:p>
        </p:txBody>
      </p:sp>
      <p:sp>
        <p:nvSpPr>
          <p:cNvPr id="30" name="Your name here"/>
          <p:cNvSpPr txBox="1"/>
          <p:nvPr/>
        </p:nvSpPr>
        <p:spPr>
          <a:xfrm>
            <a:off x="3412066" y="4386607"/>
            <a:ext cx="496930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800">
                <a:solidFill>
                  <a:srgbClr val="27515D"/>
                </a:solidFill>
              </a:defRPr>
            </a:lvl1pPr>
          </a:lstStyle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Bojan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Bozinovski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JavaScript Lead @melon</a:t>
            </a:r>
          </a:p>
        </p:txBody>
      </p:sp>
      <p:sp>
        <p:nvSpPr>
          <p:cNvPr id="31" name="Icon @social media 1…"/>
          <p:cNvSpPr txBox="1"/>
          <p:nvPr/>
        </p:nvSpPr>
        <p:spPr>
          <a:xfrm>
            <a:off x="3409121" y="8534294"/>
            <a:ext cx="3863237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1492D1"/>
                </a:solidFill>
              </a:defRPr>
            </a:pPr>
            <a:r>
              <a:rPr lang="en-US" dirty="0" err="1">
                <a:solidFill>
                  <a:srgbClr val="173E5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bbojan</a:t>
            </a:r>
            <a:r>
              <a: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 defTabSz="457200">
              <a:defRPr sz="2800">
                <a:solidFill>
                  <a:srgbClr val="1492D1"/>
                </a:solidFill>
              </a:defRPr>
            </a:pPr>
            <a:r>
              <a:rPr lang="en-US" dirty="0">
                <a:solidFill>
                  <a:srgbClr val="173E5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bb0jan</a:t>
            </a:r>
            <a:r>
              <a:rPr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Instagram</a:t>
            </a:r>
          </a:p>
          <a:p>
            <a:pPr algn="l" defTabSz="457200">
              <a:defRPr sz="2800">
                <a:solidFill>
                  <a:srgbClr val="1492D1"/>
                </a:solidFill>
              </a:defRPr>
            </a:pPr>
            <a:r>
              <a:rPr lang="en-US" dirty="0">
                <a:solidFill>
                  <a:srgbClr val="173E5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bb0jan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@twitter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8B53C23-9F2D-4F26-91BD-18FF79AF4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18" y="2095500"/>
            <a:ext cx="9525000" cy="952500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7443DD1-380E-4452-8313-EBF136EEC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21" y="602914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82A493-DDA7-4FAD-84A7-E16C270C66C7}"/>
              </a:ext>
            </a:extLst>
          </p:cNvPr>
          <p:cNvSpPr txBox="1"/>
          <p:nvPr/>
        </p:nvSpPr>
        <p:spPr>
          <a:xfrm>
            <a:off x="2445414" y="2608217"/>
            <a:ext cx="721992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JavaScript is single-threaded.</a:t>
            </a:r>
            <a:endParaRPr kumimoji="0" lang="mk-MK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6D4C6-977D-45B7-809A-BBFCB9FDB99A}"/>
              </a:ext>
            </a:extLst>
          </p:cNvPr>
          <p:cNvSpPr txBox="1"/>
          <p:nvPr/>
        </p:nvSpPr>
        <p:spPr>
          <a:xfrm>
            <a:off x="2445414" y="3962619"/>
            <a:ext cx="247503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Incorrect!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60273-B0F6-4C92-8FB2-C72397258D9B}"/>
              </a:ext>
            </a:extLst>
          </p:cNvPr>
          <p:cNvSpPr txBox="1"/>
          <p:nvPr/>
        </p:nvSpPr>
        <p:spPr>
          <a:xfrm>
            <a:off x="2467055" y="5271123"/>
            <a:ext cx="1386277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We can off-load work on background threads with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Helvetica Neue"/>
              </a:rPr>
              <a:t>WebWorkers</a:t>
            </a:r>
            <a:endParaRPr kumimoji="0" lang="mk-MK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E6598-BDE2-4433-A6E2-397427B56DA0}"/>
              </a:ext>
            </a:extLst>
          </p:cNvPr>
          <p:cNvSpPr txBox="1"/>
          <p:nvPr/>
        </p:nvSpPr>
        <p:spPr>
          <a:xfrm>
            <a:off x="2467055" y="6847658"/>
            <a:ext cx="1860765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Even a </a:t>
            </a:r>
            <a:r>
              <a:rPr lang="en-US" b="0" i="0" dirty="0">
                <a:solidFill>
                  <a:srgbClr val="1F1C0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single worker can give the main thread some much needed breathing room</a:t>
            </a:r>
            <a:endParaRPr kumimoji="0" lang="mk-MK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6AEE-F531-4687-BB1F-48A88A82A929}"/>
              </a:ext>
            </a:extLst>
          </p:cNvPr>
          <p:cNvSpPr txBox="1"/>
          <p:nvPr/>
        </p:nvSpPr>
        <p:spPr>
          <a:xfrm>
            <a:off x="2467055" y="8442940"/>
            <a:ext cx="1647245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1F1C0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 Workers are under utilized because they’re frustrating to manage.</a:t>
            </a:r>
            <a:endParaRPr kumimoji="0" lang="mk-MK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C49D9-29AE-4B78-BA03-50A8A4158955}"/>
              </a:ext>
            </a:extLst>
          </p:cNvPr>
          <p:cNvSpPr txBox="1"/>
          <p:nvPr/>
        </p:nvSpPr>
        <p:spPr>
          <a:xfrm>
            <a:off x="2467055" y="10038222"/>
            <a:ext cx="112530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1F1C0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do you communicate with a worker? Messages.</a:t>
            </a:r>
            <a:endParaRPr kumimoji="0" lang="mk-M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89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9B3B6A-2994-44D3-884C-EB9D94201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23" y="1953182"/>
            <a:ext cx="12147252" cy="9809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21BEAF-4236-4AD9-9635-9EABF8E6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2153109"/>
            <a:ext cx="19446551" cy="9192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24F5E-3B65-42AD-9CBE-F2E2A5AA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37" y="2146271"/>
            <a:ext cx="18813355" cy="3806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0CE7B-9822-4222-9AE4-C477DB43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82" y="3212608"/>
            <a:ext cx="18909042" cy="83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5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67DF3B-A34F-4568-93CF-149C3729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76" y="2288356"/>
            <a:ext cx="19275919" cy="93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2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close-up of a hat&#10;&#10;Description automatically generated with low confidence">
            <a:extLst>
              <a:ext uri="{FF2B5EF4-FFF2-40B4-BE49-F238E27FC236}">
                <a16:creationId xmlns:a16="http://schemas.microsoft.com/office/drawing/2014/main" id="{671B1C7C-9C9C-46D1-8CC1-028FE6AFC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18" y="2357833"/>
            <a:ext cx="6532362" cy="5443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4DA07-9D4B-45DC-B5A2-424E164DDEE8}"/>
              </a:ext>
            </a:extLst>
          </p:cNvPr>
          <p:cNvSpPr txBox="1"/>
          <p:nvPr/>
        </p:nvSpPr>
        <p:spPr>
          <a:xfrm>
            <a:off x="10230541" y="3420619"/>
            <a:ext cx="1030410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https://github.com/GoogleChromeLabs/comlink</a:t>
            </a:r>
            <a:endParaRPr kumimoji="0" lang="mk-MK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1757-A038-4130-A8C6-BE7447D62F12}"/>
              </a:ext>
            </a:extLst>
          </p:cNvPr>
          <p:cNvSpPr txBox="1"/>
          <p:nvPr/>
        </p:nvSpPr>
        <p:spPr>
          <a:xfrm>
            <a:off x="10705029" y="5521795"/>
            <a:ext cx="935512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Comlink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 is Remote Procedure Call (RPC) 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library for workers</a:t>
            </a:r>
            <a:endParaRPr kumimoji="0" lang="mk-MK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BDBD8-472A-45F1-B255-134F72040087}"/>
              </a:ext>
            </a:extLst>
          </p:cNvPr>
          <p:cNvSpPr txBox="1"/>
          <p:nvPr/>
        </p:nvSpPr>
        <p:spPr>
          <a:xfrm>
            <a:off x="3189264" y="8907793"/>
            <a:ext cx="1931202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Comlink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 makes </a:t>
            </a:r>
            <a:r>
              <a:rPr kumimoji="0" lang="en-US" sz="300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WebWorkers</a:t>
            </a:r>
            <a:r>
              <a:rPr kumimoji="0" lang="en-US" sz="300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 enjoyable.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It removes the mental barrier of thinking about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postMessage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 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Helvetica Neue"/>
              </a:rPr>
              <a:t>and hides the fact that you are working with workers.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3380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FA76FB-B541-4C4E-B4C0-D141D9F5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53" y="1830437"/>
            <a:ext cx="20562773" cy="82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990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347</Words>
  <Application>Microsoft Office PowerPoint</Application>
  <PresentationFormat>Custom</PresentationFormat>
  <Paragraphs>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Fira Code</vt:lpstr>
      <vt:lpstr>Fira Code bold</vt:lpstr>
      <vt:lpstr>Fira Code Light</vt:lpstr>
      <vt:lpstr>Fira Code Retina</vt:lpstr>
      <vt:lpstr>Google Sans</vt:lpstr>
      <vt:lpstr>Helvetica Neue</vt:lpstr>
      <vt:lpstr>Helvetica Neue Light</vt:lpstr>
      <vt:lpstr>Helvetica Neue Medium</vt:lpstr>
      <vt:lpstr>SFMono-Regular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bbozhinovski@melontech.com</dc:creator>
  <cp:lastModifiedBy>Bojan Bozhinovski</cp:lastModifiedBy>
  <cp:revision>47</cp:revision>
  <dcterms:modified xsi:type="dcterms:W3CDTF">2022-05-10T20:07:06Z</dcterms:modified>
</cp:coreProperties>
</file>