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0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115C-A333-4BBB-A1E7-213B31FB2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5D0FF-E3B4-48C7-A69A-B59EF8155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22D8E-07ED-4E27-89E7-C82C82FA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3A3A-D2EF-4E2F-9CCB-820E29D79B9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7DAA3-475D-45CF-8A2B-701BED24A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620A7-A547-4A48-BDBF-C0E66D4C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C3FF-71AF-46F6-9D20-81C4688F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6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3929-A4A1-479D-9AB3-CACA1880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88DC7-DC60-4CB1-BFA9-385B03FC5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EC76C-7A23-40A8-8EB4-375CEAC8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3A3A-D2EF-4E2F-9CCB-820E29D79B9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9ECD1-3E70-46DB-B984-DF6E06CF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46F6E-CB8C-4EF7-B892-A93FEED1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C3FF-71AF-46F6-9D20-81C4688F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87A68-4D99-4B68-B953-6D43977A7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B24F1-66A8-4042-9FC2-C6E7C0CE5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173ED-8ECF-4C27-90EC-B8677B26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3A3A-D2EF-4E2F-9CCB-820E29D79B9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15E11-8711-4371-805D-CABEF46D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B6CA7-2F8D-401E-98D1-616AD64A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C3FF-71AF-46F6-9D20-81C4688F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8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D506-5A0B-4E52-ADB8-F15AED8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8CB8-DA65-474A-9E51-62A3D663E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435EF-9B1D-44DC-A6D8-1E1E8C3A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3A3A-D2EF-4E2F-9CCB-820E29D79B9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21848-6B4B-4BDC-BF46-EF553D41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E461F-4F64-40D6-B88F-3B9D77240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C3FF-71AF-46F6-9D20-81C4688F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2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BB5F-4405-4C40-80DE-290A16D7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F69C3-DF20-4FD1-A30E-2DC837B8C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8E972-5021-4A28-83FA-3806C97A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3A3A-D2EF-4E2F-9CCB-820E29D79B9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07BFD-5A72-48AE-894E-0A9D79B4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4277B-7915-4F75-9553-F53E698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C3FF-71AF-46F6-9D20-81C4688F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A104-EC61-415B-8D32-77C95770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9B9E0-3DB7-4040-B703-2BDE974F7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D5D63-1F10-4396-9D14-FC66DB5F3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8C235-0208-4582-ACF2-92E4164F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3A3A-D2EF-4E2F-9CCB-820E29D79B9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61499-F938-4C32-8896-2ADCA2F1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C40BE-1A40-4512-A253-8DB11B91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C3FF-71AF-46F6-9D20-81C4688F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4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A892-8944-477E-89CC-87D1AF96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2944E-F5B8-4CCC-9A44-CF8A608C9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F0CBB-506C-4BCA-ACE9-AFBE12EB2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A85DC-64D1-42B0-8BDA-F84D2E54D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D374A6-AF5B-4306-9936-42F485EC1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13477-AD39-41D2-B9C0-26F824E2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3A3A-D2EF-4E2F-9CCB-820E29D79B9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00FBC-9890-4BA9-88F2-11431B33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60FD7-3DBA-44F6-9956-23484F86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C3FF-71AF-46F6-9D20-81C4688F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4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D9F3-A9ED-45A2-A786-D9F01261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1EFB6-E8B8-484C-8F47-A143586E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3A3A-D2EF-4E2F-9CCB-820E29D79B9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142E9-9DF4-4556-AD8D-D60D297D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C19D5-FF95-4A94-A1E0-0E558F83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C3FF-71AF-46F6-9D20-81C4688F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7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9FF57-A82D-4A0C-BDCC-6BD75716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3A3A-D2EF-4E2F-9CCB-820E29D79B9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C26FA-6173-40BB-892D-5B00A8C3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13D92-A651-493B-8E53-296B3644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C3FF-71AF-46F6-9D20-81C4688F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7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7E36-59E3-4F44-81DE-D1EB452C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43ADD-24F4-45C9-BF18-65BEC3E40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DD67D-C324-4EC2-B8AA-F106E02B9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8A8E1-97EC-4DB3-9ACA-19106E31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3A3A-D2EF-4E2F-9CCB-820E29D79B9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FAEC8-883E-4B0E-B64E-21BB8005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743D3-3704-4A05-8C6A-981BDAC1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C3FF-71AF-46F6-9D20-81C4688F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07CC-E42B-45A2-BDBB-0D8CBCE0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24255-B3A4-4479-B9C2-8EEC8DBE3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C4EBF-8590-4B8A-94C7-42491434A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63AA6-9BB1-4663-BBCA-3404857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3A3A-D2EF-4E2F-9CCB-820E29D79B9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3A250-2636-4240-81BA-04B48CD5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05F80-F252-44D5-900A-337595D7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C3FF-71AF-46F6-9D20-81C4688F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6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8D51421A-5C9B-4467-AB15-2BDAF03185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3783510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15" imgW="372" imgH="369" progId="TCLayout.ActiveDocument.1">
                  <p:embed/>
                </p:oleObj>
              </mc:Choice>
              <mc:Fallback>
                <p:oleObj name="think-cell Slide" r:id="rId15" imgW="372" imgH="3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43DB0-D165-45EE-B0D6-28A1A324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E40AE-7709-4A4D-B43D-69E4AD975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7650-94AE-4692-8AD4-8B8DEC711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F3A3A-D2EF-4E2F-9CCB-820E29D79B9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4ECD7-37EC-4A81-8128-957521B7D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9D574-F2D6-4EB7-B268-5DF279092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DC3FF-71AF-46F6-9D20-81C4688F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2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5.sv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CC2C8622-6DD5-4C41-B5AE-632941E585F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7044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think-cell Slide" r:id="rId5" imgW="372" imgH="369" progId="TCLayout.ActiveDocument.1">
                  <p:embed/>
                </p:oleObj>
              </mc:Choice>
              <mc:Fallback>
                <p:oleObj name="think-cell Slide" r:id="rId5" imgW="372" imgH="3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8" descr="Shape&#10;&#10;Description automatically generated">
            <a:extLst>
              <a:ext uri="{FF2B5EF4-FFF2-40B4-BE49-F238E27FC236}">
                <a16:creationId xmlns:a16="http://schemas.microsoft.com/office/drawing/2014/main" id="{041861BD-30BB-4D41-96CE-D3604F36C1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794" y="5720865"/>
            <a:ext cx="1572017" cy="763924"/>
          </a:xfrm>
          <a:prstGeom prst="rect">
            <a:avLst/>
          </a:prstGeom>
        </p:spPr>
      </p:pic>
      <p:sp>
        <p:nvSpPr>
          <p:cNvPr id="5" name="TextBox 10">
            <a:extLst>
              <a:ext uri="{FF2B5EF4-FFF2-40B4-BE49-F238E27FC236}">
                <a16:creationId xmlns:a16="http://schemas.microsoft.com/office/drawing/2014/main" id="{5686101C-F3DC-479D-81C2-F2663BAA4899}"/>
              </a:ext>
            </a:extLst>
          </p:cNvPr>
          <p:cNvSpPr txBox="1"/>
          <p:nvPr/>
        </p:nvSpPr>
        <p:spPr>
          <a:xfrm>
            <a:off x="2066977" y="5861541"/>
            <a:ext cx="6488481" cy="6232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Rockwell Light" panose="02040303020102020203" pitchFamily="18" charset="0"/>
                <a:ea typeface="+mn-lt"/>
                <a:cs typeface="+mn-lt"/>
              </a:rPr>
              <a:t>Term Project</a:t>
            </a:r>
          </a:p>
          <a:p>
            <a:r>
              <a:rPr lang="en-US" sz="1200" dirty="0">
                <a:latin typeface="Rockwell Light" panose="02040303020102020203" pitchFamily="18" charset="0"/>
                <a:ea typeface="+mn-lt"/>
                <a:cs typeface="+mn-lt"/>
              </a:rPr>
              <a:t>DNDS6291 - Statistical Methods in Network Science</a:t>
            </a:r>
            <a:br>
              <a:rPr lang="en-US" sz="1200" dirty="0">
                <a:latin typeface="Rockwell Light" panose="02040303020102020203" pitchFamily="18" charset="0"/>
                <a:ea typeface="+mn-lt"/>
                <a:cs typeface="+mn-lt"/>
              </a:rPr>
            </a:br>
            <a:r>
              <a:rPr lang="en-US" sz="1200" dirty="0">
                <a:latin typeface="Rockwell Light" panose="02040303020102020203" pitchFamily="18" charset="0"/>
                <a:cs typeface="Calibri"/>
              </a:rPr>
              <a:t>2021/2022 Fall term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8CEEE-BE38-4A9A-AD83-8753174C417C}"/>
              </a:ext>
            </a:extLst>
          </p:cNvPr>
          <p:cNvSpPr txBox="1">
            <a:spLocks/>
          </p:cNvSpPr>
          <p:nvPr/>
        </p:nvSpPr>
        <p:spPr>
          <a:xfrm>
            <a:off x="2256263" y="2497014"/>
            <a:ext cx="7679473" cy="93198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1"/>
                </a:solidFill>
                <a:latin typeface="Rockwell Light" panose="02040303020102020203" pitchFamily="18" charset="0"/>
                <a:cs typeface="Calibri Light"/>
              </a:rPr>
              <a:t>Network analysis of 5-years of SP500 stock return and Google search data</a:t>
            </a:r>
            <a:endParaRPr lang="en-US" sz="2800" b="1" dirty="0">
              <a:solidFill>
                <a:schemeClr val="accent1"/>
              </a:solidFill>
              <a:latin typeface="Rockwell Light" panose="02040303020102020203" pitchFamily="18" charset="0"/>
              <a:cs typeface="Courier New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02E2F07-695D-405F-A0DF-8B4CE77983C8}"/>
              </a:ext>
            </a:extLst>
          </p:cNvPr>
          <p:cNvSpPr txBox="1">
            <a:spLocks/>
          </p:cNvSpPr>
          <p:nvPr/>
        </p:nvSpPr>
        <p:spPr>
          <a:xfrm>
            <a:off x="4319612" y="3429000"/>
            <a:ext cx="3552773" cy="413306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>
                <a:latin typeface="Rockwell Light" panose="02040303020102020203" pitchFamily="18" charset="0"/>
                <a:cs typeface="Calibri"/>
              </a:rPr>
              <a:t>Balint Bojko</a:t>
            </a:r>
            <a:endParaRPr lang="en-US" sz="2100" dirty="0">
              <a:latin typeface="Rockwell Light" panose="02040303020102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60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6178828-60CA-4A58-BCE6-2FED1926C1C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2963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think-cell Slide" r:id="rId4" imgW="372" imgH="369" progId="TCLayout.ActiveDocument.1">
                  <p:embed/>
                </p:oleObj>
              </mc:Choice>
              <mc:Fallback>
                <p:oleObj name="think-cell Slide" r:id="rId4" imgW="372" imgH="3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640AE9E-17BB-4374-926E-3D30A1B2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8" y="267442"/>
            <a:ext cx="10515600" cy="1325563"/>
          </a:xfrm>
        </p:spPr>
        <p:txBody>
          <a:bodyPr vert="horz"/>
          <a:lstStyle/>
          <a:p>
            <a:r>
              <a:rPr lang="en-US" dirty="0">
                <a:latin typeface="Rockwell Light" panose="02040303020102020203" pitchFamily="18" charset="0"/>
              </a:rPr>
              <a:t>Research question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B44343-E78A-43E5-88E3-90C957CA0110}"/>
              </a:ext>
            </a:extLst>
          </p:cNvPr>
          <p:cNvSpPr txBox="1"/>
          <p:nvPr/>
        </p:nvSpPr>
        <p:spPr>
          <a:xfrm flipH="1">
            <a:off x="790072" y="1593005"/>
            <a:ext cx="1061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ckwell Light" panose="02040303020102020203" pitchFamily="18" charset="0"/>
              </a:rPr>
              <a:t>Are there similarities in the structures of networks created from 5 years of stock trading volume data and respective google searches on the companies being traded?  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BBCA7D-B5FF-4B19-92F3-D181C8F0AC82}"/>
              </a:ext>
            </a:extLst>
          </p:cNvPr>
          <p:cNvSpPr/>
          <p:nvPr/>
        </p:nvSpPr>
        <p:spPr>
          <a:xfrm>
            <a:off x="3505198" y="3724602"/>
            <a:ext cx="2121570" cy="11079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ckwell Light" panose="02040303020102020203" pitchFamily="18" charset="0"/>
              </a:rPr>
              <a:t>SP500 stock trading volume data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461B63-02EC-4704-8931-8C6538794B96}"/>
              </a:ext>
            </a:extLst>
          </p:cNvPr>
          <p:cNvSpPr/>
          <p:nvPr/>
        </p:nvSpPr>
        <p:spPr>
          <a:xfrm>
            <a:off x="9982199" y="4292792"/>
            <a:ext cx="2121570" cy="11079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ckwell Light" panose="02040303020102020203" pitchFamily="18" charset="0"/>
              </a:rPr>
              <a:t>SP500 company google search data</a:t>
            </a:r>
          </a:p>
        </p:txBody>
      </p:sp>
      <p:pic>
        <p:nvPicPr>
          <p:cNvPr id="18" name="Graphic 17" descr="Network with solid fill">
            <a:extLst>
              <a:ext uri="{FF2B5EF4-FFF2-40B4-BE49-F238E27FC236}">
                <a16:creationId xmlns:a16="http://schemas.microsoft.com/office/drawing/2014/main" id="{77E5541C-4D00-4E4E-A007-E3CB3DCF34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4148" y="4244048"/>
            <a:ext cx="914400" cy="914400"/>
          </a:xfrm>
          <a:prstGeom prst="rect">
            <a:avLst/>
          </a:prstGeom>
        </p:spPr>
      </p:pic>
      <p:pic>
        <p:nvPicPr>
          <p:cNvPr id="20" name="Graphic 19" descr="Network outline">
            <a:extLst>
              <a:ext uri="{FF2B5EF4-FFF2-40B4-BE49-F238E27FC236}">
                <a16:creationId xmlns:a16="http://schemas.microsoft.com/office/drawing/2014/main" id="{CB309DFB-A11A-4006-97D3-1CBB2F37D4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41858" y="4244048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475389D-9DA7-4103-BAAE-074C0972D9C8}"/>
              </a:ext>
            </a:extLst>
          </p:cNvPr>
          <p:cNvSpPr txBox="1"/>
          <p:nvPr/>
        </p:nvSpPr>
        <p:spPr>
          <a:xfrm>
            <a:off x="1786455" y="2777830"/>
            <a:ext cx="882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ckwell Light" panose="02040303020102020203" pitchFamily="18" charset="0"/>
              </a:rPr>
              <a:t>Source</a:t>
            </a:r>
            <a:br>
              <a:rPr lang="en-US" dirty="0">
                <a:latin typeface="Rockwell Light" panose="02040303020102020203" pitchFamily="18" charset="0"/>
              </a:rPr>
            </a:br>
            <a:r>
              <a:rPr lang="en-US" dirty="0">
                <a:latin typeface="Rockwell Light" panose="02040303020102020203" pitchFamily="18" charset="0"/>
              </a:rPr>
              <a:t>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86725D-4FD0-4554-9397-259E4BDD130C}"/>
              </a:ext>
            </a:extLst>
          </p:cNvPr>
          <p:cNvSpPr txBox="1"/>
          <p:nvPr/>
        </p:nvSpPr>
        <p:spPr>
          <a:xfrm>
            <a:off x="5878719" y="276664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ckwell Light" panose="02040303020102020203" pitchFamily="18" charset="0"/>
              </a:rPr>
              <a:t>Network</a:t>
            </a:r>
            <a:br>
              <a:rPr lang="en-US" dirty="0">
                <a:latin typeface="Rockwell Light" panose="02040303020102020203" pitchFamily="18" charset="0"/>
              </a:rPr>
            </a:br>
            <a:r>
              <a:rPr lang="en-US" dirty="0">
                <a:latin typeface="Rockwell Light" panose="02040303020102020203" pitchFamily="18" charset="0"/>
              </a:rPr>
              <a:t>topology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BBBA57-A075-48B2-8D14-4D67322D5AD3}"/>
              </a:ext>
            </a:extLst>
          </p:cNvPr>
          <p:cNvSpPr txBox="1"/>
          <p:nvPr/>
        </p:nvSpPr>
        <p:spPr>
          <a:xfrm>
            <a:off x="7798598" y="2766642"/>
            <a:ext cx="1030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ckwell Light" panose="02040303020102020203" pitchFamily="18" charset="0"/>
              </a:rPr>
              <a:t>Network</a:t>
            </a:r>
            <a:br>
              <a:rPr lang="en-US" dirty="0">
                <a:latin typeface="Rockwell Light" panose="02040303020102020203" pitchFamily="18" charset="0"/>
              </a:rPr>
            </a:br>
            <a:r>
              <a:rPr lang="en-US" dirty="0">
                <a:latin typeface="Rockwell Light" panose="02040303020102020203" pitchFamily="18" charset="0"/>
              </a:rPr>
              <a:t>statistics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44505B-CC78-4973-A051-713B242CBEDA}"/>
              </a:ext>
            </a:extLst>
          </p:cNvPr>
          <p:cNvSpPr txBox="1"/>
          <p:nvPr/>
        </p:nvSpPr>
        <p:spPr>
          <a:xfrm>
            <a:off x="3718804" y="2782096"/>
            <a:ext cx="138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ckwell Light" panose="02040303020102020203" pitchFamily="18" charset="0"/>
              </a:rPr>
              <a:t>Functional</a:t>
            </a:r>
            <a:br>
              <a:rPr lang="en-US" dirty="0">
                <a:latin typeface="Rockwell Light" panose="02040303020102020203" pitchFamily="18" charset="0"/>
              </a:rPr>
            </a:br>
            <a:r>
              <a:rPr lang="en-US" dirty="0">
                <a:latin typeface="Rockwell Light" panose="02040303020102020203" pitchFamily="18" charset="0"/>
              </a:rPr>
              <a:t>connections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55D55A-A587-4558-8C7C-5F006249B892}"/>
              </a:ext>
            </a:extLst>
          </p:cNvPr>
          <p:cNvSpPr txBox="1"/>
          <p:nvPr/>
        </p:nvSpPr>
        <p:spPr>
          <a:xfrm>
            <a:off x="9555222" y="2746130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ckwell Light" panose="02040303020102020203" pitchFamily="18" charset="0"/>
              </a:rPr>
              <a:t>Hypothesis</a:t>
            </a:r>
            <a:br>
              <a:rPr lang="en-US" dirty="0">
                <a:latin typeface="Rockwell Light" panose="02040303020102020203" pitchFamily="18" charset="0"/>
              </a:rPr>
            </a:br>
            <a:r>
              <a:rPr lang="en-US" dirty="0">
                <a:latin typeface="Rockwell Light" panose="02040303020102020203" pitchFamily="18" charset="0"/>
              </a:rPr>
              <a:t>testing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F0343-4347-4724-A887-4F7663D69CE2}"/>
              </a:ext>
            </a:extLst>
          </p:cNvPr>
          <p:cNvSpPr/>
          <p:nvPr/>
        </p:nvSpPr>
        <p:spPr>
          <a:xfrm>
            <a:off x="1189119" y="3759322"/>
            <a:ext cx="2959769" cy="2146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adjust the time series with the general trends? (remove general trends from correlations)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E8C33B-9F37-4540-88C3-6FECB73D76F7}"/>
              </a:ext>
            </a:extLst>
          </p:cNvPr>
          <p:cNvSpPr/>
          <p:nvPr/>
        </p:nvSpPr>
        <p:spPr>
          <a:xfrm>
            <a:off x="5688813" y="1263316"/>
            <a:ext cx="2959769" cy="26172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ELEMZÉSI TERV: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Az 5 </a:t>
            </a:r>
            <a:r>
              <a:rPr lang="en-US" dirty="0" err="1">
                <a:solidFill>
                  <a:schemeClr val="tx1"/>
                </a:solidFill>
              </a:rPr>
              <a:t>éves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normalizált</a:t>
            </a:r>
            <a:r>
              <a:rPr lang="en-US" dirty="0">
                <a:solidFill>
                  <a:schemeClr val="tx1"/>
                </a:solidFill>
              </a:rPr>
              <a:t> trading volume-</a:t>
            </a:r>
            <a:r>
              <a:rPr lang="en-US" dirty="0" err="1">
                <a:solidFill>
                  <a:schemeClr val="tx1"/>
                </a:solidFill>
              </a:rPr>
              <a:t>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és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az</a:t>
            </a:r>
            <a:r>
              <a:rPr lang="en-US" dirty="0">
                <a:solidFill>
                  <a:schemeClr val="tx1"/>
                </a:solidFill>
              </a:rPr>
              <a:t> 5 </a:t>
            </a:r>
            <a:r>
              <a:rPr lang="en-US" dirty="0" err="1">
                <a:solidFill>
                  <a:schemeClr val="tx1"/>
                </a:solidFill>
              </a:rPr>
              <a:t>éves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normalizált</a:t>
            </a:r>
            <a:r>
              <a:rPr lang="en-US" dirty="0">
                <a:solidFill>
                  <a:schemeClr val="tx1"/>
                </a:solidFill>
              </a:rPr>
              <a:t> search volume-</a:t>
            </a:r>
            <a:r>
              <a:rPr lang="en-US" dirty="0" err="1">
                <a:solidFill>
                  <a:schemeClr val="tx1"/>
                </a:solidFill>
              </a:rPr>
              <a:t>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fogom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felhasználni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hálózatok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kialakításához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33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6178828-60CA-4A58-BCE6-2FED1926C1C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think-cell Slide" r:id="rId4" imgW="372" imgH="369" progId="TCLayout.ActiveDocument.1">
                  <p:embed/>
                </p:oleObj>
              </mc:Choice>
              <mc:Fallback>
                <p:oleObj name="think-cell Slide" r:id="rId4" imgW="372" imgH="369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6178828-60CA-4A58-BCE6-2FED1926C1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640AE9E-17BB-4374-926E-3D30A1B2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8" y="267442"/>
            <a:ext cx="10515600" cy="1325563"/>
          </a:xfrm>
        </p:spPr>
        <p:txBody>
          <a:bodyPr vert="horz"/>
          <a:lstStyle/>
          <a:p>
            <a:r>
              <a:rPr lang="en-US" dirty="0">
                <a:latin typeface="Rockwell Light" panose="02040303020102020203" pitchFamily="18" charset="0"/>
              </a:rPr>
              <a:t>Research question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CAACFE-5F97-4DE0-9C25-8416D61BD74B}"/>
              </a:ext>
            </a:extLst>
          </p:cNvPr>
          <p:cNvSpPr/>
          <p:nvPr/>
        </p:nvSpPr>
        <p:spPr>
          <a:xfrm>
            <a:off x="1720646" y="2005780"/>
            <a:ext cx="1936955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SP500 stock return data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D29006-BF57-4E7E-87AD-12125464F2DC}"/>
              </a:ext>
            </a:extLst>
          </p:cNvPr>
          <p:cNvSpPr/>
          <p:nvPr/>
        </p:nvSpPr>
        <p:spPr>
          <a:xfrm>
            <a:off x="5127522" y="1889022"/>
            <a:ext cx="1936955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SP500 trading volume data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883EA8-B6C8-4B46-BA8E-4615AC607A6D}"/>
              </a:ext>
            </a:extLst>
          </p:cNvPr>
          <p:cNvSpPr/>
          <p:nvPr/>
        </p:nvSpPr>
        <p:spPr>
          <a:xfrm>
            <a:off x="5127522" y="3806618"/>
            <a:ext cx="1936955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SP500 company google searches</a:t>
            </a:r>
          </a:p>
        </p:txBody>
      </p:sp>
    </p:spTree>
    <p:extLst>
      <p:ext uri="{BB962C8B-B14F-4D97-AF65-F5344CB8AC3E}">
        <p14:creationId xmlns:p14="http://schemas.microsoft.com/office/powerpoint/2010/main" val="2923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6178828-60CA-4A58-BCE6-2FED1926C1C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402184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think-cell Slide" r:id="rId4" imgW="372" imgH="369" progId="TCLayout.ActiveDocument.1">
                  <p:embed/>
                </p:oleObj>
              </mc:Choice>
              <mc:Fallback>
                <p:oleObj name="think-cell Slide" r:id="rId4" imgW="372" imgH="369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6178828-60CA-4A58-BCE6-2FED1926C1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640AE9E-17BB-4374-926E-3D30A1B2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>
                <a:latin typeface="Rockwell Light" panose="02040303020102020203" pitchFamily="18" charset="0"/>
              </a:rPr>
              <a:t>Source data</a:t>
            </a:r>
          </a:p>
        </p:txBody>
      </p:sp>
    </p:spTree>
    <p:extLst>
      <p:ext uri="{BB962C8B-B14F-4D97-AF65-F5344CB8AC3E}">
        <p14:creationId xmlns:p14="http://schemas.microsoft.com/office/powerpoint/2010/main" val="83921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6178828-60CA-4A58-BCE6-2FED1926C1C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14182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think-cell Slide" r:id="rId4" imgW="372" imgH="369" progId="TCLayout.ActiveDocument.1">
                  <p:embed/>
                </p:oleObj>
              </mc:Choice>
              <mc:Fallback>
                <p:oleObj name="think-cell Slide" r:id="rId4" imgW="372" imgH="369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6178828-60CA-4A58-BCE6-2FED1926C1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640AE9E-17BB-4374-926E-3D30A1B2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>
                <a:latin typeface="Rockwell Light" panose="02040303020102020203" pitchFamily="18" charset="0"/>
              </a:rPr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150189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6178828-60CA-4A58-BCE6-2FED1926C1C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86351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think-cell Slide" r:id="rId4" imgW="372" imgH="369" progId="TCLayout.ActiveDocument.1">
                  <p:embed/>
                </p:oleObj>
              </mc:Choice>
              <mc:Fallback>
                <p:oleObj name="think-cell Slide" r:id="rId4" imgW="372" imgH="369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6178828-60CA-4A58-BCE6-2FED1926C1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640AE9E-17BB-4374-926E-3D30A1B2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>
                <a:latin typeface="Rockwell Light" panose="02040303020102020203" pitchFamily="18" charset="0"/>
              </a:rPr>
              <a:t>Network </a:t>
            </a:r>
            <a:r>
              <a:rPr lang="en-US" dirty="0" err="1">
                <a:latin typeface="Rockwell Light" panose="02040303020102020203" pitchFamily="18" charset="0"/>
              </a:rPr>
              <a:t>sparsification</a:t>
            </a:r>
            <a:endParaRPr lang="en-US" dirty="0">
              <a:latin typeface="Rockwell Light" panose="02040303020102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8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6178828-60CA-4A58-BCE6-2FED1926C1C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486012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think-cell Slide" r:id="rId4" imgW="372" imgH="369" progId="TCLayout.ActiveDocument.1">
                  <p:embed/>
                </p:oleObj>
              </mc:Choice>
              <mc:Fallback>
                <p:oleObj name="think-cell Slide" r:id="rId4" imgW="372" imgH="369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6178828-60CA-4A58-BCE6-2FED1926C1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640AE9E-17BB-4374-926E-3D30A1B2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>
                <a:latin typeface="Rockwell Light" panose="02040303020102020203" pitchFamily="18" charset="0"/>
              </a:rPr>
              <a:t>Similarity comparisons</a:t>
            </a:r>
          </a:p>
        </p:txBody>
      </p:sp>
    </p:spTree>
    <p:extLst>
      <p:ext uri="{BB962C8B-B14F-4D97-AF65-F5344CB8AC3E}">
        <p14:creationId xmlns:p14="http://schemas.microsoft.com/office/powerpoint/2010/main" val="2764815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143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Rockwell Light</vt:lpstr>
      <vt:lpstr>Office Theme</vt:lpstr>
      <vt:lpstr>think-cell Slide</vt:lpstr>
      <vt:lpstr>PowerPoint Presentation</vt:lpstr>
      <vt:lpstr>Research question</vt:lpstr>
      <vt:lpstr>Research question</vt:lpstr>
      <vt:lpstr>Source data</vt:lpstr>
      <vt:lpstr>Data preparation</vt:lpstr>
      <vt:lpstr>Network sparsification</vt:lpstr>
      <vt:lpstr>Similarity comparisons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Bálint Bojkó</dc:creator>
  <cp:lastModifiedBy>Bálint Bojkó</cp:lastModifiedBy>
  <cp:revision>10</cp:revision>
  <dcterms:created xsi:type="dcterms:W3CDTF">2021-11-24T14:26:56Z</dcterms:created>
  <dcterms:modified xsi:type="dcterms:W3CDTF">2021-11-24T20:20:54Z</dcterms:modified>
</cp:coreProperties>
</file>