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9" Type="http://schemas.openxmlformats.org/officeDocument/2006/relationships/viewProps" Target="viewProps.xml" /><Relationship Id="rId38" Type="http://schemas.openxmlformats.org/officeDocument/2006/relationships/presProps" Target="presProps.xml" /><Relationship Id="rId1" Type="http://schemas.openxmlformats.org/officeDocument/2006/relationships/slideMaster" Target="slideMasters/slideMaster1.xml" /><Relationship Id="rId41" Type="http://schemas.openxmlformats.org/officeDocument/2006/relationships/tableStyles" Target="tableStyles.xml" /><Relationship Id="rId4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tnstate.edu/eduadmin/StatisticsDecisionTree%20Use.pdf" TargetMode="External" /><Relationship Id="rId3" Type="http://schemas.openxmlformats.org/officeDocument/2006/relationships/hyperlink" Target="http://www.ats.ucla.edu/stat/mult_pkg/whatstat/default.htm" TargetMode="Externa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ocserv.mcmaster.ca/jfox/Misc/Rcmdr/" TargetMode="Externa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nature.com/collections/qghhqm" TargetMode="External" /><Relationship Id="rId3" Type="http://schemas.openxmlformats.org/officeDocument/2006/relationships/hyperlink" Target="http://stats.idre.ucla.edu/other/dae" TargetMode="External" /><Relationship Id="rId4" Type="http://schemas.openxmlformats.org/officeDocument/2006/relationships/hyperlink" Target="http://stats.stackexchange.com" TargetMode="External" /><Relationship Id="rId5" Type="http://schemas.openxmlformats.org/officeDocument/2006/relationships/hyperlink" Target="https://mailman.mcmaster.ca/mailman/listinfo/biodatalunch-l" TargetMode="External" /><Relationship Id="rId6" Type="http://schemas.openxmlformats.org/officeDocument/2006/relationships/hyperlink" Target="https://github.com/bbolker/bbmisc/tree/master/thesis_stats" TargetMode="Externa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02/ece3.1782" TargetMode="External" /><Relationship Id="rId3" Type="http://schemas.openxmlformats.org/officeDocument/2006/relationships/hyperlink" Target="http://onlinelibrary.wiley.com/doi/10.1002/ece3.1782/abstract" TargetMode="External" /><Relationship Id="rId4" Type="http://schemas.openxmlformats.org/officeDocument/2006/relationships/hyperlink" Target="https://arxiv.org/abs/1810.06387" TargetMode="External" /><Relationship Id="rId5" Type="http://schemas.openxmlformats.org/officeDocument/2006/relationships/hyperlink" Target="https://doi.org/10.1177/1745691614551642" TargetMode="External" /><Relationship Id="rId6" Type="http://schemas.openxmlformats.org/officeDocument/2006/relationships/hyperlink" Target="http://pps.sagepub.com/content/9/6/641" TargetMode="External" /><Relationship Id="rId7" Type="http://schemas.openxmlformats.org/officeDocument/2006/relationships/hyperlink" Target="https://doi.org/10.1198/000313006X152649" TargetMode="External" /><Relationship Id="rId8" Type="http://schemas.openxmlformats.org/officeDocument/2006/relationships/hyperlink" Target="http://www.tandfonline.com/doi/abs/10.1198/000313006X152649" TargetMode="External" /><Relationship Id="rId9" Type="http://schemas.openxmlformats.org/officeDocument/2006/relationships/hyperlink" Target="https://doi.org/10.2307/1942661" TargetMode="External" /><Relationship Id="rId10" Type="http://schemas.openxmlformats.org/officeDocument/2006/relationships/hyperlink" Target="http://www.esajournals.org/doi/abs/10.2307/1942661" TargetMode="External" /><Relationship Id="rId11" Type="http://schemas.openxmlformats.org/officeDocument/2006/relationships/hyperlink" Target="https://doi.org/10.1371/journal.pmed.0020124" TargetMode="External" /><Relationship Id="rId12" Type="http://schemas.openxmlformats.org/officeDocument/2006/relationships/hyperlink" Target="http://dx.doi.org/10.1371/journal.pmed.0020124" TargetMode="External" /><Relationship Id="rId13" Type="http://schemas.openxmlformats.org/officeDocument/2006/relationships/hyperlink" Target="https://doi.org/10.1016/j.csda.2008.03.004" TargetMode="External" /><Relationship Id="rId14" Type="http://schemas.openxmlformats.org/officeDocument/2006/relationships/hyperlink" Target="http://www.sciencedirect.com/science/article/pii/S0167947308001606" TargetMode="External" /><Relationship Id="rId15" Type="http://schemas.openxmlformats.org/officeDocument/2006/relationships/hyperlink" Target="https://doi.org/10.1177/0956797611417632" TargetMode="External" /><Relationship Id="rId16" Type="http://schemas.openxmlformats.org/officeDocument/2006/relationships/hyperlink" Target="http://pss.sagepub.com/content/22/11/1359" TargetMode="External" /><Relationship Id="rId17" Type="http://schemas.openxmlformats.org/officeDocument/2006/relationships/hyperlink" Target="https://doi.org/10.2307/2332181" TargetMode="External" /><Relationship Id="rId18" Type="http://schemas.openxmlformats.org/officeDocument/2006/relationships/hyperlink" Target="http://www.jstor.org/stable/2332181" TargetMode="Externa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homepage.stat.uiowa.edu/~rlenth/Power/" TargetMode="Externa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statistics</a:t>
            </a:r>
            <a:r>
              <a:rPr/>
              <a:t> </a:t>
            </a:r>
            <a:r>
              <a:rPr/>
              <a:t>stuff</a:t>
            </a:r>
            <a:r>
              <a:rPr/>
              <a:t> </a:t>
            </a:r>
            <a:r>
              <a:rPr/>
              <a:t>you</a:t>
            </a:r>
            <a:r>
              <a:rPr/>
              <a:t> </a:t>
            </a:r>
            <a:r>
              <a:rPr/>
              <a:t>should</a:t>
            </a:r>
            <a:r>
              <a:rPr/>
              <a:t> </a:t>
            </a:r>
            <a:r>
              <a:rPr/>
              <a:t>think</a:t>
            </a:r>
            <a:r>
              <a:rPr/>
              <a:t> </a:t>
            </a:r>
            <a:r>
              <a:rPr/>
              <a:t>about</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Ben</a:t>
            </a:r>
            <a:r>
              <a:rPr/>
              <a:t> </a:t>
            </a:r>
            <a:r>
              <a:rPr/>
              <a:t>Bolker</a:t>
            </a:r>
          </a:p>
        </p:txBody>
      </p:sp>
      <p:sp>
        <p:nvSpPr>
          <p:cNvPr id="4" name="Date Placeholder 3"/>
          <p:cNvSpPr>
            <a:spLocks noGrp="1"/>
          </p:cNvSpPr>
          <p:nvPr>
            <p:ph type="dt" sz="half" idx="10"/>
          </p:nvPr>
        </p:nvSpPr>
        <p:spPr/>
        <p:txBody>
          <a:bodyPr/>
          <a:lstStyle/>
          <a:p>
            <a:pPr lvl="0" marL="0" indent="0">
              <a:buNone/>
            </a:pPr>
            <a:r>
              <a:rPr/>
              <a:t>12</a:t>
            </a:r>
            <a:r>
              <a:rPr/>
              <a:t> </a:t>
            </a:r>
            <a:r>
              <a:rPr/>
              <a:t>November</a:t>
            </a:r>
            <a:r>
              <a:rPr/>
              <a:t> </a:t>
            </a:r>
            <a:r>
              <a:rPr/>
              <a:t>2020</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How many samples per group would we need to get power=0.8?</a:t>
            </a:r>
          </a:p>
          <a:p>
            <a:pPr lvl="0" indent="0">
              <a:buNone/>
            </a:pPr>
            <a:r>
              <a:rPr b="1">
                <a:solidFill>
                  <a:srgbClr val="007020"/>
                </a:solidFill>
                <a:latin typeface="Courier"/>
              </a:rPr>
              <a:t>power.prop.test</a:t>
            </a:r>
            <a:r>
              <a:rPr>
                <a:latin typeface="Courier"/>
              </a:rPr>
              <a:t>(</a:t>
            </a:r>
            <a:r>
              <a:rPr>
                <a:solidFill>
                  <a:srgbClr val="902000"/>
                </a:solidFill>
                <a:latin typeface="Courier"/>
              </a:rPr>
              <a:t>power=</a:t>
            </a:r>
            <a:r>
              <a:rPr>
                <a:solidFill>
                  <a:srgbClr val="40A070"/>
                </a:solidFill>
                <a:latin typeface="Courier"/>
              </a:rPr>
              <a:t>0.8</a:t>
            </a:r>
            <a:r>
              <a:rPr>
                <a:latin typeface="Courier"/>
              </a:rPr>
              <a:t>,</a:t>
            </a:r>
            <a:r>
              <a:rPr>
                <a:solidFill>
                  <a:srgbClr val="902000"/>
                </a:solidFill>
                <a:latin typeface="Courier"/>
              </a:rPr>
              <a:t>p1=</a:t>
            </a:r>
            <a:r>
              <a:rPr>
                <a:solidFill>
                  <a:srgbClr val="40A070"/>
                </a:solidFill>
                <a:latin typeface="Courier"/>
              </a:rPr>
              <a:t>0.1</a:t>
            </a:r>
            <a:r>
              <a:rPr>
                <a:latin typeface="Courier"/>
              </a:rPr>
              <a:t>,</a:t>
            </a:r>
            <a:r>
              <a:rPr>
                <a:solidFill>
                  <a:srgbClr val="902000"/>
                </a:solidFill>
                <a:latin typeface="Courier"/>
              </a:rPr>
              <a:t>p2=</a:t>
            </a:r>
            <a:r>
              <a:rPr>
                <a:solidFill>
                  <a:srgbClr val="40A070"/>
                </a:solidFill>
                <a:latin typeface="Courier"/>
              </a:rPr>
              <a:t>0.2</a:t>
            </a:r>
            <a:r>
              <a:rPr>
                <a:latin typeface="Courier"/>
              </a:rPr>
              <a:t>,</a:t>
            </a:r>
            <a:r>
              <a:rPr>
                <a:solidFill>
                  <a:srgbClr val="902000"/>
                </a:solidFill>
                <a:latin typeface="Courier"/>
              </a:rPr>
              <a:t>sig.level=</a:t>
            </a:r>
            <a:r>
              <a:rPr>
                <a:solidFill>
                  <a:srgbClr val="40A070"/>
                </a:solidFill>
                <a:latin typeface="Courier"/>
              </a:rPr>
              <a:t>0.05</a:t>
            </a:r>
            <a:r>
              <a:rPr>
                <a:latin typeface="Courier"/>
              </a:rPr>
              <a:t>)</a:t>
            </a:r>
          </a:p>
          <a:p>
            <a:pPr lvl="0" indent="0">
              <a:buNone/>
            </a:pPr>
            <a:r>
              <a:rPr>
                <a:latin typeface="Courier"/>
              </a:rPr>
              <a:t>## 
##      Two-sample comparison of proportions power calculation 
## 
##               n = 198.9634
##              p1 = 0.1
##              p2 = 0.2
##       sig.level = 0.05
##           power = 0.8
##     alternative = two.sided
## 
## NOTE: n is number in *each* group</a:t>
            </a:r>
          </a:p>
          <a:p>
            <a:pPr lvl="0" marL="0" indent="0">
              <a:buNone/>
            </a:pPr>
            <a:r>
              <a:rPr/>
              <a:t>Uh-oh.</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b="1"/>
              <a:t>what should we do?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increasing</a:t>
            </a:r>
            <a:r>
              <a:rPr/>
              <a:t> </a:t>
            </a:r>
            <a:r>
              <a:rPr/>
              <a:t>power</a:t>
            </a:r>
            <a:r>
              <a:rPr/>
              <a:t> </a:t>
            </a:r>
            <a:r>
              <a:rPr/>
              <a:t>(control)</a:t>
            </a:r>
          </a:p>
        </p:txBody>
      </p:sp>
      <p:sp>
        <p:nvSpPr>
          <p:cNvPr id="3" name="Content Placeholder 2"/>
          <p:cNvSpPr>
            <a:spLocks noGrp="1"/>
          </p:cNvSpPr>
          <p:nvPr>
            <p:ph idx="1"/>
          </p:nvPr>
        </p:nvSpPr>
        <p:spPr/>
        <p:txBody>
          <a:bodyPr/>
          <a:lstStyle/>
          <a:p>
            <a:pPr lvl="1"/>
            <a:r>
              <a:rPr/>
              <a:t>increase sample size (ugh)</a:t>
            </a:r>
          </a:p>
          <a:p>
            <a:pPr lvl="1"/>
            <a:r>
              <a:rPr/>
              <a:t>maximize </a:t>
            </a:r>
            <a:r>
              <a:rPr i="1"/>
              <a:t>desired</a:t>
            </a:r>
            <a:r>
              <a:rPr/>
              <a:t> variation (e.g. large doses)</a:t>
            </a:r>
          </a:p>
          <a:p>
            <a:pPr lvl="1"/>
            <a:r>
              <a:rPr/>
              <a:t>minimize </a:t>
            </a:r>
            <a:r>
              <a:rPr i="1"/>
              <a:t>undesired</a:t>
            </a:r>
            <a:r>
              <a:rPr/>
              <a:t> variation</a:t>
            </a:r>
          </a:p>
          <a:p>
            <a:pPr lvl="2"/>
            <a:r>
              <a:rPr i="1"/>
              <a:t>within-subjects</a:t>
            </a:r>
            <a:r>
              <a:rPr/>
              <a:t> designs</a:t>
            </a:r>
            <a:br/>
            <a:r>
              <a:rPr/>
              <a:t>(paired, randomized-block, crossover)</a:t>
            </a:r>
          </a:p>
          <a:p>
            <a:pPr lvl="1"/>
            <a:r>
              <a:rPr/>
              <a:t>minimize environmental variation</a:t>
            </a:r>
            <a:br/>
            <a:r>
              <a:rPr/>
              <a:t>(e.g. environmental chambers; clonal or inbred lines)</a:t>
            </a:r>
          </a:p>
          <a:p>
            <a:pPr lvl="1"/>
            <a:r>
              <a:rPr/>
              <a:t>isolate desired effects: </a:t>
            </a:r>
            <a:r>
              <a:rPr b="1"/>
              <a:t>positive/negative controls</a:t>
            </a:r>
            <a:br/>
            <a:r>
              <a:rPr/>
              <a:t>(vehicle-only, cage treatments, etc.)</a:t>
            </a:r>
          </a:p>
          <a:p>
            <a:pPr lvl="1"/>
            <a:r>
              <a:rPr/>
              <a:t>control for variation statistically</a:t>
            </a:r>
            <a:br/>
            <a:r>
              <a:rPr/>
              <a:t>(e.g. include body size as a covariate)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statistical</a:t>
            </a:r>
            <a:r>
              <a:rPr/>
              <a:t> </a:t>
            </a:r>
            <a:r>
              <a:rPr/>
              <a:t>philosophy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other</a:t>
            </a:r>
            <a:r>
              <a:rPr/>
              <a:t> </a:t>
            </a:r>
            <a:r>
              <a:rPr/>
              <a:t>most</a:t>
            </a:r>
            <a:r>
              <a:rPr/>
              <a:t> </a:t>
            </a:r>
            <a:r>
              <a:rPr/>
              <a:t>important</a:t>
            </a:r>
            <a:r>
              <a:rPr/>
              <a:t> </a:t>
            </a:r>
            <a:r>
              <a:rPr/>
              <a:t>thing</a:t>
            </a:r>
          </a:p>
        </p:txBody>
      </p:sp>
      <p:sp>
        <p:nvSpPr>
          <p:cNvPr id="3" name="Content Placeholder 2"/>
          <p:cNvSpPr>
            <a:spLocks noGrp="1"/>
          </p:cNvSpPr>
          <p:nvPr>
            <p:ph idx="1"/>
          </p:nvPr>
        </p:nvSpPr>
        <p:spPr/>
        <p:txBody>
          <a:bodyPr/>
          <a:lstStyle/>
          <a:p>
            <a:pPr lvl="1"/>
            <a:r>
              <a:rPr b="1"/>
              <a:t>don’t snoop!</a:t>
            </a:r>
            <a:br/>
            <a:r>
              <a:rPr/>
              <a:t>(= don’t look at data </a:t>
            </a:r>
            <a:r>
              <a:rPr i="1"/>
              <a:t>before deciding how to analyze it</a:t>
            </a:r>
            <a:r>
              <a:rPr/>
              <a:t>) (but </a:t>
            </a:r>
            <a:r>
              <a:rPr b="1"/>
              <a:t>do</a:t>
            </a:r>
            <a:r>
              <a:rPr/>
              <a:t> explore your data graphically after deciding on a tentative analysis plan!)</a:t>
            </a:r>
          </a:p>
          <a:p>
            <a:pPr lvl="1"/>
            <a:r>
              <a:rPr/>
              <a:t>reproducibility crisis: Ioannidis (2005), Simmons et al. (2011)</a:t>
            </a:r>
          </a:p>
          <a:p>
            <a:pPr lvl="1"/>
            <a:r>
              <a:rPr/>
              <a:t>pre-register; think about what your questions are and how you will test them </a:t>
            </a:r>
            <a:r>
              <a:rPr b="1"/>
              <a:t>before you look at your data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scientific</a:t>
            </a:r>
            <a:r>
              <a:rPr/>
              <a:t> </a:t>
            </a:r>
            <a:r>
              <a:rPr/>
              <a:t>hell</a:t>
            </a:r>
          </a:p>
        </p:txBody>
      </p:sp>
      <p:pic>
        <p:nvPicPr>
          <p:cNvPr descr="pix/sci_hell.png" id="0" name="Picture 1"/>
          <p:cNvPicPr>
            <a:picLocks noGrp="1" noChangeAspect="1"/>
          </p:cNvPicPr>
          <p:nvPr/>
        </p:nvPicPr>
        <p:blipFill>
          <a:blip r:embed="rId2"/>
          <a:stretch>
            <a:fillRect/>
          </a:stretch>
        </p:blipFill>
        <p:spPr bwMode="auto">
          <a:xfrm>
            <a:off x="1536700" y="1600200"/>
            <a:ext cx="6070600" cy="45212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don’t</a:t>
            </a:r>
            <a:r>
              <a:rPr/>
              <a:t> </a:t>
            </a:r>
            <a:r>
              <a:rPr/>
              <a:t>lean</a:t>
            </a:r>
            <a:r>
              <a:rPr/>
              <a:t> </a:t>
            </a:r>
            <a:r>
              <a:rPr/>
              <a:t>on</a:t>
            </a:r>
            <a:r>
              <a:rPr/>
              <a:t> </a:t>
            </a:r>
            <a:r>
              <a:rPr/>
              <a:t>p-values</a:t>
            </a:r>
            <a:r>
              <a:rPr/>
              <a:t> </a:t>
            </a:r>
            <a:r>
              <a:rPr/>
              <a:t>too</a:t>
            </a:r>
            <a:r>
              <a:rPr/>
              <a:t> </a:t>
            </a:r>
            <a:r>
              <a:rPr/>
              <a:t>much</a:t>
            </a:r>
          </a:p>
        </p:txBody>
      </p:sp>
      <p:sp>
        <p:nvSpPr>
          <p:cNvPr id="3" name="Content Placeholder 2"/>
          <p:cNvSpPr>
            <a:spLocks noGrp="1"/>
          </p:cNvSpPr>
          <p:nvPr>
            <p:ph idx="1"/>
          </p:nvPr>
        </p:nvSpPr>
        <p:spPr/>
        <p:txBody>
          <a:bodyPr/>
          <a:lstStyle/>
          <a:p>
            <a:pPr lvl="1"/>
            <a:r>
              <a:rPr/>
              <a:t>focus on effect sizes/CIs</a:t>
            </a:r>
          </a:p>
          <a:p>
            <a:pPr lvl="1"/>
            <a:r>
              <a:rPr/>
              <a:t>eschew vacuous hypotheses</a:t>
            </a:r>
          </a:p>
          <a:p>
            <a:pPr lvl="1"/>
            <a:r>
              <a:rPr/>
              <a:t>don’t accept the null hypothesis</a:t>
            </a:r>
          </a:p>
          <a:p>
            <a:pPr lvl="1"/>
            <a:r>
              <a:rPr/>
              <a:t>“the difference between significant and non-significant is not significant” (Gelman et al. 2006)</a:t>
            </a:r>
          </a:p>
          <a:p>
            <a:pPr lvl="1"/>
            <a:r>
              <a:rPr/>
              <a:t>discuss p-values in terms of statistical </a:t>
            </a:r>
            <a:r>
              <a:rPr i="1"/>
              <a:t>clarity</a:t>
            </a:r>
            <a:r>
              <a:rPr/>
              <a:t> (Dushoff et al. 2018)</a:t>
            </a:r>
          </a:p>
          <a:p>
            <a:pPr lvl="0" marL="0" indent="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don’t</a:t>
            </a:r>
            <a:r>
              <a:rPr/>
              <a:t> </a:t>
            </a:r>
            <a:r>
              <a:rPr/>
              <a:t>lean</a:t>
            </a:r>
            <a:r>
              <a:rPr/>
              <a:t> </a:t>
            </a:r>
            <a:r>
              <a:rPr/>
              <a:t>on</a:t>
            </a:r>
            <a:r>
              <a:rPr/>
              <a:t> </a:t>
            </a:r>
            <a:r>
              <a:rPr/>
              <a:t>p-values</a:t>
            </a:r>
            <a:r>
              <a:rPr/>
              <a:t> </a:t>
            </a:r>
            <a:r>
              <a:rPr/>
              <a:t>too</a:t>
            </a:r>
            <a:r>
              <a:rPr/>
              <a:t> </a:t>
            </a:r>
            <a:r>
              <a:rPr/>
              <a:t>much</a:t>
            </a:r>
          </a:p>
        </p:txBody>
      </p:sp>
      <p:sp>
        <p:nvSpPr>
          <p:cNvPr id="3" name="Content Placeholder 2"/>
          <p:cNvSpPr>
            <a:spLocks noGrp="1"/>
          </p:cNvSpPr>
          <p:nvPr>
            <p:ph idx="1"/>
          </p:nvPr>
        </p:nvSpPr>
        <p:spPr/>
        <p:txBody>
          <a:bodyPr/>
          <a:lstStyle/>
          <a:p>
            <a:pPr lvl="1"/>
            <a:r>
              <a:rPr/>
              <a:t>focus on effect sizes/CIs</a:t>
            </a:r>
          </a:p>
          <a:p>
            <a:pPr lvl="1"/>
            <a:r>
              <a:rPr/>
              <a:t>eschew vacuous hypotheses</a:t>
            </a:r>
          </a:p>
          <a:p>
            <a:pPr lvl="1"/>
            <a:r>
              <a:rPr/>
              <a:t>don’t accept the null hypothesis</a:t>
            </a:r>
          </a:p>
          <a:p>
            <a:pPr lvl="1"/>
            <a:r>
              <a:rPr/>
              <a:t>“the difference between significant and non-significant is not significant” (Gelman et al. 2006)</a:t>
            </a:r>
          </a:p>
          <a:p>
            <a:pPr lvl="1"/>
            <a:r>
              <a:rPr/>
              <a:t>discuss p-values in terms of statistical </a:t>
            </a:r>
            <a:r>
              <a:rPr i="1"/>
              <a:t>clarity</a:t>
            </a:r>
            <a:r>
              <a:rPr/>
              <a:t> (Dushoff et al. 2018)</a:t>
            </a:r>
          </a:p>
          <a:p>
            <a:pPr lvl="0" marL="0" indent="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tables</a:t>
            </a:r>
            <a:r>
              <a:rPr/>
              <a:t> </a:t>
            </a:r>
            <a:r>
              <a:rPr/>
              <a:t>vs</a:t>
            </a:r>
            <a:r>
              <a:rPr/>
              <a:t> </a:t>
            </a:r>
            <a:r>
              <a:rPr/>
              <a:t>coefficient</a:t>
            </a:r>
            <a:r>
              <a:rPr/>
              <a:t> </a:t>
            </a:r>
            <a:r>
              <a:rPr/>
              <a:t>plots</a:t>
            </a:r>
          </a:p>
        </p:txBody>
      </p:sp>
      <p:sp>
        <p:nvSpPr>
          <p:cNvPr id="3" name="Content Placeholder 2"/>
          <p:cNvSpPr>
            <a:spLocks noGrp="1"/>
          </p:cNvSpPr>
          <p:nvPr>
            <p:ph idx="1"/>
          </p:nvPr>
        </p:nvSpPr>
        <p:spPr/>
        <p:txBody>
          <a:bodyPr/>
          <a:lstStyle/>
          <a:p>
            <a:pPr lvl="0" marL="0" indent="0">
              <a:buNone/>
            </a:pPr>
            <a:r>
              <a:rPr/>
              <a:t>1978 automobile data (Chambers et al. 2018)</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coefficient</a:t>
            </a:r>
            <a:r>
              <a:rPr/>
              <a:t> </a:t>
            </a:r>
            <a:r>
              <a:rPr/>
              <a:t>plot</a:t>
            </a:r>
          </a:p>
        </p:txBody>
      </p:sp>
      <p:pic>
        <p:nvPicPr>
          <p:cNvPr descr="thesis_stats_files/figure-pptx/dw-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outline</a:t>
            </a:r>
          </a:p>
        </p:txBody>
      </p:sp>
      <p:sp>
        <p:nvSpPr>
          <p:cNvPr id="3" name="Content Placeholder 2"/>
          <p:cNvSpPr>
            <a:spLocks noGrp="1"/>
          </p:cNvSpPr>
          <p:nvPr>
            <p:ph idx="1"/>
          </p:nvPr>
        </p:nvSpPr>
        <p:spPr/>
        <p:txBody>
          <a:bodyPr/>
          <a:lstStyle/>
          <a:p>
            <a:pPr lvl="1"/>
            <a:r>
              <a:rPr/>
              <a:t>experimental design</a:t>
            </a:r>
          </a:p>
          <a:p>
            <a:pPr lvl="1"/>
            <a:r>
              <a:rPr/>
              <a:t>statistical philosophy </a:t>
            </a:r>
          </a:p>
          <a:p>
            <a:pPr lvl="1"/>
            <a:r>
              <a:rPr/>
              <a:t>statistical tests &amp; assumptions</a:t>
            </a:r>
          </a:p>
          <a:p>
            <a:pPr lvl="1"/>
            <a:r>
              <a:rPr/>
              <a:t>analysis platforms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statistical</a:t>
            </a:r>
            <a:r>
              <a:rPr/>
              <a:t> </a:t>
            </a:r>
            <a:r>
              <a:rPr/>
              <a:t>tests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assumptions</a:t>
            </a:r>
          </a:p>
        </p:txBody>
      </p:sp>
      <p:sp>
        <p:nvSpPr>
          <p:cNvPr id="3" name="Content Placeholder 2"/>
          <p:cNvSpPr>
            <a:spLocks noGrp="1"/>
          </p:cNvSpPr>
          <p:nvPr>
            <p:ph idx="1"/>
          </p:nvPr>
        </p:nvSpPr>
        <p:spPr/>
        <p:txBody>
          <a:bodyPr/>
          <a:lstStyle/>
          <a:p>
            <a:pPr lvl="1"/>
            <a:r>
              <a:rPr/>
              <a:t>independence (hard to test!)</a:t>
            </a:r>
          </a:p>
          <a:p>
            <a:pPr lvl="1"/>
            <a:r>
              <a:rPr/>
              <a:t>homogeneity of variance (vs. </a:t>
            </a:r>
            <a:r>
              <a:rPr i="1"/>
              <a:t>heteroscedasticity</a:t>
            </a:r>
            <a:r>
              <a:rPr/>
              <a:t>)</a:t>
            </a:r>
          </a:p>
          <a:p>
            <a:pPr lvl="1"/>
            <a:r>
              <a:rPr/>
              <a:t>linearity</a:t>
            </a:r>
          </a:p>
          <a:p>
            <a:pPr lvl="1"/>
            <a:r>
              <a:rPr/>
              <a:t>Normality (</a:t>
            </a:r>
            <a:r>
              <a:rPr i="1"/>
              <a:t>least</a:t>
            </a:r>
            <a:r>
              <a:rPr/>
              <a:t> important)</a:t>
            </a:r>
          </a:p>
          <a:p>
            <a:pPr lvl="2"/>
            <a:r>
              <a:rPr/>
              <a:t>outliers; skew; “fat tails” (Student 1927)</a:t>
            </a:r>
          </a:p>
          <a:p>
            <a:pPr lvl="2"/>
            <a:r>
              <a:rPr/>
              <a:t>distributional assumptions apply to the </a:t>
            </a:r>
            <a:r>
              <a:rPr i="1"/>
              <a:t>conditional distribution</a:t>
            </a:r>
            <a:r>
              <a:rPr/>
              <a:t> of the response variable</a:t>
            </a:r>
          </a:p>
          <a:p>
            <a:pPr lvl="0" marL="0" indent="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diagnostics</a:t>
            </a:r>
          </a:p>
        </p:txBody>
      </p:sp>
      <p:sp>
        <p:nvSpPr>
          <p:cNvPr id="3" name="Content Placeholder 2"/>
          <p:cNvSpPr>
            <a:spLocks noGrp="1"/>
          </p:cNvSpPr>
          <p:nvPr>
            <p:ph idx="1"/>
          </p:nvPr>
        </p:nvSpPr>
        <p:spPr/>
        <p:txBody>
          <a:bodyPr/>
          <a:lstStyle/>
          <a:p>
            <a:pPr lvl="1"/>
            <a:r>
              <a:rPr/>
              <a:t>hypothesis tests are </a:t>
            </a:r>
            <a:r>
              <a:rPr b="1"/>
              <a:t>not</a:t>
            </a:r>
            <a:r>
              <a:rPr/>
              <a:t> generally appropriate:</a:t>
            </a:r>
            <a:br/>
            <a:r>
              <a:rPr/>
              <a:t>they answer the wrong question</a:t>
            </a:r>
          </a:p>
          <a:p>
            <a:pPr lvl="1"/>
            <a:r>
              <a:rPr/>
              <a:t>graphical diagnostics</a:t>
            </a:r>
          </a:p>
          <a:p>
            <a:pPr lvl="2"/>
            <a:r>
              <a:rPr/>
              <a:t>residuals plots (linearity, heteroscedasticity)</a:t>
            </a:r>
          </a:p>
          <a:p>
            <a:pPr lvl="2"/>
            <a:r>
              <a:rPr/>
              <a:t>influence plots (outliers)</a:t>
            </a:r>
          </a:p>
          <a:p>
            <a:pPr lvl="2"/>
            <a:r>
              <a:rPr/>
              <a:t>Q-Q plots (Normality)</a:t>
            </a:r>
          </a:p>
          <a:p>
            <a:pPr lvl="2"/>
            <a:r>
              <a:rPr/>
              <a:t>Box-Cox plots (transformations)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data</a:t>
            </a:r>
            <a:r>
              <a:rPr/>
              <a:t> </a:t>
            </a:r>
            <a:r>
              <a:rPr/>
              <a:t>set)</a:t>
            </a:r>
          </a:p>
        </p:txBody>
      </p:sp>
      <p:sp>
        <p:nvSpPr>
          <p:cNvPr id="3" name="Content Placeholder 2"/>
          <p:cNvSpPr>
            <a:spLocks noGrp="1"/>
          </p:cNvSpPr>
          <p:nvPr>
            <p:ph idx="1"/>
          </p:nvPr>
        </p:nvSpPr>
        <p:spPr/>
        <p:txBody>
          <a:bodyPr/>
          <a:lstStyle/>
          <a:p>
            <a:pPr lvl="0" indent="0">
              <a:buNone/>
            </a:pPr>
            <a:r>
              <a:rPr>
                <a:latin typeface="Courier"/>
              </a:rPr>
              <a:t>## `geom_smooth()` using formula 'y ~ x'</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thesis_stats_files/figure-pptx/data_bad-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diagnostics</a:t>
            </a:r>
          </a:p>
        </p:txBody>
      </p:sp>
      <p:pic>
        <p:nvPicPr>
          <p:cNvPr descr="thesis_stats_files/figure-pptx/diag_ex-1.png" id="0" name="Picture 1"/>
          <p:cNvPicPr>
            <a:picLocks noGrp="1" noChangeAspect="1"/>
          </p:cNvPicPr>
          <p:nvPr/>
        </p:nvPicPr>
        <p:blipFill>
          <a:blip r:embed="rId2"/>
          <a:stretch>
            <a:fillRect/>
          </a:stretch>
        </p:blipFill>
        <p:spPr bwMode="auto">
          <a:xfrm>
            <a:off x="2311400" y="1600200"/>
            <a:ext cx="4521200" cy="45212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dealing</a:t>
            </a:r>
            <a:r>
              <a:rPr/>
              <a:t> </a:t>
            </a:r>
            <a:r>
              <a:rPr/>
              <a:t>with</a:t>
            </a:r>
            <a:r>
              <a:rPr/>
              <a:t> </a:t>
            </a:r>
            <a:r>
              <a:rPr/>
              <a:t>violations</a:t>
            </a:r>
          </a:p>
        </p:txBody>
      </p:sp>
      <p:sp>
        <p:nvSpPr>
          <p:cNvPr id="3" name="Content Placeholder 2"/>
          <p:cNvSpPr>
            <a:spLocks noGrp="1"/>
          </p:cNvSpPr>
          <p:nvPr>
            <p:ph idx="1"/>
          </p:nvPr>
        </p:nvSpPr>
        <p:spPr/>
        <p:txBody>
          <a:bodyPr/>
          <a:lstStyle/>
          <a:p>
            <a:pPr lvl="1"/>
            <a:r>
              <a:rPr/>
              <a:t>drop outliers (report both analyses)</a:t>
            </a:r>
          </a:p>
          <a:p>
            <a:pPr lvl="1"/>
            <a:r>
              <a:rPr/>
              <a:t>transform (e.g. log transform: </a:t>
            </a:r>
            <a:r>
              <a:rPr i="1"/>
              <a:t>Box-Cox</a:t>
            </a:r>
            <a:r>
              <a:rPr/>
              <a:t> analysis)</a:t>
            </a:r>
          </a:p>
          <a:p>
            <a:pPr lvl="1"/>
            <a:r>
              <a:rPr/>
              <a:t>non-parametric (rank-based) tests</a:t>
            </a:r>
            <a:br/>
            <a:r>
              <a:rPr/>
              <a:t>(e.g. Mann-Whitney-Wilcoxon, Kruskal-Wallis)</a:t>
            </a:r>
          </a:p>
          <a:p>
            <a:pPr lvl="1"/>
            <a:r>
              <a:rPr/>
              <a:t>relax assumptions/do fancier stats, e.g.</a:t>
            </a:r>
          </a:p>
          <a:p>
            <a:pPr lvl="2"/>
            <a:r>
              <a:rPr/>
              <a:t>logistic regression (0/1 outcomes)</a:t>
            </a:r>
          </a:p>
          <a:p>
            <a:pPr lvl="2"/>
            <a:r>
              <a:rPr/>
              <a:t>quadratic regression (nonlinearity)</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should</a:t>
            </a:r>
            <a:r>
              <a:rPr/>
              <a:t> </a:t>
            </a:r>
            <a:r>
              <a:rPr/>
              <a:t>you</a:t>
            </a:r>
            <a:r>
              <a:rPr/>
              <a:t> </a:t>
            </a:r>
            <a:r>
              <a:rPr/>
              <a:t>use?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try to connect scientific &amp; statistical questions</a:t>
                </a:r>
              </a:p>
              <a:p>
                <a:pPr lvl="1"/>
                <a:r>
                  <a:rPr/>
                  <a:t>data type</a:t>
                </a:r>
              </a:p>
              <a:p>
                <a:pPr lvl="2"/>
                <a:r>
                  <a:rPr/>
                  <a:t>see </a:t>
                </a:r>
                <a:r>
                  <a:rPr>
                    <a:hlinkClick r:id="rId2"/>
                  </a:rPr>
                  <a:t>decision tree</a:t>
                </a:r>
                <a:r>
                  <a:rPr/>
                  <a:t> or </a:t>
                </a:r>
                <a:r>
                  <a:rPr>
                    <a:hlinkClick r:id="rId3"/>
                  </a:rPr>
                  <a:t>table</a:t>
                </a:r>
              </a:p>
              <a:p>
                <a:pPr lvl="2"/>
                <a:r>
                  <a:rPr/>
                  <a:t>if your question </a:t>
                </a:r>
                <a:r>
                  <a:rPr i="1"/>
                  <a:t>doesn’t</a:t>
                </a:r>
                <a:r>
                  <a:rPr/>
                  <a:t> fit in this tree,</a:t>
                </a:r>
                <a:br/>
                <a:r>
                  <a:rPr/>
                  <a:t>think about how much you like statistics …</a:t>
                </a:r>
              </a:p>
              <a:p>
                <a:pPr lvl="1"/>
                <a:r>
                  <a:rPr/>
                  <a:t>nonparametric stats</a:t>
                </a:r>
              </a:p>
              <a:p>
                <a:pPr lvl="2"/>
                <a:r>
                  <a:rPr/>
                  <a:t>slight loss of power</a:t>
                </a:r>
              </a:p>
              <a:p>
                <a:pPr lvl="2"/>
                <a:r>
                  <a:rPr/>
                  <a:t>stronger assumptions than you think</a:t>
                </a:r>
              </a:p>
              <a:p>
                <a:pPr lvl="2"/>
                <a14:m>
                  <m:oMath xmlns:m="http://schemas.openxmlformats.org/officeDocument/2006/math">
                    <m:r>
                      <m:t>p</m:t>
                    </m:r>
                  </m:oMath>
                </a14:m>
                <a:r>
                  <a:rPr/>
                  <a:t>-values only - no effect size</a:t>
                </a:r>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computational</a:t>
            </a:r>
            <a:r>
              <a:rPr/>
              <a:t> </a:t>
            </a:r>
            <a:r>
              <a:rPr/>
              <a:t>platforms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Criteria</a:t>
            </a:r>
          </a:p>
        </p:txBody>
      </p:sp>
      <p:sp>
        <p:nvSpPr>
          <p:cNvPr id="3" name="Content Placeholder 2"/>
          <p:cNvSpPr>
            <a:spLocks noGrp="1"/>
          </p:cNvSpPr>
          <p:nvPr>
            <p:ph idx="1"/>
          </p:nvPr>
        </p:nvSpPr>
        <p:spPr/>
        <p:txBody>
          <a:bodyPr/>
          <a:lstStyle/>
          <a:p>
            <a:pPr lvl="1"/>
            <a:r>
              <a:rPr/>
              <a:t>simple/weak vs. complex/powerful</a:t>
            </a:r>
          </a:p>
          <a:p>
            <a:pPr lvl="1"/>
            <a:r>
              <a:rPr/>
              <a:t>GUI vs command-line</a:t>
            </a:r>
          </a:p>
          <a:p>
            <a:pPr lvl="1"/>
            <a:r>
              <a:rPr b="1"/>
              <a:t>default:</a:t>
            </a:r>
            <a:r>
              <a:rPr/>
              <a:t> use what your lab uses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i.creativecommons.org/l/by-sa/4.0/88x31.png" id="0" name="Picture 1"/>
          <p:cNvPicPr>
            <a:picLocks noGrp="1" noChangeAspect="1"/>
          </p:cNvPicPr>
          <p:nvPr/>
        </p:nvPicPr>
        <p:blipFill>
          <a:blip r:embed="rId2"/>
          <a:stretch>
            <a:fillRect/>
          </a:stretch>
        </p:blipFill>
        <p:spPr bwMode="auto">
          <a:xfrm>
            <a:off x="457200" y="2413000"/>
            <a:ext cx="8229600" cy="28956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Excel</a:t>
            </a:r>
          </a:p>
        </p:txBody>
      </p:sp>
      <p:sp>
        <p:nvSpPr>
          <p:cNvPr id="3" name="Content Placeholder 2"/>
          <p:cNvSpPr>
            <a:spLocks noGrp="1"/>
          </p:cNvSpPr>
          <p:nvPr>
            <p:ph idx="1"/>
          </p:nvPr>
        </p:nvSpPr>
        <p:spPr/>
        <p:txBody>
          <a:bodyPr/>
          <a:lstStyle/>
          <a:p>
            <a:pPr lvl="1"/>
            <a:r>
              <a:rPr/>
              <a:t>ubiquitous</a:t>
            </a:r>
          </a:p>
          <a:p>
            <a:pPr lvl="1"/>
            <a:r>
              <a:rPr/>
              <a:t>open alternatives (Open Office)</a:t>
            </a:r>
          </a:p>
          <a:p>
            <a:pPr lvl="1"/>
            <a:r>
              <a:rPr/>
              <a:t>data in plain sight</a:t>
            </a:r>
          </a:p>
          <a:p>
            <a:pPr lvl="1"/>
            <a:r>
              <a:rPr/>
              <a:t>good enough for simple stuff</a:t>
            </a:r>
          </a:p>
          <a:p>
            <a:pPr lvl="1"/>
            <a:r>
              <a:rPr/>
              <a:t>occasional traps (McCullough et al. 2008)</a:t>
            </a:r>
          </a:p>
          <a:p>
            <a:pPr lvl="1"/>
            <a:r>
              <a:rPr/>
              <a:t>archive your data as CSV, not XLSX</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stats</a:t>
            </a:r>
            <a:r>
              <a:rPr/>
              <a:t> </a:t>
            </a:r>
            <a:r>
              <a:rPr/>
              <a:t>packages</a:t>
            </a:r>
          </a:p>
        </p:txBody>
      </p:sp>
      <p:sp>
        <p:nvSpPr>
          <p:cNvPr id="3" name="Content Placeholder 2"/>
          <p:cNvSpPr>
            <a:spLocks noGrp="1"/>
          </p:cNvSpPr>
          <p:nvPr>
            <p:ph idx="1"/>
          </p:nvPr>
        </p:nvSpPr>
        <p:spPr/>
        <p:txBody>
          <a:bodyPr/>
          <a:lstStyle/>
          <a:p>
            <a:pPr lvl="1"/>
            <a:r>
              <a:rPr/>
              <a:t>SPSS, JMP, SAS, …</a:t>
            </a:r>
          </a:p>
          <a:p>
            <a:pPr lvl="1"/>
            <a:r>
              <a:rPr/>
              <a:t>more reliable than Excel</a:t>
            </a:r>
          </a:p>
          <a:p>
            <a:pPr lvl="1"/>
            <a:r>
              <a:rPr/>
              <a:t>more powerful than Excel</a:t>
            </a:r>
          </a:p>
          <a:p>
            <a:pPr lvl="1"/>
            <a:r>
              <a:rPr/>
              <a:t>point &amp; click (mostly)</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
            </a:r>
          </a:p>
        </p:txBody>
      </p:sp>
      <p:sp>
        <p:nvSpPr>
          <p:cNvPr id="3" name="Content Placeholder 2"/>
          <p:cNvSpPr>
            <a:spLocks noGrp="1"/>
          </p:cNvSpPr>
          <p:nvPr>
            <p:ph idx="1"/>
          </p:nvPr>
        </p:nvSpPr>
        <p:spPr/>
        <p:txBody>
          <a:bodyPr/>
          <a:lstStyle/>
          <a:p>
            <a:pPr lvl="1"/>
            <a:r>
              <a:rPr/>
              <a:t>powerful; free &amp; open</a:t>
            </a:r>
          </a:p>
          <a:p>
            <a:pPr lvl="1"/>
            <a:r>
              <a:rPr/>
              <a:t>reproducible: script-based</a:t>
            </a:r>
          </a:p>
          <a:p>
            <a:pPr lvl="1"/>
            <a:r>
              <a:rPr/>
              <a:t>hardest to learn</a:t>
            </a:r>
          </a:p>
          <a:p>
            <a:pPr lvl="1"/>
            <a:r>
              <a:rPr>
                <a:hlinkClick r:id="rId2"/>
              </a:rPr>
              <a:t>R Commander</a:t>
            </a:r>
            <a:r>
              <a:rPr/>
              <a:t> if you need a GUI</a:t>
            </a:r>
          </a:p>
          <a:p>
            <a:pPr lvl="1"/>
            <a:r>
              <a:rPr/>
              <a:t>great for data manipulation, graphics</a:t>
            </a:r>
            <a:br/>
            <a:r>
              <a:rPr/>
              <a:t>(once you learn how)</a:t>
            </a:r>
          </a:p>
          <a:p>
            <a:pPr lvl="0" marL="0" indent="0">
              <a:buNone/>
            </a:pPr>
            <a:r>
              <a:rPr/>
              <a:t>Using this analogy programs like SPSS are busses, easy to use for the standard things, but very frustrating if you want to do something that is not already preprogrammed.</a:t>
            </a:r>
          </a:p>
          <a:p>
            <a:pPr lvl="0" marL="0" indent="0">
              <a:buNone/>
            </a:pPr>
            <a:r>
              <a:rPr/>
              <a:t>R is a 4-wheel drive SUV (though environmentally friendly) with a bike on the back, a kayak on top, good walking and running shoes in the passenger seat, and mountain climbing and spelunking gear in the back. R can take you anywhere you want to go if you take time to learn how to use the equipment, but that is going to take longer than learning where the bus stops are in SPSS.</a:t>
            </a:r>
          </a:p>
          <a:p>
            <a:pPr lvl="0" marL="0" indent="0">
              <a:buNone/>
            </a:pPr>
            <a:r>
              <a:rPr/>
              <a:t>Greg Snow, R-help (May 2006)</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t-test</a:t>
            </a:r>
            <a:r>
              <a:rPr/>
              <a:t> </a:t>
            </a:r>
            <a:r>
              <a:rPr/>
              <a:t>(R)</a:t>
            </a:r>
          </a:p>
        </p:txBody>
      </p:sp>
      <p:sp>
        <p:nvSpPr>
          <p:cNvPr id="3" name="Content Placeholder 2"/>
          <p:cNvSpPr>
            <a:spLocks noGrp="1"/>
          </p:cNvSpPr>
          <p:nvPr>
            <p:ph idx="1"/>
          </p:nvPr>
        </p:nvSpPr>
        <p:spPr/>
        <p:txBody>
          <a:bodyPr/>
          <a:lstStyle/>
          <a:p>
            <a:pPr lvl="0" indent="0">
              <a:buNone/>
            </a:pPr>
            <a:r>
              <a:rPr>
                <a:latin typeface="Courier"/>
              </a:rPr>
              <a:t>x1 =</a:t>
            </a:r>
            <a:r>
              <a:rPr>
                <a:solidFill>
                  <a:srgbClr val="4070A0"/>
                </a:solidFill>
                <a:latin typeface="Courier"/>
              </a:rPr>
              <a:t> </a:t>
            </a:r>
            <a:r>
              <a:rPr b="1">
                <a:solidFill>
                  <a:srgbClr val="007020"/>
                </a:solidFill>
                <a:latin typeface="Courier"/>
              </a:rPr>
              <a:t>c</a:t>
            </a:r>
            <a:r>
              <a:rPr>
                <a:latin typeface="Courier"/>
              </a:rPr>
              <a:t>(</a:t>
            </a:r>
            <a:r>
              <a:rPr>
                <a:solidFill>
                  <a:srgbClr val="40A070"/>
                </a:solidFill>
                <a:latin typeface="Courier"/>
              </a:rPr>
              <a:t>1.5</a:t>
            </a:r>
            <a:r>
              <a:rPr>
                <a:latin typeface="Courier"/>
              </a:rPr>
              <a:t>,</a:t>
            </a:r>
            <a:r>
              <a:rPr>
                <a:solidFill>
                  <a:srgbClr val="40A070"/>
                </a:solidFill>
                <a:latin typeface="Courier"/>
              </a:rPr>
              <a:t>2.5</a:t>
            </a:r>
            <a:r>
              <a:rPr>
                <a:latin typeface="Courier"/>
              </a:rPr>
              <a:t>,</a:t>
            </a:r>
            <a:r>
              <a:rPr>
                <a:solidFill>
                  <a:srgbClr val="40A070"/>
                </a:solidFill>
                <a:latin typeface="Courier"/>
              </a:rPr>
              <a:t>2.1</a:t>
            </a:r>
            <a:r>
              <a:rPr>
                <a:latin typeface="Courier"/>
              </a:rPr>
              <a:t>)</a:t>
            </a:r>
            <a:br/>
            <a:r>
              <a:rPr>
                <a:latin typeface="Courier"/>
              </a:rPr>
              <a:t>x2 =</a:t>
            </a:r>
            <a:r>
              <a:rPr>
                <a:solidFill>
                  <a:srgbClr val="4070A0"/>
                </a:solidFill>
                <a:latin typeface="Courier"/>
              </a:rPr>
              <a:t> </a:t>
            </a:r>
            <a:r>
              <a:rPr b="1">
                <a:solidFill>
                  <a:srgbClr val="007020"/>
                </a:solidFill>
                <a:latin typeface="Courier"/>
              </a:rPr>
              <a:t>c</a:t>
            </a:r>
            <a:r>
              <a:rPr>
                <a:latin typeface="Courier"/>
              </a:rPr>
              <a:t>(</a:t>
            </a:r>
            <a:r>
              <a:rPr>
                <a:solidFill>
                  <a:srgbClr val="40A070"/>
                </a:solidFill>
                <a:latin typeface="Courier"/>
              </a:rPr>
              <a:t>1.1</a:t>
            </a:r>
            <a:r>
              <a:rPr>
                <a:latin typeface="Courier"/>
              </a:rPr>
              <a:t>,</a:t>
            </a:r>
            <a:r>
              <a:rPr>
                <a:solidFill>
                  <a:srgbClr val="40A070"/>
                </a:solidFill>
                <a:latin typeface="Courier"/>
              </a:rPr>
              <a:t>1.4</a:t>
            </a:r>
            <a:r>
              <a:rPr>
                <a:latin typeface="Courier"/>
              </a:rPr>
              <a:t>,</a:t>
            </a:r>
            <a:r>
              <a:rPr>
                <a:solidFill>
                  <a:srgbClr val="40A070"/>
                </a:solidFill>
                <a:latin typeface="Courier"/>
              </a:rPr>
              <a:t>1.5</a:t>
            </a:r>
            <a:r>
              <a:rPr>
                <a:latin typeface="Courier"/>
              </a:rPr>
              <a:t>)</a:t>
            </a:r>
            <a:br/>
            <a:r>
              <a:rPr b="1">
                <a:solidFill>
                  <a:srgbClr val="007020"/>
                </a:solidFill>
                <a:latin typeface="Courier"/>
              </a:rPr>
              <a:t>t.test</a:t>
            </a:r>
            <a:r>
              <a:rPr>
                <a:latin typeface="Courier"/>
              </a:rPr>
              <a:t>(x1,x2)</a:t>
            </a:r>
          </a:p>
          <a:p>
            <a:pPr lvl="0" indent="0">
              <a:buNone/>
            </a:pPr>
            <a:r>
              <a:rPr>
                <a:latin typeface="Courier"/>
              </a:rPr>
              <a:t>## 
##  Welch Two Sample t-test
## 
## data:  x1 and x2
## t = 2.226, df = 2.6648, p-value = 0.1236
## alternative hypothesis: true difference in means is not equal to 0
## 95 percent confidence interval:
##  -0.3759079  1.7759079
## sample estimates:
## mean of x mean of y 
##  2.033333  1.333333</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t-test</a:t>
            </a:r>
            <a:r>
              <a:rPr/>
              <a:t> </a:t>
            </a:r>
            <a:r>
              <a:rPr/>
              <a:t>(Excel)</a:t>
            </a:r>
          </a:p>
        </p:txBody>
      </p:sp>
      <p:pic>
        <p:nvPicPr>
          <p:cNvPr descr="excel_ex.png" id="0" name="Picture 1"/>
          <p:cNvPicPr>
            <a:picLocks noGrp="1" noChangeAspect="1"/>
          </p:cNvPicPr>
          <p:nvPr/>
        </p:nvPicPr>
        <p:blipFill>
          <a:blip r:embed="rId2"/>
          <a:stretch>
            <a:fillRect/>
          </a:stretch>
        </p:blipFill>
        <p:spPr bwMode="auto">
          <a:xfrm>
            <a:off x="457200" y="2171700"/>
            <a:ext cx="8229600" cy="33655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Further</a:t>
            </a:r>
            <a:r>
              <a:rPr/>
              <a:t> </a:t>
            </a:r>
            <a:r>
              <a:rPr/>
              <a:t>resources</a:t>
            </a:r>
          </a:p>
        </p:txBody>
      </p:sp>
      <p:sp>
        <p:nvSpPr>
          <p:cNvPr id="3" name="Content Placeholder 2"/>
          <p:cNvSpPr>
            <a:spLocks noGrp="1"/>
          </p:cNvSpPr>
          <p:nvPr>
            <p:ph idx="1"/>
          </p:nvPr>
        </p:nvSpPr>
        <p:spPr/>
        <p:txBody>
          <a:bodyPr/>
          <a:lstStyle/>
          <a:p>
            <a:pPr lvl="1"/>
            <a:r>
              <a:rPr i="1"/>
              <a:t>Nature</a:t>
            </a:r>
            <a:r>
              <a:rPr/>
              <a:t> web collection, </a:t>
            </a:r>
            <a:r>
              <a:rPr>
                <a:hlinkClick r:id="rId2"/>
              </a:rPr>
              <a:t>“Statistics for Biologists”</a:t>
            </a:r>
          </a:p>
          <a:p>
            <a:pPr lvl="1"/>
            <a:r>
              <a:rPr>
                <a:hlinkClick r:id="rId3"/>
              </a:rPr>
              <a:t>UCLA statistics consulting</a:t>
            </a:r>
            <a:r>
              <a:rPr/>
              <a:t> (many examples in SAS, SPSS, R …)</a:t>
            </a:r>
          </a:p>
          <a:p>
            <a:pPr lvl="1"/>
            <a:r>
              <a:rPr>
                <a:hlinkClick r:id="rId4"/>
              </a:rPr>
              <a:t>CrossValidated</a:t>
            </a:r>
          </a:p>
          <a:p>
            <a:pPr lvl="1"/>
            <a:r>
              <a:rPr>
                <a:hlinkClick r:id="rId5"/>
              </a:rPr>
              <a:t>bio data lunch</a:t>
            </a:r>
          </a:p>
          <a:p>
            <a:pPr lvl="1"/>
            <a:r>
              <a:rPr>
                <a:hlinkClick r:id="rId6"/>
              </a:rPr>
              <a:t>source code for this talk</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References</a:t>
            </a:r>
          </a:p>
        </p:txBody>
      </p:sp>
      <p:sp>
        <p:nvSpPr>
          <p:cNvPr id="3" name="Content Placeholder 2"/>
          <p:cNvSpPr>
            <a:spLocks noGrp="1"/>
          </p:cNvSpPr>
          <p:nvPr>
            <p:ph idx="1"/>
          </p:nvPr>
        </p:nvSpPr>
        <p:spPr/>
        <p:txBody>
          <a:bodyPr/>
          <a:lstStyle/>
          <a:p>
            <a:pPr lvl="0" marL="0" indent="0">
              <a:buNone/>
            </a:pPr>
            <a:r>
              <a:rPr/>
              <a:t>Chambers, JM et al. 2018. </a:t>
            </a:r>
            <a:r>
              <a:rPr i="1"/>
              <a:t>Graphical methods for data analysis</a:t>
            </a:r>
            <a:r>
              <a:rPr/>
              <a:t>. Chapman; Hall/CRC.</a:t>
            </a:r>
          </a:p>
          <a:p>
            <a:pPr lvl="0" marL="0" indent="0">
              <a:buNone/>
            </a:pPr>
            <a:r>
              <a:rPr/>
              <a:t>Davies, GM et al. 2015.. </a:t>
            </a:r>
            <a:r>
              <a:rPr i="1"/>
              <a:t>Ecology and Evolution</a:t>
            </a:r>
            <a:r>
              <a:rPr/>
              <a:t> (October). doi:</a:t>
            </a:r>
            <a:r>
              <a:rPr>
                <a:hlinkClick r:id="rId2"/>
              </a:rPr>
              <a:t>10.1002/ece3.1782</a:t>
            </a:r>
            <a:r>
              <a:rPr/>
              <a:t>. </a:t>
            </a:r>
            <a:r>
              <a:rPr>
                <a:hlinkClick r:id="rId3"/>
              </a:rPr>
              <a:t>http://onlinelibrary.wiley.com/doi/10.1002/ece3.1782/abstract</a:t>
            </a:r>
            <a:r>
              <a:rPr/>
              <a:t>.</a:t>
            </a:r>
          </a:p>
          <a:p>
            <a:pPr lvl="0" marL="0" indent="0">
              <a:buNone/>
            </a:pPr>
            <a:r>
              <a:rPr/>
              <a:t>Dushoff, J et al. 2018. (October). </a:t>
            </a:r>
            <a:r>
              <a:rPr>
                <a:hlinkClick r:id="rId4"/>
              </a:rPr>
              <a:t>https://arxiv.org/abs/1810.06387</a:t>
            </a:r>
            <a:r>
              <a:rPr/>
              <a:t>.</a:t>
            </a:r>
          </a:p>
          <a:p>
            <a:pPr lvl="0" marL="0" indent="0">
              <a:buNone/>
            </a:pPr>
            <a:r>
              <a:rPr/>
              <a:t>Gelman, A et al. 2014.. </a:t>
            </a:r>
            <a:r>
              <a:rPr i="1"/>
              <a:t>Perspectives on Psychological Science</a:t>
            </a:r>
            <a:r>
              <a:rPr/>
              <a:t> 9 (6) (November): 641–651. doi:</a:t>
            </a:r>
            <a:r>
              <a:rPr>
                <a:hlinkClick r:id="rId5"/>
              </a:rPr>
              <a:t>10.1177/1745691614551642</a:t>
            </a:r>
            <a:r>
              <a:rPr/>
              <a:t>. </a:t>
            </a:r>
            <a:r>
              <a:rPr>
                <a:hlinkClick r:id="rId6"/>
              </a:rPr>
              <a:t>http://pps.sagepub.com/content/9/6/641</a:t>
            </a:r>
            <a:r>
              <a:rPr/>
              <a:t>.</a:t>
            </a:r>
          </a:p>
          <a:p>
            <a:pPr lvl="0" marL="0" indent="0">
              <a:buNone/>
            </a:pPr>
            <a:r>
              <a:rPr/>
              <a:t>———. 2006.. </a:t>
            </a:r>
            <a:r>
              <a:rPr i="1"/>
              <a:t>The American Statistician</a:t>
            </a:r>
            <a:r>
              <a:rPr/>
              <a:t> 60 (4) (November): 328–331. doi:</a:t>
            </a:r>
            <a:r>
              <a:rPr>
                <a:hlinkClick r:id="rId7"/>
              </a:rPr>
              <a:t>10.1198/000313006X152649</a:t>
            </a:r>
            <a:r>
              <a:rPr/>
              <a:t>. </a:t>
            </a:r>
            <a:r>
              <a:rPr>
                <a:hlinkClick r:id="rId8"/>
              </a:rPr>
              <a:t>http://www.tandfonline.com/doi/abs/10.1198/000313006X152649</a:t>
            </a:r>
            <a:r>
              <a:rPr/>
              <a:t>.</a:t>
            </a:r>
          </a:p>
          <a:p>
            <a:pPr lvl="0" marL="0" indent="0">
              <a:buNone/>
            </a:pPr>
            <a:r>
              <a:rPr/>
              <a:t>Hurlbert, SH. 1984.. </a:t>
            </a:r>
            <a:r>
              <a:rPr i="1"/>
              <a:t>Ecological Monographs</a:t>
            </a:r>
            <a:r>
              <a:rPr/>
              <a:t> 54 (2) (June): 187–211. doi:</a:t>
            </a:r>
            <a:r>
              <a:rPr>
                <a:hlinkClick r:id="rId9"/>
              </a:rPr>
              <a:t>10.2307/1942661</a:t>
            </a:r>
            <a:r>
              <a:rPr/>
              <a:t>. </a:t>
            </a:r>
            <a:r>
              <a:rPr>
                <a:hlinkClick r:id="rId10"/>
              </a:rPr>
              <a:t>http://www.esajournals.org/doi/abs/10.2307/1942661</a:t>
            </a:r>
            <a:r>
              <a:rPr/>
              <a:t>.</a:t>
            </a:r>
          </a:p>
          <a:p>
            <a:pPr lvl="0" marL="0" indent="0">
              <a:buNone/>
            </a:pPr>
            <a:r>
              <a:rPr/>
              <a:t>Ioannidis, JPA. 2005.. </a:t>
            </a:r>
            <a:r>
              <a:rPr i="1"/>
              <a:t>PLoS Med</a:t>
            </a:r>
            <a:r>
              <a:rPr/>
              <a:t> 2 (8): e124. doi:</a:t>
            </a:r>
            <a:r>
              <a:rPr>
                <a:hlinkClick r:id="rId11"/>
              </a:rPr>
              <a:t>10.1371/journal.pmed.0020124</a:t>
            </a:r>
            <a:r>
              <a:rPr/>
              <a:t>. </a:t>
            </a:r>
            <a:r>
              <a:rPr>
                <a:hlinkClick r:id="rId12"/>
              </a:rPr>
              <a:t>http://dx.doi.org/10.1371/journal.pmed.0020124</a:t>
            </a:r>
            <a:r>
              <a:rPr/>
              <a:t>.</a:t>
            </a:r>
          </a:p>
          <a:p>
            <a:pPr lvl="0" marL="0" indent="0">
              <a:buNone/>
            </a:pPr>
            <a:r>
              <a:rPr/>
              <a:t>McCullough, BD et al. 2008.. </a:t>
            </a:r>
            <a:r>
              <a:rPr i="1"/>
              <a:t>Computational Statistics &amp; Data Analysis</a:t>
            </a:r>
            <a:r>
              <a:rPr/>
              <a:t> 52 (10) (June): 4570–4578. doi:</a:t>
            </a:r>
            <a:r>
              <a:rPr>
                <a:hlinkClick r:id="rId13"/>
              </a:rPr>
              <a:t>10.1016/j.csda.2008.03.004</a:t>
            </a:r>
            <a:r>
              <a:rPr/>
              <a:t>. </a:t>
            </a:r>
            <a:r>
              <a:rPr>
                <a:hlinkClick r:id="rId14"/>
              </a:rPr>
              <a:t>http://www.sciencedirect.com/science/article/pii/S0167947308001606</a:t>
            </a:r>
            <a:r>
              <a:rPr/>
              <a:t>.</a:t>
            </a:r>
          </a:p>
          <a:p>
            <a:pPr lvl="0" marL="0" indent="0">
              <a:buNone/>
            </a:pPr>
            <a:r>
              <a:rPr/>
              <a:t>Simmons, JP et al. 2011.. </a:t>
            </a:r>
            <a:r>
              <a:rPr i="1"/>
              <a:t>Psychological Science</a:t>
            </a:r>
            <a:r>
              <a:rPr/>
              <a:t> 22 (11) (November): 1359–1366. doi:</a:t>
            </a:r>
            <a:r>
              <a:rPr>
                <a:hlinkClick r:id="rId15"/>
              </a:rPr>
              <a:t>10.1177/0956797611417632</a:t>
            </a:r>
            <a:r>
              <a:rPr/>
              <a:t>. </a:t>
            </a:r>
            <a:r>
              <a:rPr>
                <a:hlinkClick r:id="rId16"/>
              </a:rPr>
              <a:t>http://pss.sagepub.com/content/22/11/1359</a:t>
            </a:r>
            <a:r>
              <a:rPr/>
              <a:t>.</a:t>
            </a:r>
          </a:p>
          <a:p>
            <a:pPr lvl="0" marL="0" indent="0">
              <a:buNone/>
            </a:pPr>
            <a:r>
              <a:rPr/>
              <a:t>Student. 1927.. </a:t>
            </a:r>
            <a:r>
              <a:rPr i="1"/>
              <a:t>Biometrika</a:t>
            </a:r>
            <a:r>
              <a:rPr/>
              <a:t> 19 (1/2) (July): 151–164. doi:</a:t>
            </a:r>
            <a:r>
              <a:rPr>
                <a:hlinkClick r:id="rId17"/>
              </a:rPr>
              <a:t>10.2307/2332181</a:t>
            </a:r>
            <a:r>
              <a:rPr/>
              <a:t>. </a:t>
            </a:r>
            <a:r>
              <a:rPr>
                <a:hlinkClick r:id="rId18"/>
              </a:rPr>
              <a:t>http://www.jstor.org/stable/2332181</a:t>
            </a:r>
            <a: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experimental</a:t>
            </a:r>
            <a:r>
              <a:rPr/>
              <a:t> </a:t>
            </a:r>
            <a:r>
              <a:rPr/>
              <a:t>design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most</a:t>
            </a:r>
            <a:r>
              <a:rPr/>
              <a:t> </a:t>
            </a:r>
            <a:r>
              <a:rPr/>
              <a:t>important</a:t>
            </a:r>
            <a:r>
              <a:rPr/>
              <a:t> </a:t>
            </a:r>
            <a:r>
              <a:rPr/>
              <a:t>thing</a:t>
            </a:r>
          </a:p>
        </p:txBody>
      </p:sp>
      <p:sp>
        <p:nvSpPr>
          <p:cNvPr id="3" name="Content Placeholder 2"/>
          <p:cNvSpPr>
            <a:spLocks noGrp="1"/>
          </p:cNvSpPr>
          <p:nvPr>
            <p:ph idx="1"/>
          </p:nvPr>
        </p:nvSpPr>
        <p:spPr/>
        <p:txBody>
          <a:bodyPr/>
          <a:lstStyle/>
          <a:p>
            <a:pPr lvl="1"/>
            <a:r>
              <a:rPr/>
              <a:t>Design your experiment well and execute it well:</a:t>
            </a:r>
            <a:br/>
            <a:r>
              <a:rPr/>
              <a:t>you needn’t worry too much in advance about statistics</a:t>
            </a:r>
          </a:p>
          <a:p>
            <a:pPr lvl="1"/>
            <a:r>
              <a:rPr/>
              <a:t>Don’t: you’re doomed - statistics can’t save you </a:t>
            </a:r>
          </a:p>
          <a:p>
            <a:pPr lvl="1"/>
            <a:r>
              <a:rPr b="1"/>
              <a:t>randomization</a:t>
            </a:r>
            <a:r>
              <a:rPr/>
              <a:t>, </a:t>
            </a:r>
            <a:r>
              <a:rPr b="1"/>
              <a:t>replication</a:t>
            </a:r>
            <a:r>
              <a:rPr/>
              <a:t>, </a:t>
            </a:r>
            <a:r>
              <a:rPr b="1"/>
              <a:t>control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randomization</a:t>
            </a:r>
          </a:p>
        </p:txBody>
      </p:sp>
      <p:sp>
        <p:nvSpPr>
          <p:cNvPr id="3" name="Content Placeholder 2"/>
          <p:cNvSpPr>
            <a:spLocks noGrp="1"/>
          </p:cNvSpPr>
          <p:nvPr>
            <p:ph idx="1"/>
          </p:nvPr>
        </p:nvSpPr>
        <p:spPr/>
        <p:txBody>
          <a:bodyPr/>
          <a:lstStyle/>
          <a:p>
            <a:pPr lvl="1"/>
            <a:r>
              <a:rPr/>
              <a:t>random </a:t>
            </a:r>
            <a:r>
              <a:rPr i="1"/>
              <a:t>assignment to treatments</a:t>
            </a:r>
          </a:p>
          <a:p>
            <a:pPr lvl="1"/>
            <a:r>
              <a:rPr/>
              <a:t>poorer alternative: </a:t>
            </a:r>
            <a:r>
              <a:rPr i="1"/>
              <a:t>haphazard</a:t>
            </a:r>
            <a:r>
              <a:rPr/>
              <a:t> assignment</a:t>
            </a:r>
            <a:br/>
            <a:r>
              <a:rPr/>
              <a:t>(“convenience sampling”)</a:t>
            </a:r>
          </a:p>
          <a:p>
            <a:pPr lvl="1"/>
            <a:r>
              <a:rPr/>
              <a:t>stratification</a:t>
            </a:r>
            <a:br/>
            <a:r>
              <a:rPr/>
              <a:t>(i.e., randomize within groups)</a:t>
            </a:r>
          </a:p>
          <a:p>
            <a:pPr lvl="1"/>
            <a:r>
              <a:rPr/>
              <a:t>related: experimental </a:t>
            </a:r>
            <a:r>
              <a:rPr i="1"/>
              <a:t>blinding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replication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how big does your experiment need to be?</a:t>
                </a:r>
              </a:p>
              <a:p>
                <a:pPr lvl="1"/>
                <a:r>
                  <a:rPr b="1"/>
                  <a:t>power</a:t>
                </a:r>
                <a:r>
                  <a:rPr/>
                  <a:t>: probability of detecting an effect of a particular size,</a:t>
                </a:r>
                <a:br/>
                <a:r>
                  <a:rPr/>
                  <a:t>if one exists</a:t>
                </a:r>
              </a:p>
              <a:p>
                <a:pPr lvl="1"/>
                <a:r>
                  <a:rPr/>
                  <a:t>more generally: how much information? what kinds of mistakes? (Gelman et al. 2014)</a:t>
                </a:r>
              </a:p>
              <a:p>
                <a:pPr lvl="1"/>
                <a:r>
                  <a:rPr i="1"/>
                  <a:t>underpowered</a:t>
                </a:r>
                <a:r>
                  <a:rPr/>
                  <a:t> studies</a:t>
                </a:r>
              </a:p>
              <a:p>
                <a:pPr lvl="2"/>
                <a:r>
                  <a:rPr/>
                  <a:t>failure is likely</a:t>
                </a:r>
              </a:p>
              <a:p>
                <a:pPr lvl="2"/>
                <a:r>
                  <a:rPr/>
                  <a:t>cheating is likely</a:t>
                </a:r>
              </a:p>
              <a:p>
                <a:pPr lvl="2"/>
                <a:r>
                  <a:rPr i="1"/>
                  <a:t>significance filter</a:t>
                </a:r>
                <a:r>
                  <a:rPr/>
                  <a:t> </a:t>
                </a:r>
                <a14:m>
                  <m:oMath xmlns:m="http://schemas.openxmlformats.org/officeDocument/2006/math">
                    <m:r>
                      <m:t>→</m:t>
                    </m:r>
                  </m:oMath>
                </a14:m>
                <a:r>
                  <a:rPr/>
                  <a:t> biased estimates</a:t>
                </a:r>
              </a:p>
              <a:p>
                <a:pPr lvl="1"/>
                <a:r>
                  <a:rPr i="1"/>
                  <a:t>overpowered</a:t>
                </a:r>
                <a:r>
                  <a:rPr/>
                  <a:t> studies waste time, lives, $$$</a:t>
                </a:r>
              </a:p>
              <a:p>
                <a:pPr lvl="1"/>
                <a:r>
                  <a:rPr b="1"/>
                  <a:t>pseudoreplication</a:t>
                </a:r>
                <a:r>
                  <a:rPr/>
                  <a:t> (Hurlbert 1984; Davies et al. 2015) confounding sampling units with treatment units</a:t>
                </a: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power</a:t>
            </a:r>
            <a:r>
              <a:rPr/>
              <a:t> </a:t>
            </a:r>
            <a:r>
              <a:rPr/>
              <a:t>analysis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need to guess </a:t>
                </a:r>
                <a:r>
                  <a:rPr i="1"/>
                  <a:t>effect size</a:t>
                </a:r>
                <a:r>
                  <a:rPr/>
                  <a:t> and variability</a:t>
                </a:r>
              </a:p>
              <a:p>
                <a:pPr lvl="2"/>
                <a:r>
                  <a:rPr/>
                  <a:t>minimum </a:t>
                </a:r>
                <a:r>
                  <a:rPr i="1"/>
                  <a:t>interesting</a:t>
                </a:r>
                <a:r>
                  <a:rPr/>
                  <a:t> biological effect size</a:t>
                </a:r>
              </a:p>
              <a:p>
                <a:pPr lvl="2"/>
                <a:r>
                  <a:rPr/>
                  <a:t>previous studies</a:t>
                </a:r>
              </a:p>
              <a:p>
                <a:pPr lvl="2"/>
                <a:r>
                  <a:rPr/>
                  <a:t>ask your supervisor</a:t>
                </a:r>
              </a:p>
              <a:p>
                <a:pPr lvl="1"/>
                <a:r>
                  <a:rPr/>
                  <a:t>OK to simplify design (e.g. ANOVA </a:t>
                </a:r>
                <a14:m>
                  <m:oMath xmlns:m="http://schemas.openxmlformats.org/officeDocument/2006/math">
                    <m:r>
                      <m:t>→</m:t>
                    </m:r>
                  </m:oMath>
                </a14:m>
                <a:r>
                  <a:rPr/>
                  <a:t> </a:t>
                </a:r>
                <a14:m>
                  <m:oMath xmlns:m="http://schemas.openxmlformats.org/officeDocument/2006/math">
                    <m:r>
                      <m:t>t</m:t>
                    </m:r>
                  </m:oMath>
                </a14:m>
                <a:r>
                  <a:rPr/>
                  <a:t>-test)</a:t>
                </a:r>
              </a:p>
              <a:p>
                <a:pPr lvl="1"/>
                <a:r>
                  <a:rPr/>
                  <a:t>methods</a:t>
                </a:r>
              </a:p>
              <a:p>
                <a:pPr lvl="2"/>
                <a:r>
                  <a:rPr/>
                  <a:t>seat-of-the-pants</a:t>
                </a:r>
              </a:p>
              <a:p>
                <a:pPr lvl="2"/>
                <a:r>
                  <a:rPr>
                    <a:hlinkClick r:id="rId2"/>
                  </a:rPr>
                  <a:t>web calculators</a:t>
                </a:r>
              </a:p>
              <a:p>
                <a:pPr lvl="2"/>
                <a:r>
                  <a:rPr/>
                  <a:t>in R</a:t>
                </a:r>
              </a:p>
              <a:p>
                <a:pPr lvl="0" indent="0">
                  <a:buNone/>
                </a:pPr>
                <a:r>
                  <a:rPr b="1">
                    <a:solidFill>
                      <a:srgbClr val="007020"/>
                    </a:solidFill>
                    <a:latin typeface="Courier"/>
                  </a:rPr>
                  <a:t>apropos</a:t>
                </a:r>
                <a:r>
                  <a:rPr>
                    <a:latin typeface="Courier"/>
                  </a:rPr>
                  <a:t>(</a:t>
                </a:r>
                <a:r>
                  <a:rPr>
                    <a:solidFill>
                      <a:srgbClr val="4070A0"/>
                    </a:solidFill>
                    <a:latin typeface="Courier"/>
                  </a:rPr>
                  <a:t>"^power"</a:t>
                </a:r>
                <a:r>
                  <a:rPr>
                    <a:latin typeface="Courier"/>
                  </a:rPr>
                  <a:t>)  </a:t>
                </a:r>
                <a:r>
                  <a:rPr i="1">
                    <a:solidFill>
                      <a:srgbClr val="60A0B0"/>
                    </a:solidFill>
                    <a:latin typeface="Courier"/>
                  </a:rPr>
                  <a:t>## base-R functions</a:t>
                </a:r>
                <a:br/>
                <a:r>
                  <a:rPr b="1">
                    <a:solidFill>
                      <a:srgbClr val="007020"/>
                    </a:solidFill>
                    <a:latin typeface="Courier"/>
                  </a:rPr>
                  <a:t>library</a:t>
                </a:r>
                <a:r>
                  <a:rPr>
                    <a:latin typeface="Courier"/>
                  </a:rPr>
                  <a:t>(</a:t>
                </a:r>
                <a:r>
                  <a:rPr>
                    <a:solidFill>
                      <a:srgbClr val="4070A0"/>
                    </a:solidFill>
                    <a:latin typeface="Courier"/>
                  </a:rPr>
                  <a:t>"sos"</a:t>
                </a:r>
                <a:r>
                  <a:rPr>
                    <a:latin typeface="Courier"/>
                  </a:rPr>
                  <a:t>); </a:t>
                </a:r>
                <a:r>
                  <a:rPr b="1">
                    <a:solidFill>
                      <a:srgbClr val="007020"/>
                    </a:solidFill>
                    <a:latin typeface="Courier"/>
                  </a:rPr>
                  <a:t>findFn</a:t>
                </a:r>
                <a:r>
                  <a:rPr>
                    <a:latin typeface="Courier"/>
                  </a:rPr>
                  <a:t>(</a:t>
                </a:r>
                <a:r>
                  <a:rPr>
                    <a:solidFill>
                      <a:srgbClr val="4070A0"/>
                    </a:solidFill>
                    <a:latin typeface="Courier"/>
                  </a:rPr>
                  <a:t>"{power analysis}"</a:t>
                </a:r>
                <a:r>
                  <a:rPr>
                    <a:latin typeface="Courier"/>
                  </a:rPr>
                  <a:t>)</a:t>
                </a: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power</a:t>
            </a:r>
            <a:r>
              <a:rPr/>
              <a:t> </a:t>
            </a:r>
            <a:r>
              <a:rPr/>
              <a:t>analysis</a:t>
            </a:r>
            <a:r>
              <a:rPr/>
              <a:t> </a:t>
            </a:r>
            <a:r>
              <a:rPr/>
              <a:t>example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With </a:t>
                </a:r>
                <a14:m>
                  <m:oMath xmlns:m="http://schemas.openxmlformats.org/officeDocument/2006/math">
                    <m:r>
                      <m:t>n</m:t>
                    </m:r>
                    <m:r>
                      <m:t>=</m:t>
                    </m:r>
                    <m:r>
                      <m:t>15</m:t>
                    </m:r>
                  </m:oMath>
                </a14:m>
                <a:r>
                  <a:rPr/>
                  <a:t> per group, how likely are we to see a clear difference between 10% (control) and 20% (treatment) mortality?</a:t>
                </a:r>
              </a:p>
              <a:p>
                <a:pPr lvl="0" indent="0">
                  <a:buNone/>
                </a:pPr>
                <a:r>
                  <a:rPr b="1">
                    <a:solidFill>
                      <a:srgbClr val="007020"/>
                    </a:solidFill>
                    <a:latin typeface="Courier"/>
                  </a:rPr>
                  <a:t>power.prop.test</a:t>
                </a:r>
                <a:r>
                  <a:rPr>
                    <a:latin typeface="Courier"/>
                  </a:rPr>
                  <a:t>(</a:t>
                </a:r>
                <a:r>
                  <a:rPr>
                    <a:solidFill>
                      <a:srgbClr val="902000"/>
                    </a:solidFill>
                    <a:latin typeface="Courier"/>
                  </a:rPr>
                  <a:t>n=</a:t>
                </a:r>
                <a:r>
                  <a:rPr>
                    <a:solidFill>
                      <a:srgbClr val="40A070"/>
                    </a:solidFill>
                    <a:latin typeface="Courier"/>
                  </a:rPr>
                  <a:t>15</a:t>
                </a:r>
                <a:r>
                  <a:rPr>
                    <a:latin typeface="Courier"/>
                  </a:rPr>
                  <a:t>,</a:t>
                </a:r>
                <a:r>
                  <a:rPr>
                    <a:solidFill>
                      <a:srgbClr val="902000"/>
                    </a:solidFill>
                    <a:latin typeface="Courier"/>
                  </a:rPr>
                  <a:t>p1=</a:t>
                </a:r>
                <a:r>
                  <a:rPr>
                    <a:solidFill>
                      <a:srgbClr val="40A070"/>
                    </a:solidFill>
                    <a:latin typeface="Courier"/>
                  </a:rPr>
                  <a:t>0.1</a:t>
                </a:r>
                <a:r>
                  <a:rPr>
                    <a:latin typeface="Courier"/>
                  </a:rPr>
                  <a:t>,</a:t>
                </a:r>
                <a:r>
                  <a:rPr>
                    <a:solidFill>
                      <a:srgbClr val="902000"/>
                    </a:solidFill>
                    <a:latin typeface="Courier"/>
                  </a:rPr>
                  <a:t>p2=</a:t>
                </a:r>
                <a:r>
                  <a:rPr>
                    <a:solidFill>
                      <a:srgbClr val="40A070"/>
                    </a:solidFill>
                    <a:latin typeface="Courier"/>
                  </a:rPr>
                  <a:t>0.2</a:t>
                </a:r>
                <a:r>
                  <a:rPr>
                    <a:latin typeface="Courier"/>
                  </a:rPr>
                  <a:t>)</a:t>
                </a:r>
              </a:p>
              <a:p>
                <a:pPr lvl="0" indent="0">
                  <a:buNone/>
                </a:pPr>
                <a:r>
                  <a:rPr>
                    <a:latin typeface="Courier"/>
                  </a:rPr>
                  <a:t>## 
##      Two-sample comparison of proportions power calculation 
## 
##               n = 15
##              p1 = 0.1
##              p2 = 0.2
##       sig.level = 0.05
##           power = 0.1141268
##     alternative = two.sided
## 
## NOTE: n is number in *each* group</a:t>
                </a:r>
              </a:p>
              <a:p>
                <a:pPr lvl="0" marL="0" indent="0">
                  <a:buNone/>
                </a:pPr>
                <a:r>
                  <a:rPr/>
                  <a:t>Uh-oh.</a:t>
                </a: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stuff you should think about</dc:title>
  <dc:creator>Ben Bolker</dc:creator>
  <cp:keywords/>
  <dcterms:created xsi:type="dcterms:W3CDTF">2020-11-06T16:56:49Z</dcterms:created>
  <dcterms:modified xsi:type="dcterms:W3CDTF">2020-11-06T16:56:49Z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graphy">
    <vt:lpwstr>stats.bib</vt:lpwstr>
  </property>
  <property fmtid="{D5CDD505-2E9C-101B-9397-08002B2CF9AE}" pid="3" name="csl">
    <vt:lpwstr>reflist2.csl</vt:lpwstr>
  </property>
  <property fmtid="{D5CDD505-2E9C-101B-9397-08002B2CF9AE}" pid="4" name="date">
    <vt:lpwstr>12 November 2020</vt:lpwstr>
  </property>
  <property fmtid="{D5CDD505-2E9C-101B-9397-08002B2CF9AE}" pid="5" name="output">
    <vt:lpwstr>ioslides_presentation</vt:lpwstr>
  </property>
</Properties>
</file>