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82" r:id="rId5"/>
    <p:sldId id="257" r:id="rId6"/>
    <p:sldId id="258" r:id="rId7"/>
    <p:sldId id="274" r:id="rId8"/>
    <p:sldId id="260" r:id="rId9"/>
    <p:sldId id="275" r:id="rId10"/>
    <p:sldId id="284" r:id="rId11"/>
    <p:sldId id="261" r:id="rId12"/>
    <p:sldId id="277" r:id="rId13"/>
    <p:sldId id="266" r:id="rId14"/>
    <p:sldId id="268" r:id="rId15"/>
    <p:sldId id="269" r:id="rId16"/>
    <p:sldId id="280" r:id="rId17"/>
    <p:sldId id="281" r:id="rId18"/>
    <p:sldId id="270" r:id="rId19"/>
    <p:sldId id="283" r:id="rId20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44" y="6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9400" y="241300"/>
            <a:ext cx="647700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b="1" spc="-14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r>
              <a:rPr lang="en-US" sz="4000" b="1" spc="-14" dirty="0" smtClean="0">
                <a:cs typeface="Times New Roman"/>
              </a:rPr>
              <a:t>Presentation on </a:t>
            </a: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4000" b="1" spc="-14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4000" b="1" spc="-14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4000" b="1" spc="-14" dirty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r>
              <a:rPr lang="en-US" sz="4000" b="1" spc="-9" dirty="0" smtClean="0">
                <a:cs typeface="Times New Roman"/>
              </a:rPr>
              <a:t>D</a:t>
            </a:r>
            <a:r>
              <a:rPr sz="4000" b="1" spc="-9" dirty="0" smtClean="0">
                <a:cs typeface="Times New Roman"/>
              </a:rPr>
              <a:t>a</a:t>
            </a:r>
            <a:r>
              <a:rPr sz="4000" b="1" spc="-4" dirty="0" smtClean="0">
                <a:cs typeface="Times New Roman"/>
              </a:rPr>
              <a:t>t</a:t>
            </a:r>
            <a:r>
              <a:rPr sz="4000" b="1" spc="0" dirty="0" smtClean="0">
                <a:cs typeface="Times New Roman"/>
              </a:rPr>
              <a:t>a</a:t>
            </a:r>
            <a:r>
              <a:rPr sz="4000" b="1" spc="-24" dirty="0" smtClean="0">
                <a:cs typeface="Times New Roman"/>
              </a:rPr>
              <a:t> </a:t>
            </a:r>
            <a:r>
              <a:rPr lang="en-US" sz="4000" b="1" spc="-9" dirty="0" smtClean="0">
                <a:cs typeface="Times New Roman"/>
              </a:rPr>
              <a:t>C</a:t>
            </a:r>
            <a:r>
              <a:rPr sz="4000" b="1" spc="-19" dirty="0" smtClean="0">
                <a:cs typeface="Times New Roman"/>
              </a:rPr>
              <a:t>l</a:t>
            </a:r>
            <a:r>
              <a:rPr sz="4000" b="1" spc="-4" dirty="0" smtClean="0">
                <a:cs typeface="Times New Roman"/>
              </a:rPr>
              <a:t>o</a:t>
            </a:r>
            <a:r>
              <a:rPr sz="4000" b="1" spc="-19" dirty="0" smtClean="0">
                <a:cs typeface="Times New Roman"/>
              </a:rPr>
              <a:t>n</a:t>
            </a:r>
            <a:r>
              <a:rPr sz="4000" b="1" spc="-4" dirty="0" smtClean="0">
                <a:cs typeface="Times New Roman"/>
              </a:rPr>
              <a:t>i</a:t>
            </a:r>
            <a:r>
              <a:rPr sz="4000" b="1" spc="-19" dirty="0" smtClean="0">
                <a:cs typeface="Times New Roman"/>
              </a:rPr>
              <a:t>n</a:t>
            </a:r>
            <a:r>
              <a:rPr sz="4000" b="1" spc="0" dirty="0" smtClean="0">
                <a:cs typeface="Times New Roman"/>
              </a:rPr>
              <a:t>g</a:t>
            </a:r>
            <a:endParaRPr lang="en-US" sz="4000" b="1" spc="0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19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19" dirty="0">
              <a:cs typeface="Times New Roman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4241800" y="4660900"/>
            <a:ext cx="24384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14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14" dirty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9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lang="en-US" sz="2400" spc="-9" dirty="0" smtClean="0">
              <a:cs typeface="Times New Roman"/>
            </a:endParaRPr>
          </a:p>
          <a:p>
            <a:pPr algn="ctr">
              <a:lnSpc>
                <a:spcPts val="1580"/>
              </a:lnSpc>
              <a:spcBef>
                <a:spcPts val="12"/>
              </a:spcBef>
            </a:pPr>
            <a:endParaRPr sz="2400" dirty="0"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5600" y="5194300"/>
            <a:ext cx="2514600" cy="114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1580"/>
              </a:lnSpc>
              <a:spcBef>
                <a:spcPts val="12"/>
              </a:spcBef>
            </a:pPr>
            <a:r>
              <a:rPr lang="en-US" sz="2400" b="1" dirty="0" smtClean="0"/>
              <a:t>Jennifer La Rosa</a:t>
            </a: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r">
              <a:lnSpc>
                <a:spcPts val="158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r">
              <a:lnSpc>
                <a:spcPts val="1580"/>
              </a:lnSpc>
              <a:spcBef>
                <a:spcPts val="12"/>
              </a:spcBef>
            </a:pPr>
            <a:r>
              <a:rPr lang="en-US" sz="2400" b="1" spc="-9" dirty="0" err="1" smtClean="0">
                <a:solidFill>
                  <a:prstClr val="black"/>
                </a:solidFill>
                <a:cs typeface="Times New Roman"/>
              </a:rPr>
              <a:t>Laxman</a:t>
            </a: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b="1" spc="-9" dirty="0" err="1" smtClean="0">
                <a:solidFill>
                  <a:prstClr val="black"/>
                </a:solidFill>
                <a:cs typeface="Times New Roman"/>
              </a:rPr>
              <a:t>Ghimire</a:t>
            </a: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r">
              <a:lnSpc>
                <a:spcPts val="158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r">
              <a:lnSpc>
                <a:spcPts val="158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12 November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203200" y="3365500"/>
            <a:ext cx="7010400" cy="350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latin typeface="+mj-lt"/>
                <a:cs typeface="Times New Roman"/>
              </a:rPr>
              <a:t>In</a:t>
            </a:r>
            <a:r>
              <a:rPr sz="2000" b="1" spc="16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the</a:t>
            </a:r>
            <a:r>
              <a:rPr sz="2000" b="1" spc="24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same</a:t>
            </a:r>
            <a:r>
              <a:rPr sz="2000" b="1" spc="168" dirty="0" smtClean="0">
                <a:latin typeface="+mj-lt"/>
                <a:cs typeface="Times New Roman"/>
              </a:rPr>
              <a:t> </a:t>
            </a:r>
            <a:r>
              <a:rPr sz="2000" b="1" spc="-34" dirty="0" smtClean="0">
                <a:latin typeface="+mj-lt"/>
                <a:cs typeface="Times New Roman"/>
              </a:rPr>
              <a:t>w</a:t>
            </a:r>
            <a:r>
              <a:rPr sz="2000" b="1" spc="-29" dirty="0" smtClean="0">
                <a:latin typeface="+mj-lt"/>
                <a:cs typeface="Times New Roman"/>
              </a:rPr>
              <a:t>a</a:t>
            </a:r>
            <a:r>
              <a:rPr sz="2000" b="1" spc="-94" dirty="0" smtClean="0">
                <a:latin typeface="+mj-lt"/>
                <a:cs typeface="Times New Roman"/>
              </a:rPr>
              <a:t>y</a:t>
            </a:r>
            <a:r>
              <a:rPr sz="2000" b="1" spc="0" dirty="0" smtClean="0">
                <a:latin typeface="+mj-lt"/>
                <a:cs typeface="Times New Roman"/>
              </a:rPr>
              <a:t>,</a:t>
            </a:r>
            <a:r>
              <a:rPr sz="2000" b="1" spc="149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N</a:t>
            </a:r>
            <a:r>
              <a:rPr sz="2000" b="1" spc="0" baseline="-14493" dirty="0" smtClean="0">
                <a:latin typeface="+mj-lt"/>
                <a:cs typeface="Times New Roman"/>
              </a:rPr>
              <a:t>j</a:t>
            </a:r>
            <a:r>
              <a:rPr sz="2000" b="1" spc="-104" baseline="-14493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(t)</a:t>
            </a:r>
            <a:r>
              <a:rPr sz="2000" b="1" spc="5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(for</a:t>
            </a:r>
            <a:r>
              <a:rPr sz="2000" b="1" spc="13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j</a:t>
            </a:r>
            <a:r>
              <a:rPr sz="2000" b="1" spc="7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=</a:t>
            </a:r>
            <a:r>
              <a:rPr sz="2000" b="1" spc="-110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3,</a:t>
            </a:r>
            <a:r>
              <a:rPr sz="2000" b="1" spc="-9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.</a:t>
            </a:r>
            <a:r>
              <a:rPr sz="2000" b="1" spc="-7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.</a:t>
            </a:r>
            <a:r>
              <a:rPr sz="2000" b="1" spc="-7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.</a:t>
            </a:r>
            <a:r>
              <a:rPr sz="2000" b="1" spc="-7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,</a:t>
            </a:r>
            <a:r>
              <a:rPr sz="2000" b="1" spc="-78" dirty="0" smtClean="0">
                <a:latin typeface="+mj-lt"/>
                <a:cs typeface="Times New Roman"/>
              </a:rPr>
              <a:t> </a:t>
            </a:r>
            <a:r>
              <a:rPr sz="2000" b="1" spc="39" dirty="0" smtClean="0">
                <a:latin typeface="+mj-lt"/>
                <a:cs typeface="Times New Roman"/>
              </a:rPr>
              <a:t>k</a:t>
            </a:r>
            <a:r>
              <a:rPr sz="2000" b="1" spc="0" dirty="0" smtClean="0">
                <a:latin typeface="+mj-lt"/>
                <a:cs typeface="Times New Roman"/>
              </a:rPr>
              <a:t>)</a:t>
            </a:r>
            <a:r>
              <a:rPr sz="2000" b="1" spc="152" dirty="0" smtClean="0">
                <a:latin typeface="+mj-lt"/>
                <a:cs typeface="Times New Roman"/>
              </a:rPr>
              <a:t> </a:t>
            </a:r>
            <a:r>
              <a:rPr sz="2000" b="1" spc="-29" dirty="0" smtClean="0">
                <a:latin typeface="+mj-lt"/>
                <a:cs typeface="Times New Roman"/>
              </a:rPr>
              <a:t>m</a:t>
            </a:r>
            <a:r>
              <a:rPr sz="2000" b="1" spc="0" dirty="0" smtClean="0">
                <a:latin typeface="+mj-lt"/>
                <a:cs typeface="Times New Roman"/>
              </a:rPr>
              <a:t>ust</a:t>
            </a:r>
            <a:r>
              <a:rPr sz="2000" b="1" spc="286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b</a:t>
            </a:r>
            <a:r>
              <a:rPr sz="2000" b="1" spc="0" dirty="0" smtClean="0">
                <a:latin typeface="+mj-lt"/>
                <a:cs typeface="Times New Roman"/>
              </a:rPr>
              <a:t>e</a:t>
            </a:r>
            <a:r>
              <a:rPr sz="2000" b="1" spc="12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underst</a:t>
            </a:r>
            <a:r>
              <a:rPr sz="2000" b="1" spc="39" dirty="0" smtClean="0">
                <a:latin typeface="+mj-lt"/>
                <a:cs typeface="Times New Roman"/>
              </a:rPr>
              <a:t>o</a:t>
            </a:r>
            <a:r>
              <a:rPr sz="2000" b="1" spc="34" dirty="0" smtClean="0">
                <a:latin typeface="+mj-lt"/>
                <a:cs typeface="Times New Roman"/>
              </a:rPr>
              <a:t>o</a:t>
            </a:r>
            <a:r>
              <a:rPr sz="2000" b="1" spc="0" dirty="0" smtClean="0">
                <a:latin typeface="+mj-lt"/>
                <a:cs typeface="Times New Roman"/>
              </a:rPr>
              <a:t>d </a:t>
            </a:r>
            <a:r>
              <a:rPr sz="2000" b="1" spc="9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as</a:t>
            </a:r>
            <a:r>
              <a:rPr sz="2000" b="1" spc="134" dirty="0" smtClean="0">
                <a:latin typeface="+mj-lt"/>
                <a:cs typeface="Times New Roman"/>
              </a:rPr>
              <a:t> </a:t>
            </a:r>
            <a:endParaRPr lang="en-US" sz="2000" b="1" spc="134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spc="134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latin typeface="+mj-lt"/>
                <a:cs typeface="Times New Roman"/>
              </a:rPr>
              <a:t>a</a:t>
            </a:r>
            <a:r>
              <a:rPr sz="2000" b="1" spc="14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random </a:t>
            </a:r>
            <a:r>
              <a:rPr sz="2000" b="1" spc="19" dirty="0" smtClean="0">
                <a:latin typeface="+mj-lt"/>
                <a:cs typeface="Times New Roman"/>
              </a:rPr>
              <a:t> </a:t>
            </a:r>
            <a:r>
              <a:rPr sz="2000" b="1" spc="-64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ariable. </a:t>
            </a:r>
            <a:endParaRPr lang="en-US" sz="2000" b="1" spc="0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latin typeface="+mj-lt"/>
                <a:cs typeface="Times New Roman"/>
              </a:rPr>
              <a:t>The</a:t>
            </a:r>
            <a:r>
              <a:rPr sz="2000" b="1" spc="23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sampling</a:t>
            </a:r>
            <a:r>
              <a:rPr sz="2000" b="1" spc="23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densi</a:t>
            </a:r>
            <a:r>
              <a:rPr sz="2000" b="1" spc="-29" dirty="0" smtClean="0">
                <a:latin typeface="+mj-lt"/>
                <a:cs typeface="Times New Roman"/>
              </a:rPr>
              <a:t>t</a:t>
            </a:r>
            <a:r>
              <a:rPr sz="2000" b="1" spc="0" dirty="0" smtClean="0">
                <a:latin typeface="+mj-lt"/>
                <a:cs typeface="Times New Roman"/>
              </a:rPr>
              <a:t>y</a:t>
            </a:r>
            <a:r>
              <a:rPr sz="2000" b="1" spc="290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for</a:t>
            </a:r>
            <a:r>
              <a:rPr sz="2000" b="1" spc="75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this</a:t>
            </a:r>
            <a:r>
              <a:rPr sz="2000" b="1" spc="250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random </a:t>
            </a:r>
            <a:r>
              <a:rPr sz="2000" b="1" spc="14" dirty="0" smtClean="0">
                <a:latin typeface="+mj-lt"/>
                <a:cs typeface="Times New Roman"/>
              </a:rPr>
              <a:t> </a:t>
            </a:r>
            <a:r>
              <a:rPr sz="2000" b="1" spc="-64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ariable</a:t>
            </a:r>
            <a:r>
              <a:rPr sz="2000" b="1" spc="269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is</a:t>
            </a:r>
            <a:endParaRPr lang="en-US" sz="2000" b="1" spc="0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            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(t) ∼ N (s</a:t>
            </a:r>
            <a:r>
              <a:rPr lang="en-US" sz="2000" b="1" baseline="-25000" dirty="0" smtClean="0">
                <a:cs typeface="Times New Roman"/>
              </a:rPr>
              <a:t>j−1</a:t>
            </a:r>
            <a:r>
              <a:rPr lang="en-US" sz="2000" b="1" dirty="0" smtClean="0">
                <a:cs typeface="Times New Roman"/>
              </a:rPr>
              <a:t> N</a:t>
            </a:r>
            <a:r>
              <a:rPr lang="en-US" sz="2000" b="1" baseline="-25000" dirty="0" smtClean="0">
                <a:cs typeface="Times New Roman"/>
              </a:rPr>
              <a:t>j−1</a:t>
            </a:r>
            <a:r>
              <a:rPr lang="en-US" sz="2000" b="1" dirty="0" smtClean="0">
                <a:cs typeface="Times New Roman"/>
              </a:rPr>
              <a:t>(t − 1); </a:t>
            </a:r>
            <a:r>
              <a:rPr lang="el-GR" sz="2000" b="1" dirty="0" smtClean="0">
                <a:cs typeface="Times New Roman"/>
              </a:rPr>
              <a:t>σ</a:t>
            </a:r>
            <a:r>
              <a:rPr lang="en-US" sz="2000" b="1" dirty="0" smtClean="0">
                <a:cs typeface="Times New Roman"/>
              </a:rPr>
              <a:t>j )</a:t>
            </a:r>
          </a:p>
          <a:p>
            <a:pPr marL="12700" marR="299" indent="222999">
              <a:lnSpc>
                <a:spcPts val="1440"/>
              </a:lnSpc>
              <a:spcBef>
                <a:spcPts val="5"/>
              </a:spcBef>
            </a:pPr>
            <a:endParaRPr sz="2000" b="1" dirty="0">
              <a:latin typeface="+mj-lt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0" y="1765300"/>
            <a:ext cx="6781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24292">
              <a:lnSpc>
                <a:spcPts val="1550"/>
              </a:lnSpc>
              <a:spcBef>
                <a:spcPts val="77"/>
              </a:spcBef>
            </a:pPr>
            <a:r>
              <a:rPr lang="en-US" b="1" dirty="0" smtClean="0">
                <a:cs typeface="Times New Roman"/>
              </a:rPr>
              <a:t>Where, </a:t>
            </a: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endParaRPr lang="en-US" b="1" dirty="0" smtClean="0">
              <a:cs typeface="Times New Roman"/>
            </a:endParaRP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r>
              <a:rPr lang="en-US" b="1" dirty="0" smtClean="0">
                <a:cs typeface="Times New Roman"/>
              </a:rPr>
              <a:t>s</a:t>
            </a:r>
            <a:r>
              <a:rPr lang="en-US" b="1" baseline="-25000" dirty="0" smtClean="0">
                <a:cs typeface="Times New Roman"/>
              </a:rPr>
              <a:t>j-1</a:t>
            </a:r>
            <a:r>
              <a:rPr lang="en-US" b="1" dirty="0" smtClean="0">
                <a:cs typeface="Times New Roman"/>
              </a:rPr>
              <a:t> is an unknown  parameter (of interest)</a:t>
            </a: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r>
              <a:rPr lang="en-US" b="1" dirty="0" smtClean="0">
                <a:cs typeface="Times New Roman"/>
              </a:rPr>
              <a:t>  </a:t>
            </a: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r>
              <a:rPr lang="en-US" b="1" dirty="0" smtClean="0">
                <a:cs typeface="Times New Roman"/>
              </a:rPr>
              <a:t>and  </a:t>
            </a:r>
            <a:r>
              <a:rPr lang="en-US" b="1" dirty="0" err="1" smtClean="0">
                <a:cs typeface="Times New Roman"/>
              </a:rPr>
              <a:t>σj</a:t>
            </a:r>
            <a:r>
              <a:rPr lang="en-US" b="1" dirty="0" smtClean="0">
                <a:cs typeface="Times New Roman"/>
              </a:rPr>
              <a:t>   is a  (nuisance)  unknown  parameter</a:t>
            </a:r>
            <a:r>
              <a:rPr lang="en-US" b="1" spc="7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(for</a:t>
            </a:r>
            <a:r>
              <a:rPr lang="en-US" b="1" spc="13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j</a:t>
            </a:r>
            <a:r>
              <a:rPr lang="en-US" b="1" spc="2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=</a:t>
            </a:r>
            <a:r>
              <a:rPr lang="en-US" b="1" spc="-115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3,</a:t>
            </a:r>
            <a:r>
              <a:rPr lang="en-US" b="1" spc="-9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.</a:t>
            </a:r>
            <a:r>
              <a:rPr lang="en-US" b="1" spc="-7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.</a:t>
            </a:r>
            <a:r>
              <a:rPr lang="en-US" b="1" spc="-7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.</a:t>
            </a:r>
            <a:r>
              <a:rPr lang="en-US" b="1" spc="-7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,</a:t>
            </a:r>
            <a:r>
              <a:rPr lang="en-US" b="1" spc="-78" dirty="0" smtClean="0">
                <a:cs typeface="Times New Roman"/>
              </a:rPr>
              <a:t> </a:t>
            </a:r>
            <a:r>
              <a:rPr lang="en-US" b="1" spc="39" dirty="0" smtClean="0">
                <a:cs typeface="Times New Roman"/>
              </a:rPr>
              <a:t>k</a:t>
            </a:r>
            <a:r>
              <a:rPr lang="en-US" b="1" dirty="0" smtClean="0">
                <a:cs typeface="Times New Roman"/>
              </a:rPr>
              <a:t>).</a:t>
            </a:r>
            <a:endParaRPr lang="en-US" b="1" dirty="0"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5600" y="317500"/>
            <a:ext cx="594360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endParaRPr lang="en-US" sz="2800" b="1" dirty="0" smtClean="0">
              <a:solidFill>
                <a:prstClr val="black"/>
              </a:solidFill>
              <a:cs typeface="Times New Roman"/>
            </a:endParaRP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2. Statistical</a:t>
            </a:r>
            <a:r>
              <a:rPr lang="en-US" sz="2800" b="1" spc="283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m</a:t>
            </a:r>
            <a:r>
              <a:rPr lang="en-US" sz="2800" b="1" spc="47" dirty="0" smtClean="0">
                <a:solidFill>
                  <a:prstClr val="black"/>
                </a:solidFill>
                <a:cs typeface="Times New Roman"/>
              </a:rPr>
              <a:t>o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del</a:t>
            </a:r>
            <a:r>
              <a:rPr lang="en-US" sz="2800" b="1" spc="-8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for </a:t>
            </a:r>
            <a:r>
              <a:rPr lang="en-US" sz="2800" b="1" spc="73" dirty="0" smtClean="0">
                <a:solidFill>
                  <a:prstClr val="black"/>
                </a:solidFill>
                <a:cs typeface="Times New Roman"/>
              </a:rPr>
              <a:t> </a:t>
            </a: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endParaRPr lang="en-US" sz="2800" b="1" spc="73" dirty="0" smtClean="0">
              <a:solidFill>
                <a:prstClr val="black"/>
              </a:solidFill>
              <a:cs typeface="Times New Roman"/>
            </a:endParaRP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endParaRPr lang="en-US" sz="2800" b="1" dirty="0" smtClean="0">
              <a:solidFill>
                <a:prstClr val="black"/>
              </a:solidFill>
              <a:cs typeface="Times New Roman"/>
            </a:endParaRP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estimating</a:t>
            </a:r>
            <a:r>
              <a:rPr lang="en-US" sz="2800" b="1" spc="-122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survi</a:t>
            </a:r>
            <a:r>
              <a:rPr lang="en-US" sz="2800" b="1" spc="-88" dirty="0" smtClean="0">
                <a:solidFill>
                  <a:prstClr val="black"/>
                </a:solidFill>
                <a:cs typeface="Times New Roman"/>
              </a:rPr>
              <a:t>v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al</a:t>
            </a:r>
            <a:r>
              <a:rPr lang="en-US" sz="2800" b="1" spc="-158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cs typeface="Times New Roman"/>
              </a:rPr>
              <a:t>rates</a:t>
            </a:r>
            <a:endParaRPr lang="en-US" sz="2800" b="1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27000" y="7708900"/>
            <a:ext cx="6781800" cy="115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marR="24292">
              <a:lnSpc>
                <a:spcPts val="1550"/>
              </a:lnSpc>
              <a:spcBef>
                <a:spcPts val="77"/>
              </a:spcBef>
            </a:pPr>
            <a:endParaRPr lang="en-US" sz="2000" b="1" dirty="0" smtClean="0">
              <a:cs typeface="Times New Roman"/>
            </a:endParaRP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endParaRPr lang="en-US" sz="2000" b="1" dirty="0" smtClean="0">
              <a:cs typeface="Times New Roman"/>
            </a:endParaRPr>
          </a:p>
          <a:p>
            <a:pPr marL="285750" marR="24292">
              <a:lnSpc>
                <a:spcPts val="1550"/>
              </a:lnSpc>
              <a:spcBef>
                <a:spcPts val="77"/>
              </a:spcBef>
            </a:pPr>
            <a:endParaRPr lang="en-US" sz="2000" b="1" dirty="0" smtClean="0"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 txBox="1"/>
          <p:nvPr/>
        </p:nvSpPr>
        <p:spPr>
          <a:xfrm>
            <a:off x="889000" y="698500"/>
            <a:ext cx="4648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sz="1700" dirty="0">
              <a:solidFill>
                <a:srgbClr val="FF0000"/>
              </a:solidFill>
              <a:latin typeface="+mj-lt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46639" y="1533708"/>
            <a:ext cx="124189" cy="126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10"/>
              </a:lnSpc>
              <a:spcBef>
                <a:spcPts val="40"/>
              </a:spcBef>
            </a:pPr>
            <a:r>
              <a:rPr sz="1200" spc="0" baseline="8593" dirty="0" smtClean="0">
                <a:latin typeface="Meiryo"/>
                <a:cs typeface="Meiryo"/>
              </a:rPr>
              <a:t>−</a:t>
            </a:r>
            <a:endParaRPr sz="800">
              <a:latin typeface="Meiryo"/>
              <a:cs typeface="Meiry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7000" y="469900"/>
            <a:ext cx="7239000" cy="8597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350" indent="222999" algn="just">
              <a:lnSpc>
                <a:spcPts val="1494"/>
              </a:lnSpc>
              <a:spcBef>
                <a:spcPts val="75"/>
              </a:spcBef>
            </a:pPr>
            <a:endParaRPr lang="en-US" spc="0" dirty="0" smtClean="0">
              <a:cs typeface="Times New Roman"/>
            </a:endParaRPr>
          </a:p>
          <a:p>
            <a:pPr marL="12700" marR="6596" indent="222999" algn="just">
              <a:lnSpc>
                <a:spcPts val="1272"/>
              </a:lnSpc>
              <a:spcBef>
                <a:spcPts val="47"/>
              </a:spcBef>
            </a:pPr>
            <a:endParaRPr lang="en-US" dirty="0" smtClean="0">
              <a:cs typeface="Times New Roman"/>
            </a:endParaRPr>
          </a:p>
          <a:p>
            <a:pPr marL="12700" marR="6596" indent="222999" algn="just">
              <a:lnSpc>
                <a:spcPts val="1272"/>
              </a:lnSpc>
              <a:spcBef>
                <a:spcPts val="47"/>
              </a:spcBef>
            </a:pPr>
            <a:endParaRPr dirty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dirty="0" smtClean="0">
              <a:solidFill>
                <a:srgbClr val="FF000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r>
              <a:rPr lang="en-US" b="1" dirty="0" smtClean="0">
                <a:cs typeface="Times New Roman"/>
              </a:rPr>
              <a:t>1.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The prior distributions considered for the parameters, </a:t>
            </a:r>
          </a:p>
          <a:p>
            <a:pPr marL="235699" marR="29254">
              <a:lnSpc>
                <a:spcPct val="95825"/>
              </a:lnSpc>
            </a:pPr>
            <a:endParaRPr lang="en-US" b="1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Log normal distributions for f</a:t>
            </a:r>
            <a:r>
              <a:rPr lang="en-US" b="1" baseline="-25000" dirty="0" smtClean="0">
                <a:solidFill>
                  <a:srgbClr val="00B050"/>
                </a:solidFill>
                <a:cs typeface="Times New Roman"/>
              </a:rPr>
              <a:t>1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, . . . , </a:t>
            </a:r>
            <a:r>
              <a:rPr lang="en-US" b="1" dirty="0" err="1" smtClean="0">
                <a:solidFill>
                  <a:srgbClr val="00B050"/>
                </a:solidFill>
                <a:cs typeface="Times New Roman"/>
              </a:rPr>
              <a:t>f</a:t>
            </a:r>
            <a:r>
              <a:rPr lang="en-US" b="1" baseline="-25000" dirty="0" err="1" smtClean="0">
                <a:solidFill>
                  <a:srgbClr val="00B050"/>
                </a:solidFill>
                <a:cs typeface="Times New Roman"/>
              </a:rPr>
              <a:t>k</a:t>
            </a:r>
            <a:endParaRPr lang="en-US" b="1" baseline="-25000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spc="250" baseline="-25000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 Uniform</a:t>
            </a:r>
            <a:r>
              <a:rPr lang="en-US" b="1" spc="80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distributions</a:t>
            </a:r>
            <a:r>
              <a:rPr lang="en-US" b="1" spc="-45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on</a:t>
            </a:r>
            <a:r>
              <a:rPr lang="en-US" b="1" spc="-15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(0,</a:t>
            </a:r>
            <a:r>
              <a:rPr lang="en-US" b="1" spc="-4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1)</a:t>
            </a:r>
            <a:r>
              <a:rPr lang="en-US" b="1" spc="-9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for</a:t>
            </a:r>
            <a:r>
              <a:rPr lang="en-US" b="1" spc="-53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s</a:t>
            </a:r>
            <a:r>
              <a:rPr lang="en-US" b="1" spc="50" baseline="-14493" dirty="0" smtClean="0">
                <a:solidFill>
                  <a:srgbClr val="00B050"/>
                </a:solidFill>
                <a:cs typeface="Times New Roman"/>
              </a:rPr>
              <a:t>1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,</a:t>
            </a:r>
            <a:r>
              <a:rPr lang="en-US" b="1" spc="25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,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s</a:t>
            </a:r>
            <a:r>
              <a:rPr lang="en-US" b="1" spc="19" baseline="-14493" dirty="0" smtClean="0">
                <a:solidFill>
                  <a:srgbClr val="00B050"/>
                </a:solidFill>
                <a:cs typeface="Times New Roman"/>
              </a:rPr>
              <a:t>k</a:t>
            </a:r>
            <a:r>
              <a:rPr lang="en-US" b="1" baseline="-8593" dirty="0" smtClean="0">
                <a:solidFill>
                  <a:srgbClr val="00B050"/>
                </a:solidFill>
                <a:cs typeface="Meiryo"/>
              </a:rPr>
              <a:t>−</a:t>
            </a:r>
            <a:r>
              <a:rPr lang="en-US" b="1" baseline="-14493" dirty="0" smtClean="0">
                <a:solidFill>
                  <a:srgbClr val="00B050"/>
                </a:solidFill>
                <a:cs typeface="Times New Roman"/>
              </a:rPr>
              <a:t>1 </a:t>
            </a:r>
            <a:r>
              <a:rPr lang="en-US" b="1" spc="66" baseline="-14493" dirty="0" smtClean="0">
                <a:solidFill>
                  <a:srgbClr val="00B050"/>
                </a:solidFill>
                <a:cs typeface="Times New Roman"/>
              </a:rPr>
              <a:t> </a:t>
            </a:r>
          </a:p>
          <a:p>
            <a:pPr marL="235699" marR="29254">
              <a:lnSpc>
                <a:spcPct val="95825"/>
              </a:lnSpc>
            </a:pPr>
            <a:endParaRPr lang="en-US" b="1" spc="66" baseline="-14493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  <a:buFont typeface="Wingdings" pitchFamily="2" charset="2"/>
              <a:buChar char="§"/>
            </a:pPr>
            <a:r>
              <a:rPr lang="en-US" b="1" spc="-29" dirty="0" smtClean="0">
                <a:solidFill>
                  <a:srgbClr val="00B050"/>
                </a:solidFill>
                <a:cs typeface="Times New Roman"/>
              </a:rPr>
              <a:t>Inv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erse-gamma</a:t>
            </a:r>
            <a:r>
              <a:rPr lang="en-US" b="1" spc="190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distributions</a:t>
            </a:r>
            <a:r>
              <a:rPr lang="en-US" b="1" spc="-45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for</a:t>
            </a:r>
            <a:r>
              <a:rPr lang="en-US" b="1" spc="-53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σ</a:t>
            </a:r>
            <a:r>
              <a:rPr lang="en-US" b="1" baseline="-21740" dirty="0" smtClean="0">
                <a:solidFill>
                  <a:srgbClr val="00B050"/>
                </a:solidFill>
                <a:cs typeface="Times New Roman"/>
              </a:rPr>
              <a:t>1</a:t>
            </a:r>
            <a:r>
              <a:rPr lang="en-US" b="1" spc="-71" baseline="-21740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,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,</a:t>
            </a:r>
            <a:r>
              <a:rPr lang="en-US" b="1" spc="-78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cs typeface="Times New Roman"/>
              </a:rPr>
              <a:t>σ</a:t>
            </a:r>
            <a:r>
              <a:rPr lang="en-US" b="1" baseline="-21740" dirty="0" err="1" smtClean="0">
                <a:solidFill>
                  <a:srgbClr val="00B050"/>
                </a:solidFill>
                <a:cs typeface="Times New Roman"/>
              </a:rPr>
              <a:t>k</a:t>
            </a:r>
            <a:r>
              <a:rPr lang="en-US" b="1" spc="-71" baseline="-21740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. </a:t>
            </a:r>
          </a:p>
          <a:p>
            <a:pPr marL="235699" marR="29254">
              <a:lnSpc>
                <a:spcPct val="95825"/>
              </a:lnSpc>
              <a:buFont typeface="Wingdings" pitchFamily="2" charset="2"/>
              <a:buChar char="§"/>
            </a:pPr>
            <a:endParaRPr lang="en-US" b="1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2. Posterior distributions</a:t>
            </a:r>
          </a:p>
          <a:p>
            <a:pPr marL="235699" marR="29254">
              <a:lnSpc>
                <a:spcPct val="95825"/>
              </a:lnSpc>
            </a:pPr>
            <a:endParaRPr lang="en-US" b="1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3. MCMC sampling procedure consists of simulating from the previous </a:t>
            </a:r>
          </a:p>
          <a:p>
            <a:pPr marL="235699" marR="29254">
              <a:lnSpc>
                <a:spcPct val="95825"/>
              </a:lnSpc>
            </a:pPr>
            <a:endParaRPr lang="en-US" b="1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conditional in order to obtain the samples from the joint distribution of </a:t>
            </a:r>
          </a:p>
          <a:p>
            <a:pPr marL="235699" marR="29254">
              <a:lnSpc>
                <a:spcPct val="95825"/>
              </a:lnSpc>
            </a:pPr>
            <a:endParaRPr lang="en-US" b="1" dirty="0" smtClean="0">
              <a:solidFill>
                <a:srgbClr val="00B05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r>
              <a:rPr lang="en-US" b="1" dirty="0" smtClean="0">
                <a:solidFill>
                  <a:srgbClr val="00B050"/>
                </a:solidFill>
                <a:cs typeface="Times New Roman"/>
              </a:rPr>
              <a:t>parameters</a:t>
            </a:r>
          </a:p>
          <a:p>
            <a:pPr marL="235699" marR="29254">
              <a:lnSpc>
                <a:spcPct val="95825"/>
              </a:lnSpc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  <a:buFont typeface="Wingdings" pitchFamily="2" charset="2"/>
              <a:buChar char="§"/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b="1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spc="0" dirty="0" smtClean="0">
              <a:solidFill>
                <a:srgbClr val="FF000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lang="en-US" dirty="0" smtClean="0">
              <a:solidFill>
                <a:srgbClr val="FF0000"/>
              </a:solidFill>
              <a:cs typeface="Times New Roman"/>
            </a:endParaRPr>
          </a:p>
          <a:p>
            <a:pPr marL="235699" marR="29254">
              <a:lnSpc>
                <a:spcPct val="95825"/>
              </a:lnSpc>
            </a:pPr>
            <a:endParaRPr dirty="0"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7303" y="7955657"/>
            <a:ext cx="5973852" cy="360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379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138" y="10045124"/>
            <a:ext cx="122418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7"/>
          <p:cNvSpPr txBox="1"/>
          <p:nvPr/>
        </p:nvSpPr>
        <p:spPr>
          <a:xfrm>
            <a:off x="279400" y="88900"/>
            <a:ext cx="61722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800" b="1" spc="0" dirty="0" smtClean="0"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800" b="1" spc="0" dirty="0" smtClean="0">
                <a:cs typeface="Times New Roman"/>
              </a:rPr>
              <a:t>Data Cloning based on </a:t>
            </a:r>
            <a:r>
              <a:rPr sz="2800" b="1" spc="0" dirty="0" smtClean="0">
                <a:cs typeface="Times New Roman"/>
              </a:rPr>
              <a:t>B</a:t>
            </a:r>
            <a:r>
              <a:rPr sz="2800" b="1" spc="-59" dirty="0" smtClean="0">
                <a:cs typeface="Times New Roman"/>
              </a:rPr>
              <a:t>a</a:t>
            </a:r>
            <a:r>
              <a:rPr sz="2800" b="1" spc="-65" dirty="0" smtClean="0">
                <a:cs typeface="Times New Roman"/>
              </a:rPr>
              <a:t>y</a:t>
            </a:r>
            <a:r>
              <a:rPr sz="2800" b="1" spc="0" dirty="0" smtClean="0">
                <a:cs typeface="Times New Roman"/>
              </a:rPr>
              <a:t>esian</a:t>
            </a:r>
            <a:r>
              <a:rPr sz="2800" b="1" spc="198" dirty="0" smtClean="0">
                <a:cs typeface="Times New Roman"/>
              </a:rPr>
              <a:t> </a:t>
            </a:r>
            <a:r>
              <a:rPr sz="2800" b="1" spc="0" dirty="0" smtClean="0">
                <a:cs typeface="Times New Roman"/>
              </a:rPr>
              <a:t>approa</a:t>
            </a:r>
            <a:r>
              <a:rPr sz="2800" b="1" spc="-50" dirty="0" smtClean="0">
                <a:cs typeface="Times New Roman"/>
              </a:rPr>
              <a:t>c</a:t>
            </a:r>
            <a:r>
              <a:rPr sz="2800" b="1" spc="0" dirty="0" smtClean="0">
                <a:cs typeface="Times New Roman"/>
              </a:rPr>
              <a:t>h</a:t>
            </a:r>
            <a:endParaRPr sz="2800" b="1" dirty="0">
              <a:cs typeface="Times New Roman"/>
            </a:endParaRPr>
          </a:p>
        </p:txBody>
      </p:sp>
      <p:sp>
        <p:nvSpPr>
          <p:cNvPr id="3" name="object 87"/>
          <p:cNvSpPr txBox="1"/>
          <p:nvPr/>
        </p:nvSpPr>
        <p:spPr>
          <a:xfrm>
            <a:off x="355600" y="1003300"/>
            <a:ext cx="4648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sz="17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87"/>
          <p:cNvSpPr txBox="1"/>
          <p:nvPr/>
        </p:nvSpPr>
        <p:spPr>
          <a:xfrm>
            <a:off x="279400" y="850900"/>
            <a:ext cx="6629400" cy="548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The prior distribution unknown parameters</a:t>
            </a:r>
            <a:r>
              <a:rPr lang="el-GR" sz="2000" b="1" baseline="2415" dirty="0" smtClean="0">
                <a:latin typeface="+mj-lt"/>
                <a:cs typeface="Times New Roman"/>
              </a:rPr>
              <a:t> </a:t>
            </a:r>
            <a:r>
              <a:rPr lang="el-GR" sz="2000" b="1" dirty="0" smtClean="0">
                <a:latin typeface="+mj-lt"/>
                <a:cs typeface="Times New Roman"/>
              </a:rPr>
              <a:t>θ </a:t>
            </a:r>
            <a:r>
              <a:rPr lang="en-US" sz="2000" b="1" dirty="0" smtClean="0">
                <a:latin typeface="+mj-lt"/>
                <a:cs typeface="Times New Roman"/>
              </a:rPr>
              <a:t> consists of </a:t>
            </a:r>
            <a:r>
              <a:rPr lang="el-GR" sz="2000" b="1" dirty="0" smtClean="0">
                <a:latin typeface="+mj-lt"/>
                <a:cs typeface="Times New Roman"/>
              </a:rPr>
              <a:t> </a:t>
            </a: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l-GR" sz="2000" b="1" dirty="0" smtClean="0">
                <a:latin typeface="+mj-lt"/>
                <a:cs typeface="Times New Roman"/>
              </a:rPr>
              <a:t>(f</a:t>
            </a:r>
            <a:r>
              <a:rPr lang="el-GR" sz="2000" b="1" baseline="-25000" dirty="0" smtClean="0">
                <a:latin typeface="+mj-lt"/>
                <a:cs typeface="Times New Roman"/>
              </a:rPr>
              <a:t>1</a:t>
            </a:r>
            <a:r>
              <a:rPr lang="el-GR" sz="2000" b="1" dirty="0" smtClean="0">
                <a:latin typeface="+mj-lt"/>
                <a:cs typeface="Times New Roman"/>
              </a:rPr>
              <a:t>, . . . , f</a:t>
            </a:r>
            <a:r>
              <a:rPr lang="el-GR" sz="2000" b="1" baseline="-25000" dirty="0" smtClean="0">
                <a:latin typeface="+mj-lt"/>
                <a:cs typeface="Times New Roman"/>
              </a:rPr>
              <a:t>k</a:t>
            </a:r>
            <a:r>
              <a:rPr lang="el-GR" sz="2000" b="1" dirty="0" smtClean="0">
                <a:latin typeface="+mj-lt"/>
                <a:cs typeface="Times New Roman"/>
              </a:rPr>
              <a:t> , σ</a:t>
            </a:r>
            <a:r>
              <a:rPr lang="en-US" sz="2000" b="1" baseline="-25000" dirty="0" smtClean="0">
                <a:latin typeface="+mj-lt"/>
                <a:cs typeface="Times New Roman"/>
              </a:rPr>
              <a:t>1</a:t>
            </a:r>
            <a:r>
              <a:rPr lang="el-GR" sz="2000" b="1" dirty="0" smtClean="0">
                <a:latin typeface="+mj-lt"/>
                <a:cs typeface="Times New Roman"/>
              </a:rPr>
              <a:t>,</a:t>
            </a:r>
            <a:r>
              <a:rPr lang="en-US" sz="2000" b="1" dirty="0" smtClean="0">
                <a:latin typeface="+mj-lt"/>
                <a:cs typeface="Times New Roman"/>
              </a:rPr>
              <a:t> </a:t>
            </a:r>
            <a:r>
              <a:rPr lang="el-GR" sz="2000" b="1" dirty="0" smtClean="0">
                <a:latin typeface="+mj-lt"/>
                <a:cs typeface="Times New Roman"/>
              </a:rPr>
              <a:t>. . . , σ</a:t>
            </a:r>
            <a:r>
              <a:rPr lang="el-GR" sz="2000" b="1" baseline="-25000" dirty="0" smtClean="0">
                <a:latin typeface="+mj-lt"/>
                <a:cs typeface="Times New Roman"/>
              </a:rPr>
              <a:t>2</a:t>
            </a:r>
            <a:r>
              <a:rPr lang="el-GR" sz="2000" b="1" dirty="0" smtClean="0">
                <a:latin typeface="+mj-lt"/>
                <a:cs typeface="Times New Roman"/>
              </a:rPr>
              <a:t>, s</a:t>
            </a:r>
            <a:r>
              <a:rPr lang="el-GR" sz="2000" b="1" baseline="-25000" dirty="0" smtClean="0">
                <a:latin typeface="+mj-lt"/>
                <a:cs typeface="Times New Roman"/>
              </a:rPr>
              <a:t>1</a:t>
            </a:r>
            <a:r>
              <a:rPr lang="el-GR" sz="2000" b="1" dirty="0" smtClean="0">
                <a:latin typeface="+mj-lt"/>
                <a:cs typeface="Times New Roman"/>
              </a:rPr>
              <a:t>, . . . , s</a:t>
            </a:r>
            <a:r>
              <a:rPr lang="el-GR" sz="2000" b="1" baseline="-25000" dirty="0" smtClean="0">
                <a:latin typeface="+mj-lt"/>
                <a:cs typeface="Times New Roman"/>
              </a:rPr>
              <a:t>k</a:t>
            </a:r>
            <a:r>
              <a:rPr lang="el-GR" sz="2000" b="1" dirty="0" smtClean="0">
                <a:latin typeface="+mj-lt"/>
                <a:cs typeface="Times New Roman"/>
              </a:rPr>
              <a:t> </a:t>
            </a:r>
            <a:r>
              <a:rPr lang="en-US" sz="2000" b="1" baseline="-25000" dirty="0" smtClean="0">
                <a:latin typeface="+mj-lt"/>
                <a:cs typeface="Times New Roman"/>
              </a:rPr>
              <a:t>-</a:t>
            </a:r>
            <a:r>
              <a:rPr lang="el-GR" sz="2000" b="1" baseline="-25000" dirty="0" smtClean="0">
                <a:latin typeface="+mj-lt"/>
                <a:cs typeface="Times New Roman"/>
              </a:rPr>
              <a:t> 1</a:t>
            </a:r>
            <a:r>
              <a:rPr lang="el-GR" sz="2000" b="1" dirty="0" smtClean="0">
                <a:latin typeface="+mj-lt"/>
                <a:cs typeface="Times New Roman"/>
              </a:rPr>
              <a:t> ).</a:t>
            </a: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Then the corresponding  conditional posterior distributions </a:t>
            </a: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are inverse gamma distributions</a:t>
            </a: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b="1" dirty="0" smtClean="0">
              <a:solidFill>
                <a:srgbClr val="FF0000"/>
              </a:solidFill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solidFill>
                <a:srgbClr val="FF0000"/>
              </a:solidFill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The MCMC sampling procedure consists of simulating from the</a:t>
            </a: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 previous conditional distributions in order to obtain samples </a:t>
            </a: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from the Joint posterior distribution of the parameters.</a:t>
            </a: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59002" y="925381"/>
            <a:ext cx="163563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9001" y="1602291"/>
            <a:ext cx="163563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200" y="2832100"/>
            <a:ext cx="5346218" cy="544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1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9002" y="2279201"/>
            <a:ext cx="163563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3517900"/>
            <a:ext cx="5349590" cy="544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1" marR="3327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929" y="4461760"/>
            <a:ext cx="440924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2269" y="4461760"/>
            <a:ext cx="287304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080" y="4461760"/>
            <a:ext cx="254357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8701" y="4461760"/>
            <a:ext cx="675833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37965" y="10045124"/>
            <a:ext cx="196662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22"/>
          <p:cNvSpPr txBox="1"/>
          <p:nvPr/>
        </p:nvSpPr>
        <p:spPr>
          <a:xfrm>
            <a:off x="279400" y="2222500"/>
            <a:ext cx="66548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 algn="just">
              <a:lnSpc>
                <a:spcPct val="100328"/>
              </a:lnSpc>
              <a:spcBef>
                <a:spcPts val="1052"/>
              </a:spcBef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628650" indent="-615950" algn="just">
              <a:lnSpc>
                <a:spcPct val="100328"/>
              </a:lnSpc>
              <a:spcBef>
                <a:spcPts val="1052"/>
              </a:spcBef>
              <a:tabLst>
                <a:tab pos="628650" algn="l"/>
              </a:tabLst>
            </a:pPr>
            <a:endParaRPr lang="en-US" b="1" spc="0" dirty="0" smtClean="0">
              <a:latin typeface="+mj-lt"/>
              <a:cs typeface="Times New Roman"/>
            </a:endParaRPr>
          </a:p>
          <a:p>
            <a:pPr marL="628650" indent="-615950" algn="just">
              <a:lnSpc>
                <a:spcPct val="100328"/>
              </a:lnSpc>
              <a:spcBef>
                <a:spcPts val="1052"/>
              </a:spcBef>
              <a:tabLst>
                <a:tab pos="628650" algn="l"/>
              </a:tabLst>
            </a:pPr>
            <a:r>
              <a:rPr sz="2000" b="1" spc="0" dirty="0" smtClean="0">
                <a:latin typeface="+mj-lt"/>
                <a:cs typeface="Times New Roman"/>
              </a:rPr>
              <a:t>Data </a:t>
            </a:r>
            <a:r>
              <a:rPr sz="2000" b="1" spc="-29" dirty="0" smtClean="0">
                <a:latin typeface="+mj-lt"/>
                <a:cs typeface="Times New Roman"/>
              </a:rPr>
              <a:t>w</a:t>
            </a:r>
            <a:r>
              <a:rPr sz="2000" b="1" spc="0" dirty="0" smtClean="0">
                <a:latin typeface="+mj-lt"/>
                <a:cs typeface="Times New Roman"/>
              </a:rPr>
              <a:t>ere</a:t>
            </a:r>
            <a:r>
              <a:rPr sz="2000" b="1" spc="10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collected</a:t>
            </a:r>
            <a:r>
              <a:rPr sz="2000" b="1" spc="19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along</a:t>
            </a:r>
            <a:r>
              <a:rPr sz="2000" b="1" spc="16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27</a:t>
            </a:r>
            <a:r>
              <a:rPr sz="2000" b="1" spc="67" dirty="0" smtClean="0">
                <a:latin typeface="+mj-lt"/>
                <a:cs typeface="Times New Roman"/>
              </a:rPr>
              <a:t> </a:t>
            </a:r>
            <a:r>
              <a:rPr sz="2000" b="1" spc="-29" dirty="0" smtClean="0">
                <a:latin typeface="+mj-lt"/>
                <a:cs typeface="Times New Roman"/>
              </a:rPr>
              <a:t>y</a:t>
            </a:r>
            <a:r>
              <a:rPr sz="2000" b="1" spc="0" dirty="0" smtClean="0">
                <a:latin typeface="+mj-lt"/>
                <a:cs typeface="Times New Roman"/>
              </a:rPr>
              <a:t>ears</a:t>
            </a:r>
            <a:endParaRPr lang="en-US" sz="2000" b="1" spc="0" dirty="0" smtClean="0">
              <a:latin typeface="+mj-lt"/>
              <a:cs typeface="Times New Roman"/>
            </a:endParaRPr>
          </a:p>
          <a:p>
            <a:pPr marL="628650" indent="-615950" algn="just">
              <a:lnSpc>
                <a:spcPct val="100328"/>
              </a:lnSpc>
              <a:spcBef>
                <a:spcPts val="1052"/>
              </a:spcBef>
              <a:tabLst>
                <a:tab pos="628650" algn="l"/>
              </a:tabLst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628650" indent="-615950" algn="just">
              <a:lnSpc>
                <a:spcPct val="100328"/>
              </a:lnSpc>
              <a:spcBef>
                <a:spcPts val="1052"/>
              </a:spcBef>
              <a:tabLst>
                <a:tab pos="628650" algn="l"/>
              </a:tabLst>
            </a:pPr>
            <a:r>
              <a:rPr sz="2000" b="1" spc="59" dirty="0" smtClean="0">
                <a:latin typeface="+mj-lt"/>
                <a:cs typeface="Times New Roman"/>
              </a:rPr>
              <a:t> </a:t>
            </a:r>
            <a:r>
              <a:rPr lang="en-US" sz="2000" b="1" spc="0" dirty="0" smtClean="0">
                <a:latin typeface="+mj-lt"/>
                <a:cs typeface="Times New Roman"/>
              </a:rPr>
              <a:t>There </a:t>
            </a:r>
            <a:r>
              <a:rPr sz="2000" b="1" spc="0" dirty="0" smtClean="0">
                <a:latin typeface="+mj-lt"/>
                <a:cs typeface="Times New Roman"/>
              </a:rPr>
              <a:t>are</a:t>
            </a:r>
            <a:r>
              <a:rPr sz="2000" b="1" spc="19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se</a:t>
            </a:r>
            <a:r>
              <a:rPr sz="2000" b="1" spc="-29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eral</a:t>
            </a:r>
            <a:r>
              <a:rPr sz="2000" b="1" spc="164" dirty="0" smtClean="0">
                <a:latin typeface="+mj-lt"/>
                <a:cs typeface="Times New Roman"/>
              </a:rPr>
              <a:t> </a:t>
            </a:r>
            <a:r>
              <a:rPr sz="2000" b="1" spc="-29" dirty="0" smtClean="0">
                <a:latin typeface="+mj-lt"/>
                <a:cs typeface="Times New Roman"/>
              </a:rPr>
              <a:t>y</a:t>
            </a:r>
            <a:r>
              <a:rPr sz="2000" b="1" spc="0" dirty="0" smtClean="0">
                <a:latin typeface="+mj-lt"/>
                <a:cs typeface="Times New Roman"/>
              </a:rPr>
              <a:t>ears</a:t>
            </a:r>
            <a:r>
              <a:rPr sz="2000" b="1" spc="197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with partial </a:t>
            </a:r>
            <a:r>
              <a:rPr sz="2000" b="1" spc="16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or</a:t>
            </a:r>
            <a:r>
              <a:rPr sz="2000" b="1" spc="185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complete</a:t>
            </a:r>
            <a:r>
              <a:rPr sz="2000" b="1" spc="29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missin</a:t>
            </a:r>
            <a:r>
              <a:rPr lang="en-US" sz="2000" b="1" spc="0" dirty="0" smtClean="0">
                <a:latin typeface="+mj-lt"/>
                <a:cs typeface="Times New Roman"/>
              </a:rPr>
              <a:t>g </a:t>
            </a:r>
          </a:p>
          <a:p>
            <a:pPr marL="628650" indent="-615950" algn="just">
              <a:lnSpc>
                <a:spcPct val="100328"/>
              </a:lnSpc>
              <a:spcBef>
                <a:spcPts val="1052"/>
              </a:spcBef>
              <a:tabLst>
                <a:tab pos="628650" algn="l"/>
              </a:tabLst>
            </a:pPr>
            <a:r>
              <a:rPr sz="2000" b="1" spc="0" dirty="0" smtClean="0">
                <a:latin typeface="+mj-lt"/>
                <a:cs typeface="Times New Roman"/>
              </a:rPr>
              <a:t>obser</a:t>
            </a:r>
            <a:r>
              <a:rPr sz="2000" b="1" spc="-59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ations.  </a:t>
            </a:r>
            <a:r>
              <a:rPr sz="2000" b="1" spc="68" dirty="0" smtClean="0">
                <a:latin typeface="+mj-lt"/>
                <a:cs typeface="Times New Roman"/>
              </a:rPr>
              <a:t> </a:t>
            </a:r>
            <a:endParaRPr lang="en-US" sz="2000" b="1" spc="68" dirty="0" smtClean="0">
              <a:latin typeface="+mj-lt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8447" y="72266"/>
            <a:ext cx="3511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+mj-lt"/>
                <a:cs typeface="Times New Roman"/>
              </a:rPr>
              <a:t>Using Real</a:t>
            </a:r>
            <a:r>
              <a:rPr lang="en-US" sz="2400" b="1" spc="67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  <a:cs typeface="Times New Roman"/>
              </a:rPr>
              <a:t>Data</a:t>
            </a:r>
            <a:endParaRPr lang="en-US" sz="2400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200" y="850900"/>
            <a:ext cx="693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r>
              <a:rPr lang="en-US" sz="2000" b="1" dirty="0" smtClean="0">
                <a:cs typeface="Times New Roman"/>
              </a:rPr>
              <a:t>Cloni</a:t>
            </a:r>
            <a:r>
              <a:rPr lang="en-US" sz="2000" b="1" spc="4" dirty="0" smtClean="0">
                <a:cs typeface="Times New Roman"/>
              </a:rPr>
              <a:t>n</a:t>
            </a:r>
            <a:r>
              <a:rPr lang="en-US" sz="2000" b="1" dirty="0" smtClean="0">
                <a:cs typeface="Times New Roman"/>
              </a:rPr>
              <a:t>g</a:t>
            </a:r>
            <a:r>
              <a:rPr lang="en-US" sz="2000" b="1" spc="22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meth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ds </a:t>
            </a:r>
            <a:r>
              <a:rPr lang="en-US" sz="2000" b="1" spc="11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(based </a:t>
            </a:r>
            <a:r>
              <a:rPr lang="en-US" sz="2000" b="1" spc="10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on</a:t>
            </a:r>
            <a:r>
              <a:rPr lang="en-US" sz="2000" b="1" spc="24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B</a:t>
            </a:r>
            <a:r>
              <a:rPr lang="en-US" sz="2000" b="1" spc="-29" dirty="0" smtClean="0">
                <a:cs typeface="Times New Roman"/>
              </a:rPr>
              <a:t>ay</a:t>
            </a:r>
            <a:r>
              <a:rPr lang="en-US" sz="2000" b="1" dirty="0" smtClean="0">
                <a:cs typeface="Times New Roman"/>
              </a:rPr>
              <a:t>esian </a:t>
            </a:r>
            <a:r>
              <a:rPr lang="en-US" sz="2000" b="1" spc="8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meth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dology) </a:t>
            </a:r>
            <a:r>
              <a:rPr lang="en-US" sz="2000" b="1" spc="13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are applied  to</a:t>
            </a:r>
            <a:r>
              <a:rPr lang="en-US" sz="2000" b="1" spc="26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real</a:t>
            </a:r>
            <a:r>
              <a:rPr lang="en-US" sz="2000" b="1" spc="23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data </a:t>
            </a:r>
            <a:r>
              <a:rPr lang="en-US" sz="2000" b="1" spc="11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from</a:t>
            </a:r>
            <a:r>
              <a:rPr lang="en-US" sz="2000" b="1" spc="18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 </a:t>
            </a:r>
            <a:r>
              <a:rPr lang="en-US" sz="2000" b="1" spc="5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opulation </a:t>
            </a:r>
            <a:r>
              <a:rPr lang="en-US" sz="2000" b="1" spc="18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of</a:t>
            </a:r>
            <a:r>
              <a:rPr lang="en-US" sz="2000" b="1" spc="9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 </a:t>
            </a:r>
            <a:r>
              <a:rPr lang="en-US" sz="2000" b="1" spc="5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Steller</a:t>
            </a:r>
            <a:r>
              <a:rPr lang="en-US" sz="2000" b="1" spc="25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sea</a:t>
            </a:r>
            <a:r>
              <a:rPr lang="en-US" sz="2000" b="1" spc="18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lions</a:t>
            </a:r>
            <a:r>
              <a:rPr lang="en-US" sz="2000" b="1" spc="15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l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cated </a:t>
            </a:r>
            <a:r>
              <a:rPr lang="en-US" sz="2000" b="1" spc="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in</a:t>
            </a:r>
            <a:r>
              <a:rPr lang="en-US" sz="2000" b="1" spc="19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 </a:t>
            </a:r>
            <a:r>
              <a:rPr lang="en-US" sz="2000" b="1" spc="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Alas</a:t>
            </a:r>
            <a:r>
              <a:rPr lang="en-US" sz="2000" b="1" spc="-59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a coast.</a:t>
            </a: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2000" b="1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r>
              <a:rPr lang="en-US" sz="2000" b="1" dirty="0" smtClean="0">
                <a:cs typeface="Times New Roman"/>
              </a:rPr>
              <a:t>The data applied  since</a:t>
            </a:r>
            <a:r>
              <a:rPr lang="en-US" sz="2000" b="1" spc="22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1978</a:t>
            </a:r>
            <a:r>
              <a:rPr lang="en-US" sz="2000" b="1" spc="15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to </a:t>
            </a:r>
            <a:r>
              <a:rPr lang="en-US" sz="2000" b="1" spc="2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2004. (Holmes</a:t>
            </a:r>
            <a:r>
              <a:rPr lang="en-US" sz="2000" b="1" spc="21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et </a:t>
            </a:r>
            <a:r>
              <a:rPr lang="en-US" sz="2000" b="1" spc="1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al.</a:t>
            </a:r>
            <a:r>
              <a:rPr lang="en-US" sz="2000" b="1" spc="26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(2007)</a:t>
            </a:r>
          </a:p>
        </p:txBody>
      </p:sp>
      <p:sp>
        <p:nvSpPr>
          <p:cNvPr id="15" name="object 10"/>
          <p:cNvSpPr txBox="1"/>
          <p:nvPr/>
        </p:nvSpPr>
        <p:spPr>
          <a:xfrm>
            <a:off x="0" y="5194300"/>
            <a:ext cx="7315200" cy="502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99" marR="2194">
              <a:lnSpc>
                <a:spcPts val="1380"/>
              </a:lnSpc>
              <a:spcBef>
                <a:spcPts val="69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marR="14967" algn="just">
              <a:lnSpc>
                <a:spcPts val="1440"/>
              </a:lnSpc>
              <a:spcBef>
                <a:spcPts val="33"/>
              </a:spcBef>
            </a:pPr>
            <a:endParaRPr lang="en-US" sz="2000" b="1" dirty="0" smtClean="0">
              <a:solidFill>
                <a:srgbClr val="00B0F0"/>
              </a:solidFill>
              <a:cs typeface="Times New Roman"/>
            </a:endParaRPr>
          </a:p>
          <a:p>
            <a:pPr marL="12700" marR="14967" algn="just">
              <a:lnSpc>
                <a:spcPts val="1440"/>
              </a:lnSpc>
              <a:spcBef>
                <a:spcPts val="33"/>
              </a:spcBef>
            </a:pPr>
            <a:endParaRPr lang="en-US" sz="2000" b="1" spc="0" dirty="0" smtClean="0">
              <a:solidFill>
                <a:srgbClr val="00B0F0"/>
              </a:solidFill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2000" b="1" spc="0" dirty="0" smtClean="0">
                <a:cs typeface="Times New Roman"/>
              </a:rPr>
              <a:t>In</a:t>
            </a:r>
            <a:r>
              <a:rPr sz="2000" b="1" spc="15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data </a:t>
            </a:r>
            <a:r>
              <a:rPr sz="2000" b="1" spc="4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cloning,</a:t>
            </a:r>
            <a:r>
              <a:rPr sz="2000" b="1" spc="128" dirty="0" smtClean="0">
                <a:cs typeface="Times New Roman"/>
              </a:rPr>
              <a:t> </a:t>
            </a:r>
            <a:r>
              <a:rPr sz="2000" b="1" spc="-34" dirty="0" smtClean="0">
                <a:cs typeface="Times New Roman"/>
              </a:rPr>
              <a:t>w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4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generate</a:t>
            </a:r>
            <a:r>
              <a:rPr sz="2000" b="1" spc="29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samples</a:t>
            </a:r>
            <a:r>
              <a:rPr sz="2000" b="1" spc="16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from</a:t>
            </a:r>
            <a:r>
              <a:rPr sz="2000" b="1" spc="10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31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osterior</a:t>
            </a:r>
            <a:r>
              <a:rPr sz="2000" b="1" spc="279" dirty="0" smtClean="0">
                <a:cs typeface="Times New Roman"/>
              </a:rPr>
              <a:t> </a:t>
            </a:r>
            <a:endParaRPr lang="en-US" sz="2000" b="1" spc="279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279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0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2000" b="1" spc="0" dirty="0" smtClean="0">
                <a:cs typeface="Times New Roman"/>
              </a:rPr>
              <a:t>distribution,</a:t>
            </a:r>
            <a:r>
              <a:rPr sz="2000" b="1" spc="75" dirty="0" smtClean="0">
                <a:cs typeface="Times New Roman"/>
              </a:rPr>
              <a:t> </a:t>
            </a:r>
            <a:r>
              <a:rPr sz="2000" b="1" spc="44" dirty="0" smtClean="0">
                <a:cs typeface="Times New Roman"/>
              </a:rPr>
              <a:t>π</a:t>
            </a:r>
            <a:r>
              <a:rPr sz="2000" b="1" spc="0" baseline="28987" dirty="0" smtClean="0">
                <a:cs typeface="Times New Roman"/>
              </a:rPr>
              <a:t>(</a:t>
            </a:r>
            <a:r>
              <a:rPr sz="2000" b="1" spc="19" baseline="28987" dirty="0" smtClean="0">
                <a:cs typeface="Times New Roman"/>
              </a:rPr>
              <a:t>k</a:t>
            </a:r>
            <a:r>
              <a:rPr sz="2000" b="1" spc="50" baseline="28987" dirty="0" smtClean="0">
                <a:cs typeface="Times New Roman"/>
              </a:rPr>
              <a:t>)</a:t>
            </a:r>
            <a:r>
              <a:rPr sz="2000" b="1" spc="0" dirty="0" smtClean="0">
                <a:cs typeface="Times New Roman"/>
              </a:rPr>
              <a:t>(</a:t>
            </a:r>
            <a:r>
              <a:rPr sz="2000" b="1" spc="34" dirty="0" err="1" smtClean="0">
                <a:cs typeface="Times New Roman"/>
              </a:rPr>
              <a:t>θ</a:t>
            </a:r>
            <a:r>
              <a:rPr sz="2000" b="1" spc="0" dirty="0" err="1" smtClean="0">
                <a:cs typeface="Batang"/>
              </a:rPr>
              <a:t>|</a:t>
            </a:r>
            <a:r>
              <a:rPr sz="2000" b="1" spc="0" dirty="0" err="1" smtClean="0">
                <a:cs typeface="Times New Roman"/>
              </a:rPr>
              <a:t>n</a:t>
            </a:r>
            <a:r>
              <a:rPr sz="2000" b="1" spc="0" dirty="0" smtClean="0">
                <a:cs typeface="Times New Roman"/>
              </a:rPr>
              <a:t>)</a:t>
            </a:r>
            <a:endParaRPr lang="en-US" sz="2000" b="1" spc="0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0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That</a:t>
            </a:r>
            <a:r>
              <a:rPr lang="en-US" sz="2000" b="1" dirty="0" smtClean="0">
                <a:cs typeface="Times New Roman"/>
              </a:rPr>
              <a:t> is</a:t>
            </a:r>
            <a:r>
              <a:rPr lang="en-US" sz="2000" b="1" spc="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pro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ortional </a:t>
            </a:r>
            <a:r>
              <a:rPr lang="en-US" sz="2000" b="1" spc="8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to</a:t>
            </a:r>
            <a:r>
              <a:rPr lang="en-US" sz="2000" b="1" spc="12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17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k</a:t>
            </a:r>
            <a:r>
              <a:rPr lang="en-US" sz="2000" b="1" spc="-169" dirty="0" smtClean="0">
                <a:cs typeface="Times New Roman"/>
              </a:rPr>
              <a:t>  </a:t>
            </a:r>
            <a:r>
              <a:rPr lang="en-US" sz="2000" b="1" dirty="0" err="1" smtClean="0">
                <a:cs typeface="Times New Roman"/>
              </a:rPr>
              <a:t>th</a:t>
            </a:r>
            <a:r>
              <a:rPr lang="en-US" sz="2000" b="1" spc="192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spc="-29" dirty="0" smtClean="0">
                <a:cs typeface="Times New Roman"/>
              </a:rPr>
              <a:t>o</a:t>
            </a:r>
            <a:r>
              <a:rPr lang="en-US" sz="2000" b="1" spc="-34" dirty="0" smtClean="0">
                <a:cs typeface="Times New Roman"/>
              </a:rPr>
              <a:t>w</a:t>
            </a:r>
            <a:r>
              <a:rPr lang="en-US" sz="2000" b="1" dirty="0" smtClean="0">
                <a:cs typeface="Times New Roman"/>
              </a:rPr>
              <a:t>er</a:t>
            </a:r>
            <a:r>
              <a:rPr lang="en-US" sz="2000" b="1" spc="6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of</a:t>
            </a:r>
            <a:r>
              <a:rPr lang="en-US" sz="2000" b="1" spc="-3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17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li</a:t>
            </a:r>
            <a:r>
              <a:rPr lang="en-US" sz="2000" b="1" spc="-29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elih</a:t>
            </a:r>
            <a:r>
              <a:rPr lang="en-US" sz="2000" b="1" spc="34" dirty="0" smtClean="0">
                <a:cs typeface="Times New Roman"/>
              </a:rPr>
              <a:t>oo</a:t>
            </a:r>
            <a:r>
              <a:rPr lang="en-US" sz="2000" b="1" dirty="0" smtClean="0">
                <a:cs typeface="Times New Roman"/>
              </a:rPr>
              <a:t>d,</a:t>
            </a:r>
            <a:r>
              <a:rPr lang="en-US" sz="2000" b="1" spc="9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[L(</a:t>
            </a:r>
            <a:r>
              <a:rPr lang="en-US" sz="2000" b="1" spc="34" dirty="0" err="1" smtClean="0">
                <a:cs typeface="Times New Roman"/>
              </a:rPr>
              <a:t>θ</a:t>
            </a:r>
            <a:r>
              <a:rPr lang="en-US" sz="2000" b="1" dirty="0" err="1" smtClean="0">
                <a:cs typeface="Batang"/>
              </a:rPr>
              <a:t>|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dirty="0" smtClean="0">
                <a:cs typeface="Times New Roman"/>
              </a:rPr>
              <a:t>)]</a:t>
            </a:r>
            <a:r>
              <a:rPr lang="en-US" sz="2000" b="1" baseline="30000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spc="-8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,</a:t>
            </a:r>
            <a:r>
              <a:rPr lang="en-US" sz="2000" b="1" spc="60" dirty="0" smtClean="0">
                <a:cs typeface="Times New Roman"/>
              </a:rPr>
              <a:t> 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60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-29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spc="-29" dirty="0" smtClean="0">
                <a:cs typeface="Times New Roman"/>
              </a:rPr>
              <a:t>m</a:t>
            </a:r>
            <a:r>
              <a:rPr lang="en-US" sz="2000" b="1" dirty="0" smtClean="0">
                <a:cs typeface="Times New Roman"/>
              </a:rPr>
              <a:t>ultiplied</a:t>
            </a:r>
            <a:r>
              <a:rPr lang="en-US" sz="2000" b="1" spc="284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y</a:t>
            </a:r>
            <a:r>
              <a:rPr lang="en-US" sz="2000" b="1" spc="8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</a:t>
            </a:r>
            <a:r>
              <a:rPr lang="en-US" sz="2000" b="1" spc="7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pro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er</a:t>
            </a:r>
            <a:r>
              <a:rPr lang="en-US" sz="2000" b="1" spc="19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prior distribution,</a:t>
            </a:r>
            <a:r>
              <a:rPr lang="en-US" sz="2000" b="1" spc="80" dirty="0" smtClean="0">
                <a:cs typeface="Times New Roman"/>
              </a:rPr>
              <a:t> </a:t>
            </a:r>
            <a:r>
              <a:rPr lang="en-US" sz="2000" b="1" spc="44" dirty="0" smtClean="0">
                <a:cs typeface="Times New Roman"/>
              </a:rPr>
              <a:t>π</a:t>
            </a:r>
            <a:r>
              <a:rPr lang="en-US" sz="2000" b="1" dirty="0" smtClean="0">
                <a:cs typeface="Times New Roman"/>
              </a:rPr>
              <a:t>(</a:t>
            </a:r>
            <a:r>
              <a:rPr lang="en-US" sz="2000" b="1" spc="34" dirty="0" smtClean="0">
                <a:cs typeface="Times New Roman"/>
              </a:rPr>
              <a:t>θ</a:t>
            </a:r>
            <a:r>
              <a:rPr lang="en-US" sz="2000" b="1" dirty="0" smtClean="0">
                <a:cs typeface="Times New Roman"/>
              </a:rPr>
              <a:t>).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14967" algn="just">
              <a:lnSpc>
                <a:spcPts val="1440"/>
              </a:lnSpc>
              <a:spcBef>
                <a:spcPts val="33"/>
              </a:spcBef>
            </a:pPr>
            <a:endParaRPr sz="12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36600" y="241300"/>
            <a:ext cx="2895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endParaRPr lang="en-US" sz="2000" dirty="0" smtClean="0">
              <a:cs typeface="Times New Roman"/>
            </a:endParaRPr>
          </a:p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Using Real Data </a:t>
            </a:r>
          </a:p>
          <a:p>
            <a:pPr marL="12700">
              <a:lnSpc>
                <a:spcPts val="1480"/>
              </a:lnSpc>
              <a:spcBef>
                <a:spcPts val="74"/>
              </a:spcBef>
            </a:pPr>
            <a:endParaRPr sz="2000" dirty="0"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" y="1003300"/>
            <a:ext cx="7162800" cy="594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68">
              <a:lnSpc>
                <a:spcPts val="1255"/>
              </a:lnSpc>
              <a:spcBef>
                <a:spcPts val="62"/>
              </a:spcBef>
            </a:pPr>
            <a:endParaRPr lang="en-US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  <a:buFont typeface="Wingdings" pitchFamily="2" charset="2"/>
              <a:buChar char="§"/>
            </a:pPr>
            <a:r>
              <a:rPr lang="en-US" sz="2000" b="1" spc="84" dirty="0" smtClean="0">
                <a:cs typeface="Times New Roman"/>
              </a:rPr>
              <a:t>The expression [L(</a:t>
            </a:r>
            <a:r>
              <a:rPr lang="en-US" sz="2000" b="1" spc="84" dirty="0" err="1" smtClean="0">
                <a:cs typeface="Times New Roman"/>
              </a:rPr>
              <a:t>θ|n</a:t>
            </a:r>
            <a:r>
              <a:rPr lang="en-US" sz="2000" b="1" spc="84" dirty="0" smtClean="0">
                <a:cs typeface="Times New Roman"/>
              </a:rPr>
              <a:t>)]</a:t>
            </a:r>
            <a:r>
              <a:rPr lang="en-US" sz="2000" b="1" spc="84" baseline="30000" dirty="0" smtClean="0">
                <a:cs typeface="Times New Roman"/>
              </a:rPr>
              <a:t>k</a:t>
            </a:r>
            <a:r>
              <a:rPr lang="en-US" sz="2000" b="1" spc="84" dirty="0" smtClean="0">
                <a:cs typeface="Times New Roman"/>
              </a:rPr>
              <a:t>   is the likelihood for k copies of </a:t>
            </a: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	the original data</a:t>
            </a: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  <a:buFont typeface="Wingdings" pitchFamily="2" charset="2"/>
              <a:buChar char="§"/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  <a:buFont typeface="Wingdings" pitchFamily="2" charset="2"/>
              <a:buChar char="§"/>
            </a:pPr>
            <a:r>
              <a:rPr lang="en-US" sz="2000" b="1" spc="84" dirty="0" smtClean="0">
                <a:cs typeface="Times New Roman"/>
              </a:rPr>
              <a:t>For large k ,</a:t>
            </a:r>
            <a:r>
              <a:rPr lang="en-US" sz="2000" b="1" spc="84" baseline="30000" dirty="0" smtClean="0">
                <a:cs typeface="Times New Roman"/>
              </a:rPr>
              <a:t> </a:t>
            </a:r>
            <a:r>
              <a:rPr lang="en-US" sz="2000" b="1" spc="84" dirty="0" smtClean="0">
                <a:cs typeface="Times New Roman"/>
              </a:rPr>
              <a:t>π</a:t>
            </a:r>
            <a:r>
              <a:rPr lang="en-US" sz="2000" b="1" spc="84" baseline="30000" dirty="0" smtClean="0">
                <a:cs typeface="Times New Roman"/>
              </a:rPr>
              <a:t>(k)</a:t>
            </a:r>
            <a:r>
              <a:rPr lang="en-US" sz="2000" b="1" spc="84" dirty="0" smtClean="0">
                <a:cs typeface="Times New Roman"/>
              </a:rPr>
              <a:t> (</a:t>
            </a:r>
            <a:r>
              <a:rPr lang="en-US" sz="2000" b="1" spc="84" dirty="0" err="1" smtClean="0">
                <a:cs typeface="Times New Roman"/>
              </a:rPr>
              <a:t>θ|n</a:t>
            </a:r>
            <a:r>
              <a:rPr lang="en-US" sz="2000" b="1" spc="84" dirty="0" smtClean="0">
                <a:cs typeface="Times New Roman"/>
              </a:rPr>
              <a:t>) converges to a multivariate  normal </a:t>
            </a: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     distribution with mean equal to the  ML estimate  of the  </a:t>
            </a: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      parameters</a:t>
            </a: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1468" indent="-330200">
              <a:lnSpc>
                <a:spcPts val="1255"/>
              </a:lnSpc>
              <a:spcBef>
                <a:spcPts val="62"/>
              </a:spcBef>
              <a:buFont typeface="Wingdings" pitchFamily="2" charset="2"/>
              <a:buChar char="§"/>
            </a:pPr>
            <a:r>
              <a:rPr lang="en-US" sz="2000" b="1" spc="84" dirty="0" smtClean="0">
                <a:cs typeface="Times New Roman"/>
              </a:rPr>
              <a:t>And covariance  matrix  equal to 1/k times  the inverse of </a:t>
            </a:r>
          </a:p>
          <a:p>
            <a:pPr marL="342900" marR="6724" indent="-330200">
              <a:lnSpc>
                <a:spcPts val="1255"/>
              </a:lnSpc>
              <a:spcBef>
                <a:spcPts val="62"/>
              </a:spcBef>
              <a:buFont typeface="Wingdings" pitchFamily="2" charset="2"/>
              <a:buChar char="§"/>
            </a:pPr>
            <a:endParaRPr lang="en-US" sz="2000" b="1" spc="84" dirty="0" smtClean="0">
              <a:cs typeface="Times New Roman"/>
            </a:endParaRPr>
          </a:p>
          <a:p>
            <a:pPr marL="342900" marR="6724" indent="-3302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	the Fisher information  matrix  for the ML estimates  (</a:t>
            </a:r>
            <a:r>
              <a:rPr lang="en-US" sz="2000" b="1" spc="84" dirty="0" err="1" smtClean="0">
                <a:cs typeface="Times New Roman"/>
              </a:rPr>
              <a:t>Lele</a:t>
            </a:r>
            <a:r>
              <a:rPr lang="en-US" sz="2000" b="1" spc="84" dirty="0" smtClean="0">
                <a:cs typeface="Times New Roman"/>
              </a:rPr>
              <a:t> </a:t>
            </a:r>
          </a:p>
          <a:p>
            <a:pPr marL="342900" marR="6724" indent="-330200">
              <a:lnSpc>
                <a:spcPts val="1255"/>
              </a:lnSpc>
              <a:spcBef>
                <a:spcPts val="62"/>
              </a:spcBef>
            </a:pPr>
            <a:endParaRPr lang="en-US" sz="2000" b="1" spc="84" dirty="0" smtClean="0">
              <a:cs typeface="Times New Roman"/>
            </a:endParaRPr>
          </a:p>
          <a:p>
            <a:pPr marL="342900" marR="6724" indent="-330200">
              <a:lnSpc>
                <a:spcPts val="1255"/>
              </a:lnSpc>
              <a:spcBef>
                <a:spcPts val="62"/>
              </a:spcBef>
            </a:pPr>
            <a:r>
              <a:rPr lang="en-US" sz="2000" b="1" spc="84" dirty="0" smtClean="0">
                <a:cs typeface="Times New Roman"/>
              </a:rPr>
              <a:t>	et al. (2007))</a:t>
            </a:r>
          </a:p>
          <a:p>
            <a:pPr marL="12700" marR="6724" indent="0" algn="just">
              <a:lnSpc>
                <a:spcPts val="1440"/>
              </a:lnSpc>
              <a:spcBef>
                <a:spcPts val="39"/>
              </a:spcBef>
            </a:pPr>
            <a:endParaRPr lang="en-US" sz="2000" b="1" dirty="0" smtClean="0">
              <a:cs typeface="Times New Roman"/>
            </a:endParaRPr>
          </a:p>
          <a:p>
            <a:pPr marL="12700" marR="6724" indent="0" algn="just">
              <a:lnSpc>
                <a:spcPts val="1440"/>
              </a:lnSpc>
              <a:spcBef>
                <a:spcPts val="39"/>
              </a:spcBef>
            </a:pPr>
            <a:endParaRPr sz="2000" b="1" dirty="0">
              <a:cs typeface="Times New Roman"/>
            </a:endParaRPr>
          </a:p>
          <a:p>
            <a:pPr marL="235699">
              <a:lnSpc>
                <a:spcPct val="95825"/>
              </a:lnSpc>
            </a:pPr>
            <a:endParaRPr lang="en-US" sz="2000" b="1" spc="0" dirty="0" smtClean="0">
              <a:cs typeface="Times New Roman"/>
            </a:endParaRPr>
          </a:p>
          <a:p>
            <a:pPr marL="235699">
              <a:lnSpc>
                <a:spcPct val="95825"/>
              </a:lnSpc>
              <a:buFont typeface="Wingdings" pitchFamily="2" charset="2"/>
              <a:buChar char="Ø"/>
            </a:pPr>
            <a:r>
              <a:rPr sz="2000" b="1" spc="0" dirty="0" smtClean="0">
                <a:cs typeface="Times New Roman"/>
              </a:rPr>
              <a:t>In</a:t>
            </a:r>
            <a:r>
              <a:rPr sz="2000" b="1" spc="20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this</a:t>
            </a:r>
            <a:r>
              <a:rPr sz="2000" b="1" spc="295" dirty="0" smtClean="0">
                <a:cs typeface="Times New Roman"/>
              </a:rPr>
              <a:t> </a:t>
            </a:r>
            <a:r>
              <a:rPr sz="2000" b="1" spc="-29" dirty="0" smtClean="0">
                <a:cs typeface="Times New Roman"/>
              </a:rPr>
              <a:t>wa</a:t>
            </a:r>
            <a:r>
              <a:rPr sz="2000" b="1" spc="-94" dirty="0" smtClean="0">
                <a:cs typeface="Times New Roman"/>
              </a:rPr>
              <a:t>y</a:t>
            </a:r>
            <a:r>
              <a:rPr sz="2000" b="1" spc="0" dirty="0" smtClean="0">
                <a:cs typeface="Times New Roman"/>
              </a:rPr>
              <a:t>,</a:t>
            </a:r>
            <a:r>
              <a:rPr sz="2000" b="1" spc="20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after </a:t>
            </a:r>
            <a:r>
              <a:rPr sz="2000" b="1" spc="1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obtaining </a:t>
            </a:r>
            <a:r>
              <a:rPr sz="2000" b="1" spc="11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samples</a:t>
            </a:r>
            <a:r>
              <a:rPr sz="2000" b="1" spc="21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from</a:t>
            </a:r>
            <a:r>
              <a:rPr sz="2000" b="1" spc="16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86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osterior </a:t>
            </a:r>
            <a:r>
              <a:rPr sz="2000" b="1" spc="34" dirty="0" smtClean="0">
                <a:cs typeface="Times New Roman"/>
              </a:rPr>
              <a:t> </a:t>
            </a:r>
            <a:endParaRPr lang="en-US" sz="2000" b="1" spc="34" dirty="0" smtClean="0">
              <a:cs typeface="Times New Roman"/>
            </a:endParaRPr>
          </a:p>
          <a:p>
            <a:pPr marL="235699">
              <a:lnSpc>
                <a:spcPct val="95825"/>
              </a:lnSpc>
            </a:pPr>
            <a:endParaRPr lang="en-US" sz="2000" b="1" spc="34" dirty="0" smtClean="0">
              <a:cs typeface="Times New Roman"/>
            </a:endParaRPr>
          </a:p>
          <a:p>
            <a:pPr marL="235699">
              <a:lnSpc>
                <a:spcPct val="95825"/>
              </a:lnSpc>
            </a:pPr>
            <a:r>
              <a:rPr sz="2000" b="1" spc="0" dirty="0" smtClean="0">
                <a:cs typeface="Times New Roman"/>
              </a:rPr>
              <a:t>distribution</a:t>
            </a:r>
            <a:r>
              <a:rPr sz="2000" b="1" spc="12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from</a:t>
            </a:r>
            <a:r>
              <a:rPr sz="2000" b="1" spc="16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18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MCMC</a:t>
            </a:r>
            <a:r>
              <a:rPr lang="en-US" sz="2000" b="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pr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cedure, </a:t>
            </a:r>
            <a:r>
              <a:rPr sz="2000" b="1" spc="129" dirty="0" smtClean="0">
                <a:cs typeface="Times New Roman"/>
              </a:rPr>
              <a:t> </a:t>
            </a:r>
            <a:r>
              <a:rPr sz="2000" b="1" spc="-34" dirty="0" smtClean="0">
                <a:cs typeface="Times New Roman"/>
              </a:rPr>
              <a:t>w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13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compute </a:t>
            </a:r>
            <a:r>
              <a:rPr sz="2000" b="1" spc="9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 </a:t>
            </a:r>
            <a:r>
              <a:rPr sz="2000" b="1" spc="3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sample</a:t>
            </a:r>
            <a:r>
              <a:rPr sz="2000" b="1" spc="286" dirty="0" smtClean="0">
                <a:cs typeface="Times New Roman"/>
              </a:rPr>
              <a:t> </a:t>
            </a:r>
            <a:endParaRPr lang="en-US" sz="2000" b="1" spc="286" dirty="0" smtClean="0">
              <a:cs typeface="Times New Roman"/>
            </a:endParaRPr>
          </a:p>
          <a:p>
            <a:pPr marL="235699">
              <a:lnSpc>
                <a:spcPct val="95825"/>
              </a:lnSpc>
            </a:pPr>
            <a:endParaRPr lang="en-US" sz="2000" b="1" spc="286" dirty="0" smtClean="0">
              <a:cs typeface="Times New Roman"/>
            </a:endParaRPr>
          </a:p>
          <a:p>
            <a:pPr marL="235699">
              <a:lnSpc>
                <a:spcPct val="95825"/>
              </a:lnSpc>
            </a:pPr>
            <a:r>
              <a:rPr sz="2000" b="1" spc="0" dirty="0" smtClean="0">
                <a:cs typeface="Times New Roman"/>
              </a:rPr>
              <a:t>means, </a:t>
            </a:r>
            <a:r>
              <a:rPr sz="2000" b="1" spc="3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and </a:t>
            </a:r>
            <a:r>
              <a:rPr sz="2000" b="1" spc="2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they </a:t>
            </a:r>
            <a:r>
              <a:rPr sz="2000" b="1" spc="5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pr</a:t>
            </a:r>
            <a:r>
              <a:rPr sz="2000" b="1" spc="-29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vide </a:t>
            </a:r>
            <a:r>
              <a:rPr sz="2000" b="1" spc="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an</a:t>
            </a:r>
            <a:r>
              <a:rPr sz="2000" b="1" spc="28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appr</a:t>
            </a:r>
            <a:r>
              <a:rPr sz="2000" b="1" spc="-26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ximation</a:t>
            </a:r>
            <a:r>
              <a:rPr sz="2000" b="1" spc="20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12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lang="en-US" sz="2000" b="1" dirty="0" smtClean="0">
                <a:cs typeface="Times New Roman"/>
              </a:rPr>
              <a:t> maxi</a:t>
            </a:r>
            <a:r>
              <a:rPr lang="en-US" sz="2000" b="1" spc="-25" dirty="0" smtClean="0">
                <a:cs typeface="Times New Roman"/>
              </a:rPr>
              <a:t>m</a:t>
            </a:r>
            <a:r>
              <a:rPr lang="en-US" sz="2000" b="1" dirty="0" smtClean="0">
                <a:cs typeface="Times New Roman"/>
              </a:rPr>
              <a:t>um</a:t>
            </a:r>
            <a:r>
              <a:rPr lang="en-US" sz="2000" b="1" spc="299" dirty="0" smtClean="0">
                <a:cs typeface="Times New Roman"/>
              </a:rPr>
              <a:t> </a:t>
            </a:r>
          </a:p>
          <a:p>
            <a:pPr marL="235699">
              <a:lnSpc>
                <a:spcPct val="95825"/>
              </a:lnSpc>
            </a:pPr>
            <a:endParaRPr lang="en-US" sz="2000" b="1" spc="299" dirty="0" smtClean="0">
              <a:cs typeface="Times New Roman"/>
            </a:endParaRPr>
          </a:p>
          <a:p>
            <a:pPr marL="235699">
              <a:lnSpc>
                <a:spcPct val="95825"/>
              </a:lnSpc>
            </a:pPr>
            <a:r>
              <a:rPr lang="en-US" sz="2000" b="1" dirty="0" smtClean="0">
                <a:cs typeface="Times New Roman"/>
              </a:rPr>
              <a:t>li</a:t>
            </a:r>
            <a:r>
              <a:rPr lang="en-US" sz="2000" b="1" spc="-29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elih</a:t>
            </a:r>
            <a:r>
              <a:rPr lang="en-US" sz="2000" b="1" spc="34" dirty="0" smtClean="0">
                <a:cs typeface="Times New Roman"/>
              </a:rPr>
              <a:t>oo</a:t>
            </a:r>
            <a:r>
              <a:rPr lang="en-US" sz="2000" b="1" dirty="0" smtClean="0">
                <a:cs typeface="Times New Roman"/>
              </a:rPr>
              <a:t>d</a:t>
            </a:r>
            <a:r>
              <a:rPr lang="en-US" sz="2000" b="1" spc="11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estimates </a:t>
            </a:r>
            <a:r>
              <a:rPr lang="en-US" sz="2000" b="1" spc="6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of</a:t>
            </a:r>
            <a:r>
              <a:rPr lang="en-US" sz="2000" b="1" spc="2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23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parameters</a:t>
            </a: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7965" y="10045124"/>
            <a:ext cx="196662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cs typeface="Times New Roman"/>
              </a:rPr>
              <a:t>12</a:t>
            </a:r>
            <a:endParaRPr sz="12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7000" y="1231900"/>
            <a:ext cx="7010400" cy="647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2000" b="1" spc="0" dirty="0" smtClean="0">
                <a:solidFill>
                  <a:srgbClr val="0070C0"/>
                </a:solidFill>
                <a:cs typeface="Times New Roman"/>
              </a:rPr>
              <a:t>Step</a:t>
            </a:r>
            <a:r>
              <a:rPr sz="2000" b="1" spc="80" dirty="0" smtClean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0" dirty="0" smtClean="0">
                <a:solidFill>
                  <a:srgbClr val="0070C0"/>
                </a:solidFill>
                <a:cs typeface="Times New Roman"/>
              </a:rPr>
              <a:t>1</a:t>
            </a:r>
            <a:r>
              <a:rPr sz="2000" b="1" spc="275" dirty="0" smtClean="0">
                <a:solidFill>
                  <a:srgbClr val="0070C0"/>
                </a:solidFill>
                <a:cs typeface="Times New Roman"/>
              </a:rPr>
              <a:t> </a:t>
            </a:r>
            <a:endParaRPr lang="en-US" sz="2000" b="1" spc="275" dirty="0" smtClean="0">
              <a:solidFill>
                <a:srgbClr val="0070C0"/>
              </a:solidFill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69"/>
              </a:spcBef>
            </a:pPr>
            <a:endParaRPr lang="en-US" sz="2000" b="1" spc="0" dirty="0" smtClean="0"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2000" b="1" spc="0" dirty="0" smtClean="0">
                <a:cs typeface="Times New Roman"/>
              </a:rPr>
              <a:t>Create </a:t>
            </a:r>
            <a:r>
              <a:rPr sz="2000" b="1" spc="44" dirty="0" smtClean="0">
                <a:cs typeface="Times New Roman"/>
              </a:rPr>
              <a:t> </a:t>
            </a:r>
            <a:r>
              <a:rPr sz="2000" b="1" spc="39" dirty="0" smtClean="0">
                <a:cs typeface="Times New Roman"/>
              </a:rPr>
              <a:t>k</a:t>
            </a:r>
            <a:r>
              <a:rPr sz="2000" b="1" spc="0" dirty="0" smtClean="0">
                <a:cs typeface="Times New Roman"/>
              </a:rPr>
              <a:t>-cloned</a:t>
            </a:r>
            <a:r>
              <a:rPr sz="2000" b="1" spc="1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data </a:t>
            </a:r>
            <a:r>
              <a:rPr sz="2000" b="1" spc="5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set</a:t>
            </a:r>
            <a:r>
              <a:rPr sz="2000" b="1" spc="18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0" baseline="28987" dirty="0" smtClean="0">
                <a:cs typeface="Times New Roman"/>
              </a:rPr>
              <a:t>(</a:t>
            </a:r>
            <a:r>
              <a:rPr sz="2000" b="1" spc="25" baseline="28987" dirty="0" smtClean="0">
                <a:cs typeface="Times New Roman"/>
              </a:rPr>
              <a:t>k</a:t>
            </a:r>
            <a:r>
              <a:rPr sz="2000" b="1" spc="0" baseline="28987" dirty="0" smtClean="0">
                <a:cs typeface="Times New Roman"/>
              </a:rPr>
              <a:t>)</a:t>
            </a:r>
            <a:r>
              <a:rPr sz="2000" b="1" spc="35" baseline="2898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=</a:t>
            </a:r>
            <a:r>
              <a:rPr sz="2000" b="1" spc="1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(n,</a:t>
            </a:r>
            <a:r>
              <a:rPr sz="2000" b="1" spc="11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n,</a:t>
            </a:r>
            <a:r>
              <a:rPr sz="2000" b="1" spc="6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,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n), </a:t>
            </a:r>
            <a:r>
              <a:rPr sz="2000" b="1" spc="1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where</a:t>
            </a:r>
            <a:r>
              <a:rPr sz="2000" b="1" spc="15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4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obser</a:t>
            </a:r>
            <a:r>
              <a:rPr sz="2000" b="1" spc="-29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ed</a:t>
            </a:r>
            <a:r>
              <a:rPr sz="2000" b="1" spc="187" dirty="0" smtClean="0">
                <a:cs typeface="Times New Roman"/>
              </a:rPr>
              <a:t> </a:t>
            </a:r>
            <a:endParaRPr lang="en-US" sz="2000" b="1" spc="187" dirty="0" smtClean="0"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69"/>
              </a:spcBef>
            </a:pPr>
            <a:endParaRPr lang="en-US" sz="2000" b="1" spc="187" dirty="0" smtClean="0"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2000" b="1" spc="0" dirty="0" smtClean="0">
                <a:cs typeface="Times New Roman"/>
              </a:rPr>
              <a:t>data </a:t>
            </a:r>
            <a:r>
              <a:rPr sz="2000" b="1" spc="54" dirty="0" smtClean="0">
                <a:cs typeface="Times New Roman"/>
              </a:rPr>
              <a:t> </a:t>
            </a:r>
            <a:r>
              <a:rPr sz="2000" b="1" spc="-29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ector</a:t>
            </a:r>
            <a:r>
              <a:rPr lang="en-US" sz="2000" b="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is</a:t>
            </a:r>
            <a:r>
              <a:rPr sz="2000" b="1" spc="7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re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eated </a:t>
            </a:r>
            <a:r>
              <a:rPr sz="2000" b="1" spc="7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k</a:t>
            </a:r>
            <a:r>
              <a:rPr sz="2000" b="1" spc="13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times.</a:t>
            </a:r>
            <a:endParaRPr lang="en-US" sz="2000" b="1" spc="0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Times New Roman"/>
              </a:rPr>
              <a:t>Step</a:t>
            </a:r>
            <a:r>
              <a:rPr lang="en-US" sz="2000" b="1" spc="235" dirty="0" smtClean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Times New Roman"/>
              </a:rPr>
              <a:t>2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solidFill>
                <a:srgbClr val="0070C0"/>
              </a:solidFill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Using</a:t>
            </a:r>
            <a:r>
              <a:rPr lang="en-US" sz="2000" b="1" spc="25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an </a:t>
            </a:r>
            <a:r>
              <a:rPr lang="en-US" sz="2000" b="1" spc="2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MCMC</a:t>
            </a:r>
            <a:r>
              <a:rPr lang="en-US" sz="2000" b="1" spc="29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algorithm, </a:t>
            </a:r>
            <a:r>
              <a:rPr lang="en-US" sz="2000" b="1" spc="21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generate </a:t>
            </a:r>
            <a:r>
              <a:rPr lang="en-US" sz="2000" b="1" spc="13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random </a:t>
            </a:r>
            <a:r>
              <a:rPr lang="en-US" sz="2000" b="1" spc="149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n</a:t>
            </a:r>
            <a:r>
              <a:rPr lang="en-US" sz="2000" b="1" dirty="0" smtClean="0">
                <a:cs typeface="Times New Roman"/>
              </a:rPr>
              <a:t>u</a:t>
            </a:r>
            <a:r>
              <a:rPr lang="en-US" sz="2000" b="1" spc="-29" dirty="0" smtClean="0">
                <a:cs typeface="Times New Roman"/>
              </a:rPr>
              <a:t>m</a:t>
            </a:r>
            <a:r>
              <a:rPr lang="en-US" sz="2000" b="1" spc="34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ers </a:t>
            </a:r>
            <a:r>
              <a:rPr lang="en-US" sz="2000" b="1" spc="12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from</a:t>
            </a:r>
            <a:r>
              <a:rPr lang="en-US" sz="2000" b="1" spc="248" dirty="0" smtClean="0">
                <a:cs typeface="Times New Roman"/>
              </a:rPr>
              <a:t> 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248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the </a:t>
            </a:r>
            <a:r>
              <a:rPr lang="en-US" sz="2000" b="1" spc="71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osterior n</a:t>
            </a:r>
            <a:r>
              <a:rPr lang="en-US" sz="2000" b="1" baseline="30000" dirty="0" smtClean="0">
                <a:cs typeface="Times New Roman"/>
              </a:rPr>
              <a:t>(k) </a:t>
            </a:r>
            <a:r>
              <a:rPr lang="en-US" sz="2000" b="1" dirty="0" smtClean="0">
                <a:cs typeface="Times New Roman"/>
              </a:rPr>
              <a:t>= (n,</a:t>
            </a:r>
            <a:r>
              <a:rPr lang="en-US" sz="2000" b="1" spc="11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n,</a:t>
            </a:r>
            <a:r>
              <a:rPr lang="en-US" sz="2000" b="1" spc="6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.</a:t>
            </a:r>
            <a:r>
              <a:rPr lang="en-US" sz="2000" b="1" spc="-7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.</a:t>
            </a:r>
            <a:r>
              <a:rPr lang="en-US" sz="2000" b="1" spc="-7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.</a:t>
            </a:r>
            <a:r>
              <a:rPr lang="en-US" sz="2000" b="1" spc="-7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,</a:t>
            </a:r>
            <a:r>
              <a:rPr lang="en-US" sz="2000" b="1" spc="-7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n), distribution</a:t>
            </a:r>
            <a:r>
              <a:rPr lang="en-US" sz="2000" b="1" spc="-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that </a:t>
            </a:r>
            <a:r>
              <a:rPr lang="en-US" sz="2000" b="1" spc="2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is</a:t>
            </a:r>
            <a:r>
              <a:rPr lang="en-US" sz="2000" b="1" spc="28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based </a:t>
            </a:r>
            <a:r>
              <a:rPr lang="en-US" sz="2000" b="1" spc="10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on </a:t>
            </a:r>
            <a:r>
              <a:rPr lang="en-US" sz="2000" b="1" spc="2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 </a:t>
            </a:r>
            <a:r>
              <a:rPr lang="en-US" sz="2000" b="1" spc="47" dirty="0" smtClean="0">
                <a:cs typeface="Times New Roman"/>
              </a:rPr>
              <a:t> 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47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prior </a:t>
            </a:r>
            <a:r>
              <a:rPr lang="en-US" sz="2000" b="1" spc="116" dirty="0" smtClean="0">
                <a:cs typeface="Times New Roman"/>
              </a:rPr>
              <a:t> </a:t>
            </a:r>
            <a:r>
              <a:rPr lang="en-US" sz="2000" b="1" spc="44" dirty="0" smtClean="0">
                <a:cs typeface="Times New Roman"/>
              </a:rPr>
              <a:t>π</a:t>
            </a:r>
            <a:r>
              <a:rPr lang="en-US" sz="2000" b="1" dirty="0" smtClean="0">
                <a:cs typeface="Times New Roman"/>
              </a:rPr>
              <a:t>(</a:t>
            </a:r>
            <a:r>
              <a:rPr lang="en-US" sz="2000" b="1" spc="34" dirty="0" smtClean="0">
                <a:cs typeface="Times New Roman"/>
              </a:rPr>
              <a:t>θ</a:t>
            </a:r>
            <a:r>
              <a:rPr lang="en-US" sz="2000" b="1" dirty="0" smtClean="0">
                <a:cs typeface="Times New Roman"/>
              </a:rPr>
              <a:t>) </a:t>
            </a:r>
            <a:r>
              <a:rPr lang="en-US" sz="2000" b="1" spc="12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and </a:t>
            </a:r>
            <a:r>
              <a:rPr lang="en-US" sz="2000" b="1" spc="13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 </a:t>
            </a:r>
            <a:r>
              <a:rPr lang="en-US" sz="2000" b="1" spc="14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cloned </a:t>
            </a:r>
            <a:r>
              <a:rPr lang="en-US" sz="2000" b="1" spc="3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data </a:t>
            </a:r>
            <a:r>
              <a:rPr lang="en-US" sz="2000" b="1" spc="259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v</a:t>
            </a:r>
            <a:r>
              <a:rPr lang="en-US" sz="2000" b="1" dirty="0" smtClean="0">
                <a:cs typeface="Times New Roman"/>
              </a:rPr>
              <a:t>ector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spc="245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baseline="4831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solidFill>
                  <a:srgbClr val="0070C0"/>
                </a:solidFill>
                <a:cs typeface="Times New Roman"/>
              </a:rPr>
              <a:t>Step 3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solidFill>
                <a:srgbClr val="0070C0"/>
              </a:solidFill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Compute  the sample mean and variances of the values (θ)</a:t>
            </a:r>
            <a:r>
              <a:rPr lang="en-US" sz="2000" b="1" baseline="-25000" dirty="0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, 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j = 1, . . . , M (for M  iterations  of the MCMC run)  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generated  from the posterior  distribution.</a:t>
            </a: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  </a:t>
            </a: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The ML estimates  of (θ)</a:t>
            </a:r>
            <a:r>
              <a:rPr lang="en-US" sz="2000" b="1" baseline="-25000" dirty="0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 correspond  to the posterior  mean </a:t>
            </a: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values and  the approximate  variances  of the  ML estimates  </a:t>
            </a: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endParaRPr lang="en-US" sz="2000" b="1" dirty="0" smtClean="0">
              <a:cs typeface="Times New Roman"/>
            </a:endParaRPr>
          </a:p>
          <a:p>
            <a:pPr marL="12700" marR="14954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correspond  to k times  the  posterior variances.</a:t>
            </a:r>
          </a:p>
          <a:p>
            <a:pPr marL="12700" marR="22791">
              <a:lnSpc>
                <a:spcPct val="95825"/>
              </a:lnSpc>
              <a:spcBef>
                <a:spcPts val="2"/>
              </a:spcBef>
            </a:pPr>
            <a:endParaRPr lang="en-US" sz="1200" spc="0" dirty="0" smtClean="0">
              <a:latin typeface="Times New Roman"/>
              <a:cs typeface="Times New Roman"/>
            </a:endParaRPr>
          </a:p>
          <a:p>
            <a:pPr marL="310032" marR="25363">
              <a:lnSpc>
                <a:spcPct val="95825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1636" y="1950233"/>
            <a:ext cx="5643037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7600" y="3441700"/>
            <a:ext cx="5346338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5200" y="4660900"/>
            <a:ext cx="5644998" cy="911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7965" y="10045124"/>
            <a:ext cx="196662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19"/>
          <p:cNvSpPr txBox="1"/>
          <p:nvPr/>
        </p:nvSpPr>
        <p:spPr>
          <a:xfrm>
            <a:off x="812800" y="165100"/>
            <a:ext cx="4828063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74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235699">
              <a:lnSpc>
                <a:spcPct val="95825"/>
              </a:lnSpc>
              <a:spcBef>
                <a:spcPts val="2"/>
              </a:spcBef>
            </a:pPr>
            <a:r>
              <a:rPr lang="en-US" sz="2800" b="1" spc="0" dirty="0" smtClean="0">
                <a:latin typeface="+mj-lt"/>
                <a:cs typeface="Times New Roman"/>
              </a:rPr>
              <a:t>A</a:t>
            </a:r>
            <a:r>
              <a:rPr sz="2800" b="1" spc="0" dirty="0" smtClean="0">
                <a:latin typeface="+mj-lt"/>
                <a:cs typeface="Times New Roman"/>
              </a:rPr>
              <a:t>lgorithm</a:t>
            </a:r>
            <a:r>
              <a:rPr lang="en-US" sz="2800" b="1" spc="0" dirty="0" smtClean="0">
                <a:latin typeface="+mj-lt"/>
                <a:cs typeface="Times New Roman"/>
              </a:rPr>
              <a:t>s</a:t>
            </a:r>
            <a:endParaRPr sz="2800" b="1" dirty="0"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/>
          <p:cNvSpPr txBox="1"/>
          <p:nvPr/>
        </p:nvSpPr>
        <p:spPr>
          <a:xfrm>
            <a:off x="203200" y="8928100"/>
            <a:ext cx="7086600" cy="176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99">
              <a:lnSpc>
                <a:spcPts val="1255"/>
              </a:lnSpc>
              <a:spcBef>
                <a:spcPts val="62"/>
              </a:spcBef>
            </a:pPr>
            <a:endParaRPr lang="en-US" b="1" spc="-29" dirty="0" smtClean="0"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r>
              <a:rPr lang="en-US" b="1" spc="-29" dirty="0" smtClean="0">
                <a:cs typeface="Times New Roman"/>
              </a:rPr>
              <a:t>I</a:t>
            </a:r>
            <a:r>
              <a:rPr b="1" spc="-29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ter</a:t>
            </a:r>
            <a:r>
              <a:rPr b="1" spc="-59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als </a:t>
            </a:r>
            <a:r>
              <a:rPr b="1" spc="8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obta</a:t>
            </a:r>
            <a:r>
              <a:rPr b="1" spc="4" dirty="0" smtClean="0">
                <a:cs typeface="Times New Roman"/>
              </a:rPr>
              <a:t>i</a:t>
            </a:r>
            <a:r>
              <a:rPr b="1" spc="0" dirty="0" smtClean="0">
                <a:cs typeface="Times New Roman"/>
              </a:rPr>
              <a:t>ned </a:t>
            </a:r>
            <a:r>
              <a:rPr b="1" spc="13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from</a:t>
            </a:r>
            <a:r>
              <a:rPr b="1" spc="18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  cloning</a:t>
            </a:r>
            <a:r>
              <a:rPr b="1" spc="19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meth</a:t>
            </a:r>
            <a:r>
              <a:rPr b="1" spc="34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d </a:t>
            </a:r>
            <a:r>
              <a:rPr b="1" spc="6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h</a:t>
            </a:r>
            <a:r>
              <a:rPr b="1" spc="-29" dirty="0" smtClean="0">
                <a:cs typeface="Times New Roman"/>
              </a:rPr>
              <a:t>av</a:t>
            </a:r>
            <a:r>
              <a:rPr b="1" spc="0" dirty="0" smtClean="0">
                <a:cs typeface="Times New Roman"/>
              </a:rPr>
              <a:t>e</a:t>
            </a:r>
            <a:r>
              <a:rPr b="1" spc="25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to</a:t>
            </a:r>
            <a:r>
              <a:rPr b="1" spc="256" dirty="0" smtClean="0">
                <a:cs typeface="Times New Roman"/>
              </a:rPr>
              <a:t> </a:t>
            </a:r>
            <a:r>
              <a:rPr b="1" spc="34" dirty="0" smtClean="0">
                <a:cs typeface="Times New Roman"/>
              </a:rPr>
              <a:t>b</a:t>
            </a:r>
            <a:r>
              <a:rPr b="1" spc="0" dirty="0" smtClean="0">
                <a:cs typeface="Times New Roman"/>
              </a:rPr>
              <a:t>e</a:t>
            </a:r>
            <a:r>
              <a:rPr b="1" spc="185" dirty="0" smtClean="0">
                <a:cs typeface="Times New Roman"/>
              </a:rPr>
              <a:t> </a:t>
            </a:r>
            <a:endParaRPr lang="en-US" b="1" spc="185" dirty="0" smtClean="0"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endParaRPr lang="en-US" b="1" spc="185" dirty="0" smtClean="0"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r>
              <a:rPr b="1" spc="0" dirty="0" smtClean="0">
                <a:cs typeface="Times New Roman"/>
              </a:rPr>
              <a:t>i</a:t>
            </a:r>
            <a:r>
              <a:rPr b="1" spc="-32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terpreted</a:t>
            </a:r>
            <a:r>
              <a:rPr b="1" spc="142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in</a:t>
            </a:r>
            <a:r>
              <a:rPr b="1" spc="19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 freque</a:t>
            </a:r>
            <a:r>
              <a:rPr b="1" spc="-25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tist </a:t>
            </a:r>
            <a:r>
              <a:rPr b="1" spc="87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sense</a:t>
            </a:r>
            <a:r>
              <a:rPr b="1" spc="8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(although </a:t>
            </a:r>
            <a:r>
              <a:rPr b="1" spc="12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3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cloning</a:t>
            </a:r>
            <a:r>
              <a:rPr b="1" spc="130" dirty="0" smtClean="0">
                <a:cs typeface="Times New Roman"/>
              </a:rPr>
              <a:t> </a:t>
            </a:r>
            <a:endParaRPr lang="en-US" b="1" spc="130" dirty="0" smtClean="0"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endParaRPr lang="en-US" b="1" spc="130" dirty="0" smtClean="0"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r>
              <a:rPr b="1" spc="0" dirty="0" smtClean="0">
                <a:cs typeface="Times New Roman"/>
              </a:rPr>
              <a:t>meth</a:t>
            </a:r>
            <a:r>
              <a:rPr b="1" spc="34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d </a:t>
            </a:r>
            <a:r>
              <a:rPr b="1" spc="17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is</a:t>
            </a:r>
            <a:r>
              <a:rPr b="1" spc="7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based</a:t>
            </a:r>
            <a:r>
              <a:rPr b="1" spc="20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on</a:t>
            </a:r>
            <a:r>
              <a:rPr b="1" spc="11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B</a:t>
            </a:r>
            <a:r>
              <a:rPr b="1" spc="-29" dirty="0" smtClean="0">
                <a:cs typeface="Times New Roman"/>
              </a:rPr>
              <a:t>ay</a:t>
            </a:r>
            <a:r>
              <a:rPr b="1" spc="0" dirty="0" smtClean="0">
                <a:cs typeface="Times New Roman"/>
              </a:rPr>
              <a:t>esian</a:t>
            </a:r>
            <a:r>
              <a:rPr b="1" spc="26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meth</a:t>
            </a:r>
            <a:r>
              <a:rPr b="1" spc="39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dology).</a:t>
            </a:r>
            <a:endParaRPr b="1" dirty="0">
              <a:cs typeface="Times New Roman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203200" y="774700"/>
            <a:ext cx="6858000" cy="388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endParaRPr lang="en-US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r>
              <a:rPr spc="15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As</a:t>
            </a:r>
            <a:r>
              <a:rPr b="1" spc="5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there</a:t>
            </a:r>
            <a:r>
              <a:rPr b="1" spc="25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is</a:t>
            </a:r>
            <a:r>
              <a:rPr b="1" spc="3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an</a:t>
            </a:r>
            <a:r>
              <a:rPr b="1" spc="15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im</a:t>
            </a:r>
            <a:r>
              <a:rPr b="1" spc="38" dirty="0" smtClean="0">
                <a:cs typeface="Times New Roman"/>
              </a:rPr>
              <a:t>p</a:t>
            </a:r>
            <a:r>
              <a:rPr b="1" spc="0" dirty="0" smtClean="0">
                <a:cs typeface="Times New Roman"/>
              </a:rPr>
              <a:t>orta</a:t>
            </a:r>
            <a:r>
              <a:rPr b="1" spc="-32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</a:t>
            </a:r>
            <a:r>
              <a:rPr b="1" spc="48" dirty="0" smtClean="0">
                <a:cs typeface="Times New Roman"/>
              </a:rPr>
              <a:t> </a:t>
            </a:r>
            <a:r>
              <a:rPr b="1" spc="-29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u</a:t>
            </a:r>
            <a:r>
              <a:rPr b="1" spc="-29" dirty="0" smtClean="0">
                <a:cs typeface="Times New Roman"/>
              </a:rPr>
              <a:t>m</a:t>
            </a:r>
            <a:r>
              <a:rPr b="1" spc="34" dirty="0" smtClean="0">
                <a:cs typeface="Times New Roman"/>
              </a:rPr>
              <a:t>b</a:t>
            </a:r>
            <a:r>
              <a:rPr b="1" spc="0" dirty="0" smtClean="0">
                <a:cs typeface="Times New Roman"/>
              </a:rPr>
              <a:t>er</a:t>
            </a:r>
            <a:r>
              <a:rPr b="1" spc="26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-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missing</a:t>
            </a:r>
            <a:r>
              <a:rPr b="1" spc="97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data, classical</a:t>
            </a:r>
            <a:r>
              <a:rPr b="1" spc="7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te</a:t>
            </a:r>
            <a:r>
              <a:rPr b="1" spc="-29" dirty="0" smtClean="0">
                <a:cs typeface="Times New Roman"/>
              </a:rPr>
              <a:t>c</a:t>
            </a:r>
            <a:r>
              <a:rPr b="1" spc="0" dirty="0" smtClean="0">
                <a:cs typeface="Times New Roman"/>
              </a:rPr>
              <a:t>hni</a:t>
            </a:r>
            <a:r>
              <a:rPr b="1" spc="4" dirty="0" smtClean="0">
                <a:cs typeface="Times New Roman"/>
              </a:rPr>
              <a:t>q</a:t>
            </a:r>
            <a:r>
              <a:rPr b="1" spc="0" dirty="0" smtClean="0">
                <a:cs typeface="Times New Roman"/>
              </a:rPr>
              <a:t>ues</a:t>
            </a:r>
            <a:r>
              <a:rPr b="1" spc="29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do</a:t>
            </a:r>
            <a:r>
              <a:rPr b="1" spc="7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not </a:t>
            </a:r>
            <a:r>
              <a:rPr b="1" spc="-29" dirty="0" smtClean="0">
                <a:cs typeface="Times New Roman"/>
              </a:rPr>
              <a:t>w</a:t>
            </a:r>
            <a:r>
              <a:rPr b="1" spc="0" dirty="0" smtClean="0">
                <a:cs typeface="Times New Roman"/>
              </a:rPr>
              <a:t>ork</a:t>
            </a:r>
            <a:r>
              <a:rPr b="1" spc="116" dirty="0" smtClean="0">
                <a:cs typeface="Times New Roman"/>
              </a:rPr>
              <a:t> </a:t>
            </a:r>
            <a:r>
              <a:rPr b="1" spc="-29" dirty="0" smtClean="0">
                <a:cs typeface="Times New Roman"/>
              </a:rPr>
              <a:t>w</a:t>
            </a:r>
            <a:r>
              <a:rPr b="1" spc="0" dirty="0" smtClean="0">
                <a:cs typeface="Times New Roman"/>
              </a:rPr>
              <a:t>ell</a:t>
            </a:r>
            <a:endParaRPr lang="en-US" b="1" spc="0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endParaRPr lang="en-US" b="1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r>
              <a:rPr lang="en-US" b="1" spc="0" dirty="0" smtClean="0">
                <a:cs typeface="Times New Roman"/>
              </a:rPr>
              <a:t>B</a:t>
            </a:r>
            <a:r>
              <a:rPr b="1" spc="0" dirty="0" smtClean="0">
                <a:cs typeface="Times New Roman"/>
              </a:rPr>
              <a:t>ut </a:t>
            </a:r>
            <a:r>
              <a:rPr b="1" spc="14" dirty="0" smtClean="0">
                <a:cs typeface="Times New Roman"/>
              </a:rPr>
              <a:t> </a:t>
            </a:r>
            <a:r>
              <a:rPr b="1" spc="-29" dirty="0" smtClean="0">
                <a:cs typeface="Times New Roman"/>
              </a:rPr>
              <a:t>b</a:t>
            </a:r>
            <a:r>
              <a:rPr b="1" spc="0" dirty="0" smtClean="0">
                <a:cs typeface="Times New Roman"/>
              </a:rPr>
              <a:t>y</a:t>
            </a:r>
            <a:r>
              <a:rPr b="1" spc="15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means</a:t>
            </a:r>
            <a:r>
              <a:rPr b="1" spc="222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3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data </a:t>
            </a:r>
            <a:r>
              <a:rPr b="1" spc="5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cloning</a:t>
            </a:r>
            <a:r>
              <a:rPr b="1" spc="135" dirty="0" smtClean="0">
                <a:cs typeface="Times New Roman"/>
              </a:rPr>
              <a:t> </a:t>
            </a:r>
            <a:r>
              <a:rPr b="1" spc="-29" dirty="0" smtClean="0">
                <a:cs typeface="Times New Roman"/>
              </a:rPr>
              <a:t>w</a:t>
            </a:r>
            <a:r>
              <a:rPr b="1" spc="0" dirty="0" smtClean="0">
                <a:cs typeface="Times New Roman"/>
              </a:rPr>
              <a:t>e</a:t>
            </a:r>
            <a:r>
              <a:rPr b="1" spc="52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can</a:t>
            </a:r>
            <a:r>
              <a:rPr b="1" spc="17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use</a:t>
            </a:r>
            <a:r>
              <a:rPr b="1" spc="12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4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B</a:t>
            </a:r>
            <a:r>
              <a:rPr b="1" spc="-29" dirty="0" smtClean="0">
                <a:cs typeface="Times New Roman"/>
              </a:rPr>
              <a:t>a</a:t>
            </a:r>
            <a:r>
              <a:rPr b="1" spc="-34" dirty="0" smtClean="0">
                <a:cs typeface="Times New Roman"/>
              </a:rPr>
              <a:t>y</a:t>
            </a:r>
            <a:r>
              <a:rPr b="1" spc="0" dirty="0" smtClean="0">
                <a:cs typeface="Times New Roman"/>
              </a:rPr>
              <a:t>esian</a:t>
            </a:r>
            <a:r>
              <a:rPr b="1" spc="26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approa</a:t>
            </a:r>
            <a:r>
              <a:rPr b="1" spc="-25" dirty="0" smtClean="0">
                <a:cs typeface="Times New Roman"/>
              </a:rPr>
              <a:t>c</a:t>
            </a:r>
            <a:r>
              <a:rPr b="1" spc="0" dirty="0" smtClean="0">
                <a:cs typeface="Times New Roman"/>
              </a:rPr>
              <a:t>h </a:t>
            </a:r>
            <a:r>
              <a:rPr b="1" spc="7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to</a:t>
            </a:r>
            <a:r>
              <a:rPr b="1" spc="197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compute the  predicti</a:t>
            </a:r>
            <a:r>
              <a:rPr b="1" spc="-25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e </a:t>
            </a:r>
            <a:r>
              <a:rPr b="1" spc="5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distrib</a:t>
            </a:r>
            <a:r>
              <a:rPr b="1" spc="5" dirty="0" smtClean="0">
                <a:cs typeface="Times New Roman"/>
              </a:rPr>
              <a:t>u</a:t>
            </a:r>
            <a:r>
              <a:rPr b="1" spc="0" dirty="0" smtClean="0">
                <a:cs typeface="Times New Roman"/>
              </a:rPr>
              <a:t>tions</a:t>
            </a:r>
            <a:r>
              <a:rPr b="1" spc="14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8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  missing</a:t>
            </a:r>
            <a:r>
              <a:rPr b="1" spc="19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obser</a:t>
            </a:r>
            <a:r>
              <a:rPr b="1" spc="-59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ations </a:t>
            </a:r>
            <a:r>
              <a:rPr b="1" spc="8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in</a:t>
            </a:r>
            <a:r>
              <a:rPr b="1" spc="19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</a:t>
            </a:r>
            <a:r>
              <a:rPr b="1" spc="19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natural</a:t>
            </a:r>
            <a:r>
              <a:rPr b="1" spc="125" dirty="0" smtClean="0">
                <a:cs typeface="Times New Roman"/>
              </a:rPr>
              <a:t> </a:t>
            </a:r>
            <a:r>
              <a:rPr b="1" spc="-29" dirty="0" smtClean="0">
                <a:cs typeface="Times New Roman"/>
              </a:rPr>
              <a:t>w</a:t>
            </a:r>
            <a:r>
              <a:rPr b="1" spc="-34" dirty="0" smtClean="0">
                <a:cs typeface="Times New Roman"/>
              </a:rPr>
              <a:t>a</a:t>
            </a:r>
            <a:r>
              <a:rPr b="1" spc="-94" dirty="0" smtClean="0">
                <a:cs typeface="Times New Roman"/>
              </a:rPr>
              <a:t>y</a:t>
            </a:r>
            <a:r>
              <a:rPr b="1" spc="0" dirty="0" smtClean="0">
                <a:cs typeface="Times New Roman"/>
              </a:rPr>
              <a:t>.</a:t>
            </a:r>
            <a:endParaRPr lang="en-US" b="1" spc="0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endParaRPr lang="en-US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r>
              <a:rPr spc="0" dirty="0" smtClean="0">
                <a:cs typeface="Times New Roman"/>
              </a:rPr>
              <a:t>  </a:t>
            </a:r>
            <a:r>
              <a:rPr spc="5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Then, </a:t>
            </a:r>
            <a:r>
              <a:rPr b="1" spc="119" dirty="0" smtClean="0">
                <a:cs typeface="Times New Roman"/>
              </a:rPr>
              <a:t> </a:t>
            </a:r>
            <a:r>
              <a:rPr b="1" spc="-34" dirty="0" smtClean="0">
                <a:cs typeface="Times New Roman"/>
              </a:rPr>
              <a:t>w</a:t>
            </a:r>
            <a:r>
              <a:rPr b="1" spc="0" dirty="0" smtClean="0">
                <a:cs typeface="Times New Roman"/>
              </a:rPr>
              <a:t>e obtain </a:t>
            </a:r>
            <a:r>
              <a:rPr b="1" spc="3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4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ML</a:t>
            </a:r>
            <a:r>
              <a:rPr b="1" spc="5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estimators </a:t>
            </a:r>
            <a:r>
              <a:rPr b="1" spc="13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deri</a:t>
            </a:r>
            <a:r>
              <a:rPr b="1" spc="-29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ed</a:t>
            </a:r>
            <a:r>
              <a:rPr b="1" spc="222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from</a:t>
            </a:r>
            <a:r>
              <a:rPr b="1" spc="11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36" dirty="0" smtClean="0">
                <a:cs typeface="Times New Roman"/>
              </a:rPr>
              <a:t> </a:t>
            </a:r>
            <a:r>
              <a:rPr b="1" spc="34" dirty="0" smtClean="0">
                <a:cs typeface="Times New Roman"/>
              </a:rPr>
              <a:t>p</a:t>
            </a:r>
            <a:r>
              <a:rPr b="1" spc="0" dirty="0" smtClean="0">
                <a:cs typeface="Times New Roman"/>
              </a:rPr>
              <a:t>osterior</a:t>
            </a:r>
            <a:r>
              <a:rPr b="1" spc="28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distributions</a:t>
            </a:r>
            <a:r>
              <a:rPr b="1" spc="8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2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3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parameters.</a:t>
            </a:r>
            <a:endParaRPr lang="en-US" b="1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endParaRPr lang="en-US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  <a:spcBef>
                <a:spcPts val="2"/>
              </a:spcBef>
            </a:pPr>
            <a:r>
              <a:rPr lang="en-US" b="1" dirty="0" smtClean="0">
                <a:cs typeface="Times New Roman"/>
              </a:rPr>
              <a:t>Employed the </a:t>
            </a:r>
            <a:r>
              <a:rPr b="1" spc="0" dirty="0" smtClean="0">
                <a:cs typeface="Times New Roman"/>
              </a:rPr>
              <a:t>programmed</a:t>
            </a:r>
            <a:r>
              <a:rPr b="1" spc="23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13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algorithm</a:t>
            </a:r>
            <a:r>
              <a:rPr b="1" spc="22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using</a:t>
            </a:r>
            <a:r>
              <a:rPr b="1" spc="4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pa</a:t>
            </a:r>
            <a:r>
              <a:rPr b="1" spc="-29" dirty="0" smtClean="0">
                <a:cs typeface="Times New Roman"/>
              </a:rPr>
              <a:t>c</a:t>
            </a:r>
            <a:r>
              <a:rPr b="1" spc="-64" dirty="0" smtClean="0">
                <a:cs typeface="Times New Roman"/>
              </a:rPr>
              <a:t>k</a:t>
            </a:r>
            <a:r>
              <a:rPr b="1" spc="0" dirty="0" smtClean="0">
                <a:cs typeface="Times New Roman"/>
              </a:rPr>
              <a:t>age</a:t>
            </a:r>
            <a:r>
              <a:rPr b="1" spc="96" dirty="0" smtClean="0">
                <a:cs typeface="Times New Roman"/>
              </a:rPr>
              <a:t> </a:t>
            </a:r>
            <a:r>
              <a:rPr b="1" spc="0" dirty="0" smtClean="0">
                <a:cs typeface="BatangChe"/>
              </a:rPr>
              <a:t>dclone</a:t>
            </a:r>
            <a:r>
              <a:rPr b="1" spc="-314" dirty="0" smtClean="0">
                <a:cs typeface="BatangChe"/>
              </a:rPr>
              <a:t> </a:t>
            </a:r>
            <a:r>
              <a:rPr b="1" spc="0" dirty="0" smtClean="0">
                <a:cs typeface="Times New Roman"/>
              </a:rPr>
              <a:t>from</a:t>
            </a:r>
            <a:r>
              <a:rPr b="1" spc="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131" dirty="0" smtClean="0">
                <a:cs typeface="Times New Roman"/>
              </a:rPr>
              <a:t> </a:t>
            </a:r>
            <a:r>
              <a:rPr b="1" spc="0" dirty="0" smtClean="0">
                <a:cs typeface="BatangChe"/>
              </a:rPr>
              <a:t>R</a:t>
            </a:r>
            <a:r>
              <a:rPr b="1" spc="-314" dirty="0" smtClean="0">
                <a:cs typeface="BatangChe"/>
              </a:rPr>
              <a:t> </a:t>
            </a:r>
            <a:r>
              <a:rPr b="1" spc="0" dirty="0" smtClean="0">
                <a:cs typeface="Times New Roman"/>
              </a:rPr>
              <a:t>pr</a:t>
            </a:r>
            <a:r>
              <a:rPr b="1" spc="64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ject</a:t>
            </a:r>
            <a:endParaRPr lang="en-US" b="1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</a:pPr>
            <a:endParaRPr lang="en-US" spc="201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</a:pPr>
            <a:endParaRPr lang="en-US" sz="2000" b="1" spc="0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</a:pPr>
            <a:r>
              <a:rPr lang="en-US" sz="2000" b="1" spc="0" dirty="0" smtClean="0">
                <a:cs typeface="Times New Roman"/>
              </a:rPr>
              <a:t>The number of  clones used 50</a:t>
            </a:r>
            <a:r>
              <a:rPr sz="2000" b="1" spc="0" dirty="0" smtClean="0">
                <a:cs typeface="Times New Roman"/>
              </a:rPr>
              <a:t>. </a:t>
            </a:r>
            <a:endParaRPr lang="en-US" sz="2000" b="1" spc="0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</a:pPr>
            <a:endParaRPr lang="en-US" dirty="0" smtClean="0">
              <a:cs typeface="Times New Roman"/>
            </a:endParaRPr>
          </a:p>
          <a:p>
            <a:pPr marL="12700" marR="9150" algn="just">
              <a:lnSpc>
                <a:spcPct val="100328"/>
              </a:lnSpc>
            </a:pPr>
            <a:r>
              <a:rPr spc="9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12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confidence</a:t>
            </a:r>
            <a:r>
              <a:rPr b="1" spc="-1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</a:t>
            </a:r>
            <a:r>
              <a:rPr b="1" spc="-29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ter</a:t>
            </a:r>
            <a:r>
              <a:rPr b="1" spc="-59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als</a:t>
            </a:r>
            <a:r>
              <a:rPr b="1" spc="21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(95%)</a:t>
            </a:r>
            <a:r>
              <a:rPr b="1" spc="1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for</a:t>
            </a:r>
            <a:r>
              <a:rPr b="1" spc="-3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12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parameters,</a:t>
            </a:r>
            <a:r>
              <a:rPr b="1" spc="-1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based</a:t>
            </a:r>
            <a:r>
              <a:rPr b="1" spc="9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on, are</a:t>
            </a:r>
            <a:r>
              <a:rPr b="1" spc="177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sh</a:t>
            </a:r>
            <a:r>
              <a:rPr b="1" spc="-29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wn</a:t>
            </a:r>
            <a:r>
              <a:rPr b="1" spc="12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in</a:t>
            </a:r>
            <a:r>
              <a:rPr b="1" spc="132" dirty="0" smtClean="0">
                <a:cs typeface="Times New Roman"/>
              </a:rPr>
              <a:t> </a:t>
            </a:r>
            <a:r>
              <a:rPr lang="en-US" b="1" spc="-100" dirty="0" smtClean="0">
                <a:cs typeface="Times New Roman"/>
              </a:rPr>
              <a:t>table</a:t>
            </a:r>
            <a:endParaRPr b="1" dirty="0">
              <a:cs typeface="Times New Roman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584200" y="0"/>
            <a:ext cx="4828063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74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235699">
              <a:lnSpc>
                <a:spcPct val="95825"/>
              </a:lnSpc>
              <a:spcBef>
                <a:spcPts val="2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Result  from the </a:t>
            </a:r>
            <a:r>
              <a:rPr lang="en-US" sz="2000" b="1" dirty="0" err="1" smtClean="0">
                <a:latin typeface="+mj-lt"/>
                <a:cs typeface="Times New Roman"/>
              </a:rPr>
              <a:t>Steller</a:t>
            </a:r>
            <a:r>
              <a:rPr lang="en-US" sz="2000" b="1" dirty="0" smtClean="0">
                <a:latin typeface="+mj-lt"/>
                <a:cs typeface="Times New Roman"/>
              </a:rPr>
              <a:t> Sea Lions Data</a:t>
            </a:r>
            <a:endParaRPr sz="2000" b="1" dirty="0">
              <a:latin typeface="+mj-lt"/>
              <a:cs typeface="Times New Roman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36600" y="6032500"/>
          <a:ext cx="4373843" cy="26972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4125"/>
                <a:gridCol w="3119718"/>
              </a:tblGrid>
              <a:tr h="232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Parameters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95 % confidence interval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97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baseline="30000" dirty="0"/>
                        <a:t>f</a:t>
                      </a:r>
                      <a:r>
                        <a:rPr lang="en-US" sz="2000" u="none" strike="noStrike" baseline="-25000" dirty="0"/>
                        <a:t>2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0.6423,     0.7375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2320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/>
                        <a:t>s</a:t>
                      </a:r>
                      <a:r>
                        <a:rPr lang="en-US" sz="2000" u="none" strike="noStrike" baseline="-25000" dirty="0"/>
                        <a:t>1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0.9934,    1.0057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82934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2000" u="none" strike="noStrike" dirty="0"/>
                        <a:t>σ</a:t>
                      </a:r>
                      <a:r>
                        <a:rPr lang="el-GR" sz="2000" u="none" strike="noStrike" baseline="-25000" dirty="0"/>
                        <a:t>1</a:t>
                      </a:r>
                      <a:r>
                        <a:rPr lang="el-GR" sz="2000" u="none" strike="noStrike" baseline="30000" dirty="0"/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0.4956,    1.3405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82934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2000" u="none" strike="noStrike" dirty="0"/>
                        <a:t>σ</a:t>
                      </a:r>
                      <a:r>
                        <a:rPr lang="el-GR" sz="2000" u="none" strike="noStrike" baseline="-25000" dirty="0"/>
                        <a:t>2</a:t>
                      </a:r>
                      <a:r>
                        <a:rPr lang="el-GR" sz="2000" u="none" strike="noStrike" baseline="30000" dirty="0"/>
                        <a:t>2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2.1266,    4.3699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232081"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2000" u="none" strike="noStrike" dirty="0"/>
                        <a:t>λ 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0.8017,    0.8591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2320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 smtClean="0"/>
                        <a:t>eigen1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0.4452 ,   0.4624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232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eigen2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/>
                        <a:t>0.5376,    0.5548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127000" y="241300"/>
            <a:ext cx="61722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774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127000" y="1155700"/>
            <a:ext cx="73152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370"/>
              </a:lnSpc>
              <a:spcBef>
                <a:spcPts val="68"/>
              </a:spcBef>
            </a:pPr>
            <a:r>
              <a:rPr lang="en-US" b="1" dirty="0" smtClean="0">
                <a:cs typeface="Times New Roman"/>
              </a:rPr>
              <a:t>The </a:t>
            </a:r>
            <a:r>
              <a:rPr b="1" spc="0" dirty="0" smtClean="0">
                <a:cs typeface="Times New Roman"/>
              </a:rPr>
              <a:t>meaning</a:t>
            </a:r>
            <a:r>
              <a:rPr b="1" spc="24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5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this</a:t>
            </a:r>
            <a:r>
              <a:rPr b="1" spc="275" dirty="0" smtClean="0">
                <a:cs typeface="Times New Roman"/>
              </a:rPr>
              <a:t> </a:t>
            </a:r>
            <a:r>
              <a:rPr b="1" spc="-64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alue</a:t>
            </a:r>
            <a:r>
              <a:rPr b="1" spc="21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is</a:t>
            </a:r>
            <a:r>
              <a:rPr b="1" spc="9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that </a:t>
            </a:r>
            <a:r>
              <a:rPr b="1" spc="16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the</a:t>
            </a:r>
            <a:r>
              <a:rPr b="1" spc="266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fertili</a:t>
            </a:r>
            <a:r>
              <a:rPr b="1" spc="-25" dirty="0" smtClean="0">
                <a:cs typeface="Times New Roman"/>
              </a:rPr>
              <a:t>t</a:t>
            </a:r>
            <a:r>
              <a:rPr b="1" spc="0" dirty="0" smtClean="0">
                <a:cs typeface="Times New Roman"/>
              </a:rPr>
              <a:t>y </a:t>
            </a:r>
            <a:r>
              <a:rPr b="1" spc="4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rate</a:t>
            </a:r>
            <a:r>
              <a:rPr lang="en-US" b="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is</a:t>
            </a:r>
            <a:r>
              <a:rPr b="1" spc="6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estimated </a:t>
            </a:r>
            <a:r>
              <a:rPr b="1" spc="111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to</a:t>
            </a:r>
            <a:r>
              <a:rPr b="1" spc="187" dirty="0" smtClean="0">
                <a:cs typeface="Times New Roman"/>
              </a:rPr>
              <a:t> </a:t>
            </a:r>
            <a:endParaRPr lang="en-US" b="1" spc="187" dirty="0" smtClean="0">
              <a:cs typeface="Times New Roman"/>
            </a:endParaRPr>
          </a:p>
          <a:p>
            <a:pPr marL="355600" indent="-342900">
              <a:lnSpc>
                <a:spcPts val="1370"/>
              </a:lnSpc>
              <a:spcBef>
                <a:spcPts val="68"/>
              </a:spcBef>
            </a:pPr>
            <a:endParaRPr lang="en-US" b="1" spc="187" dirty="0" smtClean="0">
              <a:cs typeface="Times New Roman"/>
            </a:endParaRPr>
          </a:p>
          <a:p>
            <a:pPr marL="355600" indent="-342900">
              <a:lnSpc>
                <a:spcPts val="1370"/>
              </a:lnSpc>
              <a:spcBef>
                <a:spcPts val="68"/>
              </a:spcBef>
            </a:pPr>
            <a:r>
              <a:rPr b="1" spc="34" dirty="0" smtClean="0">
                <a:cs typeface="Times New Roman"/>
              </a:rPr>
              <a:t>b</a:t>
            </a:r>
            <a:r>
              <a:rPr b="1" spc="0" dirty="0" smtClean="0">
                <a:cs typeface="Times New Roman"/>
              </a:rPr>
              <a:t>e</a:t>
            </a:r>
            <a:r>
              <a:rPr b="1" spc="116" dirty="0" smtClean="0">
                <a:cs typeface="Times New Roman"/>
              </a:rPr>
              <a:t> </a:t>
            </a:r>
            <a:r>
              <a:rPr lang="en-US" b="1" spc="116" dirty="0" smtClean="0">
                <a:cs typeface="Times New Roman"/>
              </a:rPr>
              <a:t>0</a:t>
            </a:r>
            <a:r>
              <a:rPr lang="en-US" b="1" dirty="0" smtClean="0">
                <a:cs typeface="Times New Roman"/>
              </a:rPr>
              <a:t>.64</a:t>
            </a:r>
            <a:r>
              <a:rPr b="1" spc="42" dirty="0" smtClean="0">
                <a:cs typeface="Times New Roman"/>
              </a:rPr>
              <a:t> </a:t>
            </a:r>
            <a:r>
              <a:rPr lang="en-US" b="1" spc="42" dirty="0" smtClean="0">
                <a:cs typeface="Times New Roman"/>
              </a:rPr>
              <a:t>to 0.74 </a:t>
            </a:r>
            <a:r>
              <a:rPr b="1" spc="0" dirty="0" smtClean="0">
                <a:cs typeface="Times New Roman"/>
              </a:rPr>
              <a:t>for</a:t>
            </a:r>
            <a:r>
              <a:rPr b="1" spc="70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ea</a:t>
            </a:r>
            <a:r>
              <a:rPr b="1" spc="-29" dirty="0" smtClean="0">
                <a:cs typeface="Times New Roman"/>
              </a:rPr>
              <a:t>c</a:t>
            </a:r>
            <a:r>
              <a:rPr b="1" spc="0" dirty="0" smtClean="0">
                <a:cs typeface="Times New Roman"/>
              </a:rPr>
              <a:t>h</a:t>
            </a:r>
            <a:r>
              <a:rPr b="1" spc="148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adult </a:t>
            </a:r>
            <a:r>
              <a:rPr b="1" spc="53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(ea</a:t>
            </a:r>
            <a:r>
              <a:rPr b="1" spc="-29" dirty="0" smtClean="0">
                <a:cs typeface="Times New Roman"/>
              </a:rPr>
              <a:t>c</a:t>
            </a:r>
            <a:r>
              <a:rPr b="1" spc="0" dirty="0" smtClean="0">
                <a:cs typeface="Times New Roman"/>
              </a:rPr>
              <a:t>h</a:t>
            </a:r>
            <a:r>
              <a:rPr b="1" spc="212" dirty="0" smtClean="0">
                <a:cs typeface="Times New Roman"/>
              </a:rPr>
              <a:t> </a:t>
            </a:r>
            <a:r>
              <a:rPr b="1" spc="34" dirty="0" smtClean="0">
                <a:cs typeface="Times New Roman"/>
              </a:rPr>
              <a:t>p</a:t>
            </a:r>
            <a:r>
              <a:rPr b="1" spc="0" dirty="0" smtClean="0">
                <a:cs typeface="Times New Roman"/>
              </a:rPr>
              <a:t>eri</a:t>
            </a:r>
            <a:r>
              <a:rPr b="1" spc="34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d</a:t>
            </a:r>
            <a:r>
              <a:rPr b="1" spc="199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of</a:t>
            </a:r>
            <a:r>
              <a:rPr b="1" spc="2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time</a:t>
            </a:r>
            <a:r>
              <a:rPr b="1" spc="212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or</a:t>
            </a:r>
            <a:r>
              <a:rPr b="1" spc="114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pr</a:t>
            </a:r>
            <a:r>
              <a:rPr b="1" spc="64" dirty="0" smtClean="0">
                <a:cs typeface="Times New Roman"/>
              </a:rPr>
              <a:t>o</a:t>
            </a:r>
            <a:r>
              <a:rPr b="1" spc="0" dirty="0" smtClean="0">
                <a:cs typeface="Times New Roman"/>
              </a:rPr>
              <a:t>jection</a:t>
            </a:r>
            <a:r>
              <a:rPr b="1" spc="295" dirty="0" smtClean="0">
                <a:cs typeface="Times New Roman"/>
              </a:rPr>
              <a:t> </a:t>
            </a:r>
            <a:r>
              <a:rPr b="1" spc="0" dirty="0" smtClean="0">
                <a:cs typeface="Times New Roman"/>
              </a:rPr>
              <a:t>i</a:t>
            </a:r>
            <a:r>
              <a:rPr b="1" spc="-29" dirty="0" smtClean="0">
                <a:cs typeface="Times New Roman"/>
              </a:rPr>
              <a:t>n</a:t>
            </a:r>
            <a:r>
              <a:rPr b="1" spc="0" dirty="0" smtClean="0">
                <a:cs typeface="Times New Roman"/>
              </a:rPr>
              <a:t>ter</a:t>
            </a:r>
            <a:r>
              <a:rPr b="1" spc="-59" dirty="0" smtClean="0">
                <a:cs typeface="Times New Roman"/>
              </a:rPr>
              <a:t>v</a:t>
            </a:r>
            <a:r>
              <a:rPr b="1" spc="0" dirty="0" smtClean="0">
                <a:cs typeface="Times New Roman"/>
              </a:rPr>
              <a:t>al)</a:t>
            </a:r>
            <a:endParaRPr lang="en-US" b="1" spc="0" dirty="0" smtClean="0">
              <a:cs typeface="Times New Roman"/>
            </a:endParaRPr>
          </a:p>
          <a:p>
            <a:pPr marL="355600" indent="-342900">
              <a:lnSpc>
                <a:spcPts val="1370"/>
              </a:lnSpc>
              <a:spcBef>
                <a:spcPts val="68"/>
              </a:spcBef>
            </a:pPr>
            <a:r>
              <a:rPr lang="en-US" b="1" dirty="0" smtClean="0">
                <a:cs typeface="Times New Roman"/>
              </a:rPr>
              <a:t> </a:t>
            </a:r>
          </a:p>
          <a:p>
            <a:pPr marL="12761">
              <a:lnSpc>
                <a:spcPts val="1255"/>
              </a:lnSpc>
              <a:spcBef>
                <a:spcPts val="62"/>
              </a:spcBef>
            </a:pPr>
            <a:endParaRPr lang="en-US" b="1" dirty="0" smtClean="0">
              <a:cs typeface="Times New Roman"/>
            </a:endParaRPr>
          </a:p>
          <a:p>
            <a:pPr marL="12761">
              <a:lnSpc>
                <a:spcPts val="1255"/>
              </a:lnSpc>
              <a:spcBef>
                <a:spcPts val="62"/>
              </a:spcBef>
            </a:pPr>
            <a:endParaRPr lang="en-US" b="1" dirty="0" smtClean="0">
              <a:cs typeface="Times New Roman"/>
            </a:endParaRPr>
          </a:p>
          <a:p>
            <a:pPr marL="12761">
              <a:lnSpc>
                <a:spcPts val="1255"/>
              </a:lnSpc>
              <a:spcBef>
                <a:spcPts val="62"/>
              </a:spcBef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12761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lang="en-US" sz="1200" spc="0" dirty="0" smtClean="0">
              <a:latin typeface="Times New Roman"/>
              <a:cs typeface="Times New Roman"/>
            </a:endParaRPr>
          </a:p>
          <a:p>
            <a:pPr marL="202666" marR="1119">
              <a:lnSpc>
                <a:spcPct val="95825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127000" y="1841500"/>
            <a:ext cx="5574818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1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400" y="469900"/>
            <a:ext cx="3784600" cy="6241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5699">
              <a:lnSpc>
                <a:spcPct val="95825"/>
              </a:lnSpc>
              <a:spcBef>
                <a:spcPts val="2"/>
              </a:spcBef>
            </a:pPr>
            <a:r>
              <a:rPr lang="en-US" b="1" dirty="0" smtClean="0">
                <a:cs typeface="Times New Roman"/>
              </a:rPr>
              <a:t>Result  from the </a:t>
            </a:r>
            <a:r>
              <a:rPr lang="en-US" b="1" dirty="0" err="1" smtClean="0">
                <a:cs typeface="Times New Roman"/>
              </a:rPr>
              <a:t>Steller</a:t>
            </a:r>
            <a:r>
              <a:rPr lang="en-US" b="1" dirty="0" smtClean="0">
                <a:cs typeface="Times New Roman"/>
              </a:rPr>
              <a:t> Sea Lions Data</a:t>
            </a:r>
            <a:endParaRPr lang="en-US" b="1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08000" y="241300"/>
            <a:ext cx="273033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lang="en-US" sz="2400" b="1" dirty="0" smtClean="0">
                <a:latin typeface="+mj-lt"/>
                <a:cs typeface="Times New Roman"/>
              </a:rPr>
              <a:t>Conclusion</a:t>
            </a:r>
            <a:endParaRPr sz="2400" b="1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00" y="774700"/>
            <a:ext cx="6781800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71" algn="just">
              <a:lnSpc>
                <a:spcPts val="1255"/>
              </a:lnSpc>
              <a:spcBef>
                <a:spcPts val="62"/>
              </a:spcBef>
            </a:pPr>
            <a:endParaRPr lang="en-US" b="1" spc="0" dirty="0" smtClean="0">
              <a:latin typeface="+mj-lt"/>
              <a:cs typeface="Times New Roman"/>
            </a:endParaRPr>
          </a:p>
          <a:p>
            <a:pPr marL="355600" marR="4271" indent="-342900" algn="just">
              <a:lnSpc>
                <a:spcPts val="1255"/>
              </a:lnSpc>
              <a:spcBef>
                <a:spcPts val="62"/>
              </a:spcBef>
              <a:buFont typeface="+mj-lt"/>
              <a:buAutoNum type="arabicPeriod"/>
            </a:pPr>
            <a:r>
              <a:rPr b="1" spc="0" dirty="0" smtClean="0">
                <a:latin typeface="+mj-lt"/>
                <a:cs typeface="Times New Roman"/>
              </a:rPr>
              <a:t>Discrete</a:t>
            </a:r>
            <a:r>
              <a:rPr b="1" spc="8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time</a:t>
            </a:r>
            <a:r>
              <a:rPr b="1" spc="9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dels are</a:t>
            </a:r>
            <a:r>
              <a:rPr b="1" spc="5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used</a:t>
            </a:r>
            <a:r>
              <a:rPr b="1" spc="3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in</a:t>
            </a:r>
            <a:r>
              <a:rPr b="1" spc="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Ecology</a:t>
            </a:r>
            <a:r>
              <a:rPr b="1" spc="-2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for</a:t>
            </a:r>
            <a:r>
              <a:rPr b="1" spc="-48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describing</a:t>
            </a:r>
            <a:r>
              <a:rPr b="1" spc="7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116" dirty="0" smtClean="0">
                <a:latin typeface="+mj-lt"/>
                <a:cs typeface="Times New Roman"/>
              </a:rPr>
              <a:t> </a:t>
            </a:r>
            <a:endParaRPr lang="en-US" b="1" spc="116" dirty="0" smtClean="0">
              <a:latin typeface="+mj-lt"/>
              <a:cs typeface="Times New Roman"/>
            </a:endParaRPr>
          </a:p>
          <a:p>
            <a:pPr marL="355600" marR="4271" indent="-342900" algn="just">
              <a:lnSpc>
                <a:spcPts val="1255"/>
              </a:lnSpc>
              <a:spcBef>
                <a:spcPts val="62"/>
              </a:spcBef>
            </a:pPr>
            <a:endParaRPr lang="en-US" b="1" spc="116" dirty="0" smtClean="0">
              <a:latin typeface="+mj-lt"/>
              <a:cs typeface="Times New Roman"/>
            </a:endParaRPr>
          </a:p>
          <a:p>
            <a:pPr marL="355600" marR="4271" indent="-342900" algn="just">
              <a:lnSpc>
                <a:spcPts val="1255"/>
              </a:lnSpc>
              <a:spcBef>
                <a:spcPts val="62"/>
              </a:spcBef>
            </a:pPr>
            <a:r>
              <a:rPr lang="en-US" b="1" spc="116" dirty="0" smtClean="0">
                <a:latin typeface="+mj-lt"/>
                <a:cs typeface="Times New Roman"/>
              </a:rPr>
              <a:t>	</a:t>
            </a:r>
            <a:r>
              <a:rPr b="1" spc="0" dirty="0" smtClean="0">
                <a:latin typeface="+mj-lt"/>
                <a:cs typeface="Times New Roman"/>
              </a:rPr>
              <a:t>e</a:t>
            </a:r>
            <a:r>
              <a:rPr b="1" spc="-29" dirty="0" smtClean="0">
                <a:latin typeface="+mj-lt"/>
                <a:cs typeface="Times New Roman"/>
              </a:rPr>
              <a:t>v</a:t>
            </a:r>
            <a:r>
              <a:rPr b="1" spc="0" dirty="0" smtClean="0">
                <a:latin typeface="+mj-lt"/>
                <a:cs typeface="Times New Roman"/>
              </a:rPr>
              <a:t>olution</a:t>
            </a:r>
            <a:r>
              <a:rPr b="1" spc="14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of</a:t>
            </a:r>
            <a:r>
              <a:rPr b="1" spc="-9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an</a:t>
            </a:r>
            <a:r>
              <a:rPr b="1" spc="6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age-st</a:t>
            </a:r>
            <a:r>
              <a:rPr b="1" spc="4" dirty="0" smtClean="0">
                <a:latin typeface="+mj-lt"/>
                <a:cs typeface="Times New Roman"/>
              </a:rPr>
              <a:t>r</a:t>
            </a:r>
            <a:r>
              <a:rPr b="1" spc="0" dirty="0" smtClean="0">
                <a:latin typeface="+mj-lt"/>
                <a:cs typeface="Times New Roman"/>
              </a:rPr>
              <a:t>uctured</a:t>
            </a:r>
            <a:r>
              <a:rPr lang="en-US" b="1" dirty="0" smtClean="0">
                <a:latin typeface="+mj-lt"/>
                <a:cs typeface="Times New Roman"/>
              </a:rPr>
              <a:t> </a:t>
            </a:r>
            <a:r>
              <a:rPr b="1" spc="34" dirty="0" smtClean="0">
                <a:latin typeface="+mj-lt"/>
                <a:cs typeface="Times New Roman"/>
              </a:rPr>
              <a:t>p</a:t>
            </a:r>
            <a:r>
              <a:rPr b="1" spc="0" dirty="0" smtClean="0">
                <a:latin typeface="+mj-lt"/>
                <a:cs typeface="Times New Roman"/>
              </a:rPr>
              <a:t>opulation. </a:t>
            </a:r>
            <a:r>
              <a:rPr b="1" spc="232" dirty="0" smtClean="0">
                <a:latin typeface="+mj-lt"/>
                <a:cs typeface="Times New Roman"/>
              </a:rPr>
              <a:t> </a:t>
            </a:r>
            <a:endParaRPr lang="en-US" b="1" spc="232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</a:pPr>
            <a:endParaRPr lang="en-US" b="1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</a:pPr>
            <a:r>
              <a:rPr lang="en-US" b="1" spc="0" dirty="0" smtClean="0">
                <a:latin typeface="+mj-lt"/>
                <a:cs typeface="Times New Roman"/>
              </a:rPr>
              <a:t>2. 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19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statist</a:t>
            </a:r>
            <a:r>
              <a:rPr b="1" spc="5" dirty="0" smtClean="0">
                <a:latin typeface="+mj-lt"/>
                <a:cs typeface="Times New Roman"/>
              </a:rPr>
              <a:t>i</a:t>
            </a:r>
            <a:r>
              <a:rPr b="1" spc="0" dirty="0" smtClean="0">
                <a:latin typeface="+mj-lt"/>
                <a:cs typeface="Times New Roman"/>
              </a:rPr>
              <a:t>cal</a:t>
            </a:r>
            <a:r>
              <a:rPr b="1" spc="6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del</a:t>
            </a:r>
            <a:r>
              <a:rPr b="1" spc="7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is</a:t>
            </a:r>
            <a:r>
              <a:rPr b="1" spc="2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</a:t>
            </a:r>
            <a:r>
              <a:rPr b="1" spc="8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reasonable m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del</a:t>
            </a:r>
            <a:r>
              <a:rPr b="1" spc="14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for</a:t>
            </a:r>
            <a:r>
              <a:rPr b="1" spc="100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6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case</a:t>
            </a:r>
            <a:r>
              <a:rPr b="1" spc="13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in</a:t>
            </a:r>
            <a:r>
              <a:rPr b="1" spc="15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whi</a:t>
            </a:r>
            <a:r>
              <a:rPr b="1" spc="-29" dirty="0" smtClean="0">
                <a:latin typeface="+mj-lt"/>
                <a:cs typeface="Times New Roman"/>
              </a:rPr>
              <a:t>c</a:t>
            </a:r>
            <a:r>
              <a:rPr b="1" spc="0" dirty="0" smtClean="0">
                <a:latin typeface="+mj-lt"/>
                <a:cs typeface="Times New Roman"/>
              </a:rPr>
              <a:t>h</a:t>
            </a:r>
            <a:r>
              <a:rPr b="1" spc="16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6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e</a:t>
            </a:r>
            <a:r>
              <a:rPr b="1" spc="-29" dirty="0" smtClean="0">
                <a:latin typeface="+mj-lt"/>
                <a:cs typeface="Times New Roman"/>
              </a:rPr>
              <a:t>v</a:t>
            </a:r>
            <a:r>
              <a:rPr b="1" spc="0" dirty="0" smtClean="0">
                <a:latin typeface="+mj-lt"/>
                <a:cs typeface="Times New Roman"/>
              </a:rPr>
              <a:t>olution</a:t>
            </a:r>
            <a:r>
              <a:rPr b="1" spc="28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of</a:t>
            </a:r>
            <a:r>
              <a:rPr b="1" spc="5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61" dirty="0" smtClean="0">
                <a:latin typeface="+mj-lt"/>
                <a:cs typeface="Times New Roman"/>
              </a:rPr>
              <a:t> </a:t>
            </a:r>
            <a:r>
              <a:rPr b="1" spc="34" dirty="0" smtClean="0">
                <a:latin typeface="+mj-lt"/>
                <a:cs typeface="Times New Roman"/>
              </a:rPr>
              <a:t>p</a:t>
            </a:r>
            <a:r>
              <a:rPr b="1" spc="0" dirty="0" smtClean="0">
                <a:latin typeface="+mj-lt"/>
                <a:cs typeface="Times New Roman"/>
              </a:rPr>
              <a:t>opul</a:t>
            </a:r>
            <a:r>
              <a:rPr b="1" spc="4" dirty="0" smtClean="0">
                <a:latin typeface="+mj-lt"/>
                <a:cs typeface="Times New Roman"/>
              </a:rPr>
              <a:t>a</a:t>
            </a:r>
            <a:r>
              <a:rPr b="1" spc="0" dirty="0" smtClean="0">
                <a:latin typeface="+mj-lt"/>
                <a:cs typeface="Times New Roman"/>
              </a:rPr>
              <a:t>tion </a:t>
            </a:r>
            <a:r>
              <a:rPr b="1" spc="10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is</a:t>
            </a:r>
            <a:r>
              <a:rPr b="1" spc="98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descri</a:t>
            </a:r>
            <a:r>
              <a:rPr b="1" spc="39" dirty="0" smtClean="0">
                <a:latin typeface="+mj-lt"/>
                <a:cs typeface="Times New Roman"/>
              </a:rPr>
              <a:t>b</a:t>
            </a:r>
            <a:r>
              <a:rPr b="1" spc="0" dirty="0" smtClean="0">
                <a:latin typeface="+mj-lt"/>
                <a:cs typeface="Times New Roman"/>
              </a:rPr>
              <a:t>ed</a:t>
            </a:r>
            <a:r>
              <a:rPr b="1" spc="252" dirty="0" smtClean="0">
                <a:latin typeface="+mj-lt"/>
                <a:cs typeface="Times New Roman"/>
              </a:rPr>
              <a:t> </a:t>
            </a:r>
            <a:r>
              <a:rPr b="1" spc="-29" dirty="0" smtClean="0">
                <a:latin typeface="+mj-lt"/>
                <a:cs typeface="Times New Roman"/>
              </a:rPr>
              <a:t>b</a:t>
            </a:r>
            <a:r>
              <a:rPr b="1" spc="0" dirty="0" smtClean="0">
                <a:latin typeface="+mj-lt"/>
                <a:cs typeface="Times New Roman"/>
              </a:rPr>
              <a:t>y</a:t>
            </a:r>
            <a:r>
              <a:rPr b="1" spc="17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means</a:t>
            </a:r>
            <a:r>
              <a:rPr b="1" spc="23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of</a:t>
            </a:r>
            <a:r>
              <a:rPr b="1" spc="5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 Leslie</a:t>
            </a:r>
            <a:r>
              <a:rPr b="1" spc="10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matrix.  </a:t>
            </a:r>
            <a:endParaRPr lang="en-US" b="1" spc="0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</a:pPr>
            <a:endParaRPr lang="en-US" b="1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</a:pPr>
            <a:r>
              <a:rPr lang="en-US" b="1" spc="0" dirty="0" smtClean="0">
                <a:latin typeface="+mj-lt"/>
                <a:cs typeface="Times New Roman"/>
              </a:rPr>
              <a:t>3. F</a:t>
            </a:r>
            <a:r>
              <a:rPr b="1" spc="0" dirty="0" smtClean="0">
                <a:latin typeface="+mj-lt"/>
                <a:cs typeface="Times New Roman"/>
              </a:rPr>
              <a:t>ertili</a:t>
            </a:r>
            <a:r>
              <a:rPr b="1" spc="-25" dirty="0" smtClean="0">
                <a:latin typeface="+mj-lt"/>
                <a:cs typeface="Times New Roman"/>
              </a:rPr>
              <a:t>t</a:t>
            </a:r>
            <a:r>
              <a:rPr b="1" spc="0" dirty="0" smtClean="0">
                <a:latin typeface="+mj-lt"/>
                <a:cs typeface="Times New Roman"/>
              </a:rPr>
              <a:t>y </a:t>
            </a:r>
            <a:r>
              <a:rPr b="1" spc="8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rates </a:t>
            </a:r>
            <a:r>
              <a:rPr b="1" spc="6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and  survi</a:t>
            </a:r>
            <a:r>
              <a:rPr b="1" spc="-59" dirty="0" smtClean="0">
                <a:latin typeface="+mj-lt"/>
                <a:cs typeface="Times New Roman"/>
              </a:rPr>
              <a:t>v</a:t>
            </a:r>
            <a:r>
              <a:rPr b="1" spc="0" dirty="0" smtClean="0">
                <a:latin typeface="+mj-lt"/>
                <a:cs typeface="Times New Roman"/>
              </a:rPr>
              <a:t>al </a:t>
            </a:r>
            <a:r>
              <a:rPr b="1" spc="2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rates </a:t>
            </a:r>
            <a:r>
              <a:rPr b="1" spc="6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are</a:t>
            </a:r>
            <a:r>
              <a:rPr b="1" spc="24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unkn</a:t>
            </a:r>
            <a:r>
              <a:rPr b="1" spc="-25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wn parameters</a:t>
            </a:r>
            <a:r>
              <a:rPr b="1" spc="7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and</a:t>
            </a:r>
            <a:r>
              <a:rPr b="1" spc="23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they</a:t>
            </a:r>
            <a:r>
              <a:rPr b="1" spc="259" dirty="0" smtClean="0">
                <a:latin typeface="+mj-lt"/>
                <a:cs typeface="Times New Roman"/>
              </a:rPr>
              <a:t> </a:t>
            </a:r>
            <a:r>
              <a:rPr lang="en-US" b="1" spc="259" dirty="0" smtClean="0">
                <a:latin typeface="+mj-lt"/>
                <a:cs typeface="Times New Roman"/>
              </a:rPr>
              <a:t>were</a:t>
            </a:r>
            <a:r>
              <a:rPr b="1" spc="17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estimated </a:t>
            </a:r>
            <a:r>
              <a:rPr b="1" spc="116" dirty="0" smtClean="0">
                <a:latin typeface="+mj-lt"/>
                <a:cs typeface="Times New Roman"/>
              </a:rPr>
              <a:t> </a:t>
            </a:r>
            <a:r>
              <a:rPr b="1" spc="-29" dirty="0" smtClean="0">
                <a:latin typeface="+mj-lt"/>
                <a:cs typeface="Times New Roman"/>
              </a:rPr>
              <a:t>b</a:t>
            </a:r>
            <a:r>
              <a:rPr b="1" spc="0" dirty="0" smtClean="0">
                <a:latin typeface="+mj-lt"/>
                <a:cs typeface="Times New Roman"/>
              </a:rPr>
              <a:t>y</a:t>
            </a:r>
            <a:r>
              <a:rPr b="1" spc="14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using</a:t>
            </a:r>
            <a:r>
              <a:rPr lang="en-US" b="1" spc="0" dirty="0" smtClean="0">
                <a:latin typeface="+mj-lt"/>
                <a:cs typeface="Times New Roman"/>
              </a:rPr>
              <a:t> Data Cloning based on </a:t>
            </a:r>
            <a:r>
              <a:rPr b="1" spc="14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3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B</a:t>
            </a:r>
            <a:r>
              <a:rPr b="1" spc="-29" dirty="0" smtClean="0">
                <a:latin typeface="+mj-lt"/>
                <a:cs typeface="Times New Roman"/>
              </a:rPr>
              <a:t>ay</a:t>
            </a:r>
            <a:r>
              <a:rPr b="1" spc="0" dirty="0" smtClean="0">
                <a:latin typeface="+mj-lt"/>
                <a:cs typeface="Times New Roman"/>
              </a:rPr>
              <a:t>esian</a:t>
            </a:r>
            <a:r>
              <a:rPr b="1" spc="260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approa</a:t>
            </a:r>
            <a:r>
              <a:rPr b="1" spc="-25" dirty="0" smtClean="0">
                <a:latin typeface="+mj-lt"/>
                <a:cs typeface="Times New Roman"/>
              </a:rPr>
              <a:t>c</a:t>
            </a:r>
            <a:r>
              <a:rPr b="1" spc="0" dirty="0" smtClean="0">
                <a:latin typeface="+mj-lt"/>
                <a:cs typeface="Times New Roman"/>
              </a:rPr>
              <a:t>h.</a:t>
            </a:r>
            <a:endParaRPr lang="en-US" b="1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</a:pPr>
            <a:endParaRPr lang="en-US" b="1" spc="0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  <a:buAutoNum type="arabicPeriod" startAt="4"/>
            </a:pPr>
            <a:r>
              <a:rPr lang="en-US" b="1" spc="0" dirty="0" smtClean="0">
                <a:latin typeface="+mj-lt"/>
                <a:cs typeface="Times New Roman"/>
              </a:rPr>
              <a:t>D</a:t>
            </a:r>
            <a:r>
              <a:rPr b="1" spc="0" dirty="0" smtClean="0">
                <a:latin typeface="+mj-lt"/>
                <a:cs typeface="Times New Roman"/>
              </a:rPr>
              <a:t>ata </a:t>
            </a:r>
            <a:r>
              <a:rPr b="1" spc="5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cloning</a:t>
            </a:r>
            <a:r>
              <a:rPr lang="en-US" b="1" spc="0" dirty="0" smtClean="0">
                <a:latin typeface="+mj-lt"/>
                <a:cs typeface="Times New Roman"/>
              </a:rPr>
              <a:t> is</a:t>
            </a:r>
            <a:r>
              <a:rPr b="1" spc="21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</a:t>
            </a:r>
            <a:r>
              <a:rPr b="1" spc="13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general</a:t>
            </a:r>
            <a:r>
              <a:rPr b="1" spc="19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te</a:t>
            </a:r>
            <a:r>
              <a:rPr b="1" spc="-29" dirty="0" smtClean="0">
                <a:latin typeface="+mj-lt"/>
                <a:cs typeface="Times New Roman"/>
              </a:rPr>
              <a:t>c</a:t>
            </a:r>
            <a:r>
              <a:rPr b="1" spc="0" dirty="0" smtClean="0">
                <a:latin typeface="+mj-lt"/>
                <a:cs typeface="Times New Roman"/>
              </a:rPr>
              <a:t>hnique </a:t>
            </a:r>
            <a:r>
              <a:rPr b="1" spc="1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to</a:t>
            </a:r>
            <a:r>
              <a:rPr b="1" spc="18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appr</a:t>
            </a:r>
            <a:r>
              <a:rPr b="1" spc="-25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ximate </a:t>
            </a:r>
            <a:r>
              <a:rPr b="1" spc="148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maxi</a:t>
            </a:r>
            <a:r>
              <a:rPr b="1" spc="-29" dirty="0" smtClean="0">
                <a:latin typeface="+mj-lt"/>
                <a:cs typeface="Times New Roman"/>
              </a:rPr>
              <a:t>m</a:t>
            </a:r>
            <a:r>
              <a:rPr b="1" spc="0" dirty="0" smtClean="0">
                <a:latin typeface="+mj-lt"/>
                <a:cs typeface="Times New Roman"/>
              </a:rPr>
              <a:t>um</a:t>
            </a:r>
            <a:r>
              <a:rPr b="1" spc="14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li</a:t>
            </a:r>
            <a:r>
              <a:rPr b="1" spc="-29" dirty="0" smtClean="0">
                <a:latin typeface="+mj-lt"/>
                <a:cs typeface="Times New Roman"/>
              </a:rPr>
              <a:t>k</a:t>
            </a:r>
            <a:r>
              <a:rPr b="1" spc="0" dirty="0" smtClean="0">
                <a:latin typeface="+mj-lt"/>
                <a:cs typeface="Times New Roman"/>
              </a:rPr>
              <a:t>elih</a:t>
            </a:r>
            <a:r>
              <a:rPr b="1" spc="39" dirty="0" smtClean="0">
                <a:latin typeface="+mj-lt"/>
                <a:cs typeface="Times New Roman"/>
              </a:rPr>
              <a:t>o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</a:t>
            </a:r>
            <a:r>
              <a:rPr b="1" spc="5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estimates</a:t>
            </a:r>
            <a:r>
              <a:rPr b="1" spc="29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along</a:t>
            </a:r>
            <a:r>
              <a:rPr b="1" spc="8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with</a:t>
            </a:r>
            <a:r>
              <a:rPr b="1" spc="15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their</a:t>
            </a:r>
            <a:r>
              <a:rPr b="1" spc="22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asymptotic </a:t>
            </a:r>
            <a:r>
              <a:rPr b="1" spc="50" dirty="0" smtClean="0">
                <a:latin typeface="+mj-lt"/>
                <a:cs typeface="Times New Roman"/>
              </a:rPr>
              <a:t> </a:t>
            </a:r>
            <a:r>
              <a:rPr b="1" spc="-64" dirty="0" smtClean="0">
                <a:latin typeface="+mj-lt"/>
                <a:cs typeface="Times New Roman"/>
              </a:rPr>
              <a:t>v</a:t>
            </a:r>
            <a:r>
              <a:rPr b="1" spc="0" dirty="0" smtClean="0">
                <a:latin typeface="+mj-lt"/>
                <a:cs typeface="Times New Roman"/>
              </a:rPr>
              <a:t>ariances</a:t>
            </a:r>
            <a:r>
              <a:rPr b="1" spc="198" dirty="0" smtClean="0">
                <a:latin typeface="+mj-lt"/>
                <a:cs typeface="Times New Roman"/>
              </a:rPr>
              <a:t> </a:t>
            </a:r>
            <a:r>
              <a:rPr b="1" spc="-29" dirty="0" smtClean="0">
                <a:latin typeface="+mj-lt"/>
                <a:cs typeface="Times New Roman"/>
              </a:rPr>
              <a:t>b</a:t>
            </a:r>
            <a:r>
              <a:rPr b="1" spc="0" dirty="0" smtClean="0">
                <a:latin typeface="+mj-lt"/>
                <a:cs typeface="Times New Roman"/>
              </a:rPr>
              <a:t>y</a:t>
            </a:r>
            <a:r>
              <a:rPr b="1" spc="8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means</a:t>
            </a:r>
            <a:r>
              <a:rPr b="1" spc="15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of</a:t>
            </a:r>
            <a:r>
              <a:rPr b="1" spc="-34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176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computation </a:t>
            </a:r>
            <a:r>
              <a:rPr b="1" spc="100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of</a:t>
            </a:r>
            <a:r>
              <a:rPr b="1" spc="40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46" dirty="0" smtClean="0">
                <a:latin typeface="+mj-lt"/>
                <a:cs typeface="Times New Roman"/>
              </a:rPr>
              <a:t> </a:t>
            </a:r>
            <a:r>
              <a:rPr b="1" spc="34" dirty="0" smtClean="0">
                <a:latin typeface="+mj-lt"/>
                <a:cs typeface="Times New Roman"/>
              </a:rPr>
              <a:t>p</a:t>
            </a:r>
            <a:r>
              <a:rPr b="1" spc="0" dirty="0" smtClean="0">
                <a:latin typeface="+mj-lt"/>
                <a:cs typeface="Times New Roman"/>
              </a:rPr>
              <a:t>osterior  distributions</a:t>
            </a:r>
            <a:r>
              <a:rPr b="1" spc="89" dirty="0" smtClean="0">
                <a:latin typeface="+mj-lt"/>
                <a:cs typeface="Times New Roman"/>
              </a:rPr>
              <a:t> </a:t>
            </a:r>
            <a:r>
              <a:rPr b="1" spc="-29" dirty="0" smtClean="0">
                <a:latin typeface="+mj-lt"/>
                <a:cs typeface="Times New Roman"/>
              </a:rPr>
              <a:t>b</a:t>
            </a:r>
            <a:r>
              <a:rPr b="1" spc="0" dirty="0" smtClean="0">
                <a:latin typeface="+mj-lt"/>
                <a:cs typeface="Times New Roman"/>
              </a:rPr>
              <a:t>y</a:t>
            </a:r>
            <a:r>
              <a:rPr b="1" spc="160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using</a:t>
            </a:r>
            <a:r>
              <a:rPr b="1" spc="15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</a:t>
            </a:r>
            <a:r>
              <a:rPr b="1" spc="148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MCMC</a:t>
            </a:r>
            <a:r>
              <a:rPr b="1" spc="175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meth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dolog</a:t>
            </a:r>
            <a:r>
              <a:rPr b="1" spc="-89" dirty="0" smtClean="0">
                <a:latin typeface="+mj-lt"/>
                <a:cs typeface="Times New Roman"/>
              </a:rPr>
              <a:t>y</a:t>
            </a:r>
            <a:r>
              <a:rPr b="1" spc="0" dirty="0" smtClean="0">
                <a:latin typeface="+mj-lt"/>
                <a:cs typeface="Times New Roman"/>
              </a:rPr>
              <a:t>. </a:t>
            </a:r>
            <a:endParaRPr lang="en-US" b="1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  <a:buAutoNum type="arabicPeriod" startAt="4"/>
            </a:pPr>
            <a:endParaRPr lang="en-US" b="1" spc="0" dirty="0" smtClean="0">
              <a:latin typeface="+mj-lt"/>
              <a:cs typeface="Times New Roman"/>
            </a:endParaRPr>
          </a:p>
          <a:p>
            <a:pPr marL="355600" indent="-342900" algn="just">
              <a:lnSpc>
                <a:spcPct val="100328"/>
              </a:lnSpc>
              <a:spcBef>
                <a:spcPts val="2"/>
              </a:spcBef>
              <a:buAutoNum type="arabicPeriod" startAt="4"/>
            </a:pP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24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data </a:t>
            </a:r>
            <a:r>
              <a:rPr b="1" spc="59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cloning meth</a:t>
            </a:r>
            <a:r>
              <a:rPr b="1" spc="34" dirty="0" smtClean="0">
                <a:latin typeface="+mj-lt"/>
                <a:cs typeface="Times New Roman"/>
              </a:rPr>
              <a:t>o</a:t>
            </a:r>
            <a:r>
              <a:rPr b="1" spc="0" dirty="0" smtClean="0">
                <a:latin typeface="+mj-lt"/>
                <a:cs typeface="Times New Roman"/>
              </a:rPr>
              <a:t>d </a:t>
            </a:r>
            <a:r>
              <a:rPr b="1" spc="32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is</a:t>
            </a:r>
            <a:r>
              <a:rPr b="1" spc="88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applied</a:t>
            </a:r>
            <a:r>
              <a:rPr b="1" spc="25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to</a:t>
            </a:r>
            <a:r>
              <a:rPr b="1" spc="207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the</a:t>
            </a:r>
            <a:r>
              <a:rPr b="1" spc="183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real</a:t>
            </a:r>
            <a:r>
              <a:rPr b="1" spc="181" dirty="0" smtClean="0">
                <a:latin typeface="+mj-lt"/>
                <a:cs typeface="Times New Roman"/>
              </a:rPr>
              <a:t> </a:t>
            </a:r>
            <a:r>
              <a:rPr b="1" spc="0" dirty="0" smtClean="0">
                <a:latin typeface="+mj-lt"/>
                <a:cs typeface="Times New Roman"/>
              </a:rPr>
              <a:t>data</a:t>
            </a:r>
            <a:r>
              <a:rPr lang="en-US" b="1" dirty="0" smtClean="0">
                <a:latin typeface="+mj-lt"/>
                <a:cs typeface="Times New Roman"/>
              </a:rPr>
              <a:t>.</a:t>
            </a:r>
            <a:endParaRPr b="1" dirty="0">
              <a:latin typeface="+mj-lt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37965" y="10045124"/>
            <a:ext cx="196662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data cloning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612900"/>
            <a:ext cx="5791200" cy="2514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346200" y="5162034"/>
            <a:ext cx="3041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Thank you 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93700"/>
            <a:ext cx="53340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1580"/>
              </a:lnSpc>
              <a:spcBef>
                <a:spcPts val="12"/>
              </a:spcBef>
            </a:pPr>
            <a:r>
              <a:rPr lang="en-US" sz="2800" b="1" spc="-9" dirty="0" smtClean="0">
                <a:solidFill>
                  <a:prstClr val="black"/>
                </a:solidFill>
                <a:latin typeface="+mj-lt"/>
                <a:cs typeface="Times New Roman"/>
              </a:rPr>
              <a:t>Outline of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200" y="1384300"/>
            <a:ext cx="6400800" cy="713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What is Data Cloning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Why Data Cloning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Where can it be used?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Example: Estimation of  unknown parameters 	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from the Leslie’s projection matrix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1. Introduction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2. Statistical Models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3. Data Cloning based on Bayesian Approach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4. Using  Real Data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5. Algorithm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6. Result</a:t>
            </a: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endParaRPr lang="en-US" sz="2400" b="1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900"/>
              </a:lnSpc>
              <a:spcBef>
                <a:spcPts val="12"/>
              </a:spcBef>
              <a:buFont typeface="Wingdings" pitchFamily="2" charset="2"/>
              <a:buChar char="§"/>
            </a:pPr>
            <a:r>
              <a:rPr lang="en-US" sz="2400" b="1" spc="-9" dirty="0" smtClean="0">
                <a:solidFill>
                  <a:prstClr val="black"/>
                </a:solidFill>
                <a:cs typeface="Times New Roman"/>
              </a:rPr>
              <a:t>Conclusion</a:t>
            </a:r>
          </a:p>
          <a:p>
            <a:pPr lvl="0" indent="400050" algn="just">
              <a:lnSpc>
                <a:spcPts val="1580"/>
              </a:lnSpc>
              <a:spcBef>
                <a:spcPts val="12"/>
              </a:spcBef>
            </a:pPr>
            <a:endParaRPr lang="en-US" sz="2000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580"/>
              </a:lnSpc>
              <a:spcBef>
                <a:spcPts val="12"/>
              </a:spcBef>
            </a:pPr>
            <a:endParaRPr lang="en-US" sz="2000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580"/>
              </a:lnSpc>
              <a:spcBef>
                <a:spcPts val="12"/>
              </a:spcBef>
            </a:pPr>
            <a:endParaRPr lang="en-US" sz="2000" spc="-9" dirty="0" smtClean="0">
              <a:solidFill>
                <a:prstClr val="black"/>
              </a:solidFill>
              <a:cs typeface="Times New Roman"/>
            </a:endParaRPr>
          </a:p>
          <a:p>
            <a:pPr lvl="0" indent="400050" algn="just">
              <a:lnSpc>
                <a:spcPts val="1580"/>
              </a:lnSpc>
              <a:spcBef>
                <a:spcPts val="12"/>
              </a:spcBef>
              <a:buFontTx/>
              <a:buChar char="-"/>
            </a:pPr>
            <a:endParaRPr lang="en-US" sz="2000" spc="-9" dirty="0" smtClean="0">
              <a:solidFill>
                <a:prstClr val="black"/>
              </a:solidFill>
              <a:cs typeface="Times New Roman"/>
            </a:endParaRPr>
          </a:p>
          <a:p>
            <a:pPr lvl="0" algn="just">
              <a:lnSpc>
                <a:spcPts val="1580"/>
              </a:lnSpc>
              <a:spcBef>
                <a:spcPts val="12"/>
              </a:spcBef>
              <a:buFont typeface="Arial" pitchFamily="34" charset="0"/>
              <a:buChar char="•"/>
            </a:pPr>
            <a:endParaRPr lang="en-US" sz="2400" spc="-9" dirty="0" smtClean="0">
              <a:solidFill>
                <a:prstClr val="black"/>
              </a:solidFill>
              <a:cs typeface="Times New Roman"/>
            </a:endParaRP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endParaRPr lang="en-US" sz="2400" spc="-9" dirty="0" smtClean="0">
              <a:solidFill>
                <a:prstClr val="black"/>
              </a:solidFill>
              <a:cs typeface="Times New Roman"/>
            </a:endParaRP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endParaRPr lang="en-US" sz="2400" spc="-9" dirty="0" smtClean="0">
              <a:solidFill>
                <a:prstClr val="black"/>
              </a:solidFill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3136900"/>
            <a:ext cx="7315200" cy="362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Times New Roman"/>
              </a:rPr>
              <a:t>Cloning : In statistical sense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ct val="150000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29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data </a:t>
            </a:r>
            <a:r>
              <a:rPr lang="en-US" sz="2000" b="1" spc="11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cloning</a:t>
            </a:r>
            <a:r>
              <a:rPr lang="en-US" sz="2000" b="1" spc="17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meth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 </a:t>
            </a:r>
            <a:r>
              <a:rPr lang="en-US" sz="2000" b="1" spc="7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is</a:t>
            </a:r>
            <a:r>
              <a:rPr lang="en-US" sz="2000" b="1" spc="13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</a:t>
            </a:r>
            <a:r>
              <a:rPr lang="en-US" sz="2000" b="1" spc="19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general</a:t>
            </a:r>
            <a:r>
              <a:rPr lang="en-US" sz="2000" b="1" spc="26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te</a:t>
            </a:r>
            <a:r>
              <a:rPr lang="en-US" sz="2000" b="1" spc="-29" dirty="0" smtClean="0">
                <a:cs typeface="Times New Roman"/>
              </a:rPr>
              <a:t>c</a:t>
            </a:r>
            <a:r>
              <a:rPr lang="en-US" sz="2000" b="1" dirty="0" smtClean="0">
                <a:cs typeface="Times New Roman"/>
              </a:rPr>
              <a:t>hnique </a:t>
            </a:r>
            <a:r>
              <a:rPr lang="en-US" sz="2000" b="1" spc="8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to</a:t>
            </a:r>
            <a:r>
              <a:rPr lang="en-US" sz="2000" b="1" spc="25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compute </a:t>
            </a:r>
            <a:r>
              <a:rPr lang="en-US" sz="2000" b="1" spc="61" dirty="0" smtClean="0">
                <a:cs typeface="Times New Roman"/>
              </a:rPr>
              <a:t> </a:t>
            </a:r>
          </a:p>
          <a:p>
            <a:pPr marL="12700" marR="22158" algn="just">
              <a:lnSpc>
                <a:spcPct val="150000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maxi</a:t>
            </a:r>
            <a:r>
              <a:rPr lang="en-US" sz="2000" b="1" spc="-29" dirty="0" smtClean="0">
                <a:cs typeface="Times New Roman"/>
              </a:rPr>
              <a:t>m</a:t>
            </a:r>
            <a:r>
              <a:rPr lang="en-US" sz="2000" b="1" dirty="0" smtClean="0">
                <a:cs typeface="Times New Roman"/>
              </a:rPr>
              <a:t>um li</a:t>
            </a:r>
            <a:r>
              <a:rPr lang="en-US" sz="2000" b="1" spc="-29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elih</a:t>
            </a:r>
            <a:r>
              <a:rPr lang="en-US" sz="2000" b="1" spc="34" dirty="0" smtClean="0">
                <a:cs typeface="Times New Roman"/>
              </a:rPr>
              <a:t>oo</a:t>
            </a:r>
            <a:r>
              <a:rPr lang="en-US" sz="2000" b="1" dirty="0" smtClean="0">
                <a:cs typeface="Times New Roman"/>
              </a:rPr>
              <a:t>d</a:t>
            </a:r>
            <a:r>
              <a:rPr lang="en-US" sz="2000" b="1" spc="179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estimates.along</a:t>
            </a:r>
            <a:r>
              <a:rPr lang="en-US" sz="2000" b="1" spc="128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with</a:t>
            </a:r>
            <a:r>
              <a:rPr lang="en-US" sz="2000" b="1" spc="20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their</a:t>
            </a:r>
            <a:r>
              <a:rPr lang="en-US" sz="2000" b="1" spc="27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asymptotic </a:t>
            </a:r>
            <a:r>
              <a:rPr lang="en-US" sz="2000" b="1" spc="95" dirty="0" smtClean="0">
                <a:cs typeface="Times New Roman"/>
              </a:rPr>
              <a:t> </a:t>
            </a:r>
          </a:p>
          <a:p>
            <a:pPr marL="12700" marR="22158" algn="just">
              <a:lnSpc>
                <a:spcPct val="150000"/>
              </a:lnSpc>
              <a:spcBef>
                <a:spcPts val="62"/>
              </a:spcBef>
            </a:pPr>
            <a:r>
              <a:rPr lang="en-US" sz="2000" b="1" spc="-64" dirty="0" smtClean="0">
                <a:cs typeface="Times New Roman"/>
              </a:rPr>
              <a:t>v</a:t>
            </a:r>
            <a:r>
              <a:rPr lang="en-US" sz="2000" b="1" dirty="0" smtClean="0">
                <a:cs typeface="Times New Roman"/>
              </a:rPr>
              <a:t>ariances</a:t>
            </a:r>
            <a:r>
              <a:rPr lang="en-US" sz="2000" b="1" spc="243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y</a:t>
            </a:r>
            <a:r>
              <a:rPr lang="en-US" sz="2000" b="1" spc="13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means</a:t>
            </a:r>
            <a:r>
              <a:rPr lang="en-US" sz="2000" b="1" spc="19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of</a:t>
            </a:r>
            <a:r>
              <a:rPr lang="en-US" sz="2000" b="1" spc="14" dirty="0" smtClean="0">
                <a:cs typeface="Times New Roman"/>
              </a:rPr>
              <a:t> 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22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computation</a:t>
            </a:r>
            <a:r>
              <a:rPr lang="en-US" sz="2000" b="1" spc="6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of</a:t>
            </a:r>
            <a:r>
              <a:rPr lang="en-US" sz="2000" b="1" spc="1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221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osterior</a:t>
            </a:r>
            <a:r>
              <a:rPr lang="en-US" sz="2000" b="1" spc="116" dirty="0" smtClean="0">
                <a:cs typeface="Times New Roman"/>
              </a:rPr>
              <a:t> </a:t>
            </a:r>
          </a:p>
          <a:p>
            <a:pPr marL="12700" marR="22158" algn="just">
              <a:lnSpc>
                <a:spcPct val="150000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distributions</a:t>
            </a:r>
            <a:r>
              <a:rPr lang="en-US" sz="2000" b="1" spc="31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y</a:t>
            </a:r>
            <a:r>
              <a:rPr lang="en-US" sz="2000" b="1" spc="10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using</a:t>
            </a:r>
            <a:r>
              <a:rPr lang="en-US" sz="2000" b="1" spc="9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</a:t>
            </a:r>
            <a:r>
              <a:rPr lang="en-US" sz="2000" b="1" spc="9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MCMC</a:t>
            </a:r>
            <a:r>
              <a:rPr lang="en-US" sz="2000" b="1" spc="11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meth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dology</a:t>
            </a:r>
            <a:r>
              <a:rPr lang="en-US" sz="2000" b="1" spc="22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</a:t>
            </a:r>
            <a:r>
              <a:rPr lang="en-US" sz="2000" b="1" spc="61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Lele</a:t>
            </a:r>
            <a:r>
              <a:rPr lang="en-US" sz="2000" b="1" spc="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et</a:t>
            </a:r>
            <a:r>
              <a:rPr lang="en-US" sz="2000" b="1" spc="14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al.</a:t>
            </a:r>
            <a:r>
              <a:rPr lang="en-US" sz="2000" b="1" spc="10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(2007)</a:t>
            </a:r>
            <a:r>
              <a:rPr lang="en-US" sz="2000" b="1" spc="79" dirty="0" smtClean="0">
                <a:cs typeface="Times New Roman"/>
              </a:rPr>
              <a:t> </a:t>
            </a:r>
          </a:p>
          <a:p>
            <a:pPr marL="12700" marR="22158" algn="just">
              <a:lnSpc>
                <a:spcPct val="150000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and</a:t>
            </a:r>
            <a:r>
              <a:rPr lang="en-US" sz="2000" b="1" spc="181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Lele</a:t>
            </a:r>
            <a:r>
              <a:rPr lang="en-US" sz="2000" b="1" dirty="0" smtClean="0">
                <a:cs typeface="Times New Roman"/>
              </a:rPr>
              <a:t> et</a:t>
            </a:r>
            <a:r>
              <a:rPr lang="en-US" sz="2000" b="1" spc="14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al. (2010)).</a:t>
            </a:r>
            <a:r>
              <a:rPr lang="en-US" sz="2000" b="1" dirty="0" smtClean="0"/>
              <a:t> 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pc="117" dirty="0" smtClean="0">
              <a:cs typeface="Times New Roman"/>
            </a:endParaRPr>
          </a:p>
          <a:p>
            <a:endParaRPr lang="en-US" dirty="0" smtClean="0"/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41300"/>
            <a:ext cx="4572000" cy="4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2800" b="1" dirty="0" smtClean="0">
              <a:latin typeface="+mj-lt"/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latin typeface="+mj-lt"/>
                <a:cs typeface="Times New Roman"/>
              </a:rPr>
              <a:t>What is Data Cloning ? </a:t>
            </a:r>
            <a:endParaRPr lang="en-US" sz="2800" b="1" dirty="0">
              <a:latin typeface="+mj-lt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0901"/>
            <a:ext cx="7162800" cy="349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Times New Roman"/>
              </a:rPr>
              <a:t>Cloning: Literal Meaning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2000" dirty="0" smtClean="0">
              <a:latin typeface="+mj-lt"/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r>
              <a:rPr lang="en-US" sz="2000" b="1" dirty="0" smtClean="0">
                <a:cs typeface="Times New Roman"/>
              </a:rPr>
              <a:t> In biology, cloning is the process of producing similar  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1400" b="1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>
                <a:cs typeface="Times New Roman"/>
              </a:rPr>
              <a:t>   populations of genetically identical individuals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r>
              <a:rPr lang="en-US" sz="2000" b="1" dirty="0" smtClean="0"/>
              <a:t>The term also refers to the production of multiple copies of a 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endParaRPr lang="en-US" sz="2000" b="1" dirty="0" smtClean="0"/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000" b="1" dirty="0" smtClean="0"/>
              <a:t>   product </a:t>
            </a: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/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/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dirty="0" smtClean="0"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2000" dirty="0" smtClean="0">
              <a:latin typeface="+mj-lt"/>
              <a:cs typeface="Times New Roman"/>
            </a:endParaRPr>
          </a:p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endParaRPr lang="en-US" sz="2000" dirty="0">
              <a:latin typeface="+mj-lt"/>
              <a:cs typeface="Times New Roman"/>
            </a:endParaRPr>
          </a:p>
        </p:txBody>
      </p:sp>
      <p:pic>
        <p:nvPicPr>
          <p:cNvPr id="5" name="Picture 2" descr="C:\Users\Acer\Desktop\jtse-2012-0025_eq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6642100"/>
            <a:ext cx="3124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155700"/>
            <a:ext cx="7239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/>
              <a:t>Data Cloning applies Bayesian prior distributions and MCMC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b="1" dirty="0" smtClean="0"/>
              <a:t>  	simulations to k copies (clones) of the data. </a:t>
            </a:r>
          </a:p>
          <a:p>
            <a:pPr marL="285750" indent="-285750"/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/>
              <a:t>If the number of clones is large, the sample mean vector of the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b="1" dirty="0" smtClean="0"/>
              <a:t>  	resulting simulated posterior distribution corresponds to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b="1" dirty="0" smtClean="0"/>
              <a:t>  	the maximum likelihood (ML) estimates of the parameters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27000" y="393700"/>
            <a:ext cx="6019800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2158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latin typeface="+mj-lt"/>
                <a:cs typeface="Times New Roman"/>
              </a:rPr>
              <a:t>What is Data Cloning ? (Contd.)</a:t>
            </a:r>
            <a:endParaRPr lang="en-US" sz="2800" b="1" dirty="0">
              <a:latin typeface="+mj-lt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5600" y="4965700"/>
            <a:ext cx="6705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6492" indent="-400050" algn="just">
              <a:lnSpc>
                <a:spcPts val="1440"/>
              </a:lnSpc>
              <a:spcBef>
                <a:spcPts val="39"/>
              </a:spcBef>
            </a:pPr>
            <a:r>
              <a:rPr lang="en-US" sz="2000" b="1" dirty="0" smtClean="0">
                <a:cs typeface="Times New Roman"/>
              </a:rPr>
              <a:t>Data</a:t>
            </a:r>
            <a:r>
              <a:rPr lang="en-US" sz="2000" b="1" spc="233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cloning</a:t>
            </a:r>
            <a:r>
              <a:rPr lang="en-US" sz="2000" b="1" spc="2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meth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ds</a:t>
            </a:r>
            <a:r>
              <a:rPr lang="en-US" sz="2000" b="1" spc="20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h</a:t>
            </a:r>
            <a:r>
              <a:rPr lang="en-US" sz="2000" b="1" spc="-29" dirty="0" smtClean="0">
                <a:cs typeface="Times New Roman"/>
              </a:rPr>
              <a:t>av</a:t>
            </a:r>
            <a:r>
              <a:rPr lang="en-US" sz="2000" b="1" dirty="0" smtClean="0">
                <a:cs typeface="Times New Roman"/>
              </a:rPr>
              <a:t>e</a:t>
            </a:r>
            <a:r>
              <a:rPr lang="en-US" sz="2000" b="1" spc="77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een</a:t>
            </a:r>
            <a:r>
              <a:rPr lang="en-US" sz="2000" b="1" spc="4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de</a:t>
            </a:r>
            <a:r>
              <a:rPr lang="en-US" sz="2000" b="1" spc="-29" dirty="0" smtClean="0">
                <a:cs typeface="Times New Roman"/>
              </a:rPr>
              <a:t>v</a:t>
            </a:r>
            <a:r>
              <a:rPr lang="en-US" sz="2000" b="1" dirty="0" smtClean="0">
                <a:cs typeface="Times New Roman"/>
              </a:rPr>
              <a:t>elo</a:t>
            </a:r>
            <a:r>
              <a:rPr lang="en-US" sz="2000" b="1" spc="34" dirty="0" smtClean="0">
                <a:cs typeface="Times New Roman"/>
              </a:rPr>
              <a:t>p</a:t>
            </a:r>
            <a:r>
              <a:rPr lang="en-US" sz="2000" b="1" dirty="0" smtClean="0">
                <a:cs typeface="Times New Roman"/>
              </a:rPr>
              <a:t>ed</a:t>
            </a:r>
            <a:r>
              <a:rPr lang="en-US" sz="2000" b="1" spc="6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to</a:t>
            </a:r>
            <a:r>
              <a:rPr lang="en-US" sz="2000" b="1" spc="-4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ta</a:t>
            </a:r>
            <a:r>
              <a:rPr lang="en-US" sz="2000" b="1" spc="-29" dirty="0" smtClean="0">
                <a:cs typeface="Times New Roman"/>
              </a:rPr>
              <a:t>c</a:t>
            </a:r>
            <a:r>
              <a:rPr lang="en-US" sz="2000" b="1" dirty="0" smtClean="0">
                <a:cs typeface="Times New Roman"/>
              </a:rPr>
              <a:t>kle </a:t>
            </a:r>
          </a:p>
          <a:p>
            <a:pPr marL="742950" marR="6492" indent="-400050" algn="just">
              <a:lnSpc>
                <a:spcPts val="1440"/>
              </a:lnSpc>
              <a:spcBef>
                <a:spcPts val="39"/>
              </a:spcBef>
            </a:pPr>
            <a:endParaRPr lang="en-US" sz="2000" b="1" dirty="0" smtClean="0">
              <a:cs typeface="Times New Roman"/>
            </a:endParaRPr>
          </a:p>
          <a:p>
            <a:pPr marL="742950" marR="6492" indent="-400050" algn="just">
              <a:lnSpc>
                <a:spcPts val="1440"/>
              </a:lnSpc>
              <a:spcBef>
                <a:spcPts val="39"/>
              </a:spcBef>
            </a:pPr>
            <a:r>
              <a:rPr lang="en-US" sz="2000" b="1" dirty="0" smtClean="0">
                <a:cs typeface="Times New Roman"/>
              </a:rPr>
              <a:t>with  ecological</a:t>
            </a:r>
            <a:r>
              <a:rPr lang="en-US" sz="2000" b="1" spc="7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complex</a:t>
            </a:r>
            <a:r>
              <a:rPr lang="en-US" sz="2000" b="1" spc="21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</a:t>
            </a:r>
            <a:r>
              <a:rPr lang="en-US" sz="2000" b="1" spc="34" dirty="0" smtClean="0">
                <a:cs typeface="Times New Roman"/>
              </a:rPr>
              <a:t>o</a:t>
            </a:r>
            <a:r>
              <a:rPr lang="en-US" sz="2000" b="1" dirty="0" smtClean="0">
                <a:cs typeface="Times New Roman"/>
              </a:rPr>
              <a:t>dels</a:t>
            </a:r>
            <a:r>
              <a:rPr lang="en-US" sz="2000" b="1" spc="20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</a:t>
            </a:r>
            <a:r>
              <a:rPr lang="en-US" sz="2000" b="1" dirty="0" err="1" smtClean="0">
                <a:cs typeface="Times New Roman"/>
              </a:rPr>
              <a:t>Lele</a:t>
            </a:r>
            <a:r>
              <a:rPr lang="en-US" sz="2000" b="1" spc="13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et</a:t>
            </a:r>
            <a:r>
              <a:rPr lang="en-US" sz="2000" b="1" spc="27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al.</a:t>
            </a:r>
            <a:r>
              <a:rPr lang="en-US" sz="2000" b="1" spc="23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(2007)</a:t>
            </a:r>
            <a:r>
              <a:rPr lang="en-US" sz="2000" b="1" spc="20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and </a:t>
            </a:r>
          </a:p>
          <a:p>
            <a:pPr marL="742950" marR="6492" indent="-400050" algn="just">
              <a:lnSpc>
                <a:spcPts val="1440"/>
              </a:lnSpc>
              <a:spcBef>
                <a:spcPts val="39"/>
              </a:spcBef>
            </a:pPr>
            <a:endParaRPr lang="en-US" sz="2000" b="1" dirty="0" smtClean="0">
              <a:cs typeface="Times New Roman"/>
            </a:endParaRPr>
          </a:p>
          <a:p>
            <a:pPr marL="742950" marR="6492" indent="-400050" algn="just">
              <a:lnSpc>
                <a:spcPts val="1440"/>
              </a:lnSpc>
              <a:spcBef>
                <a:spcPts val="39"/>
              </a:spcBef>
            </a:pPr>
            <a:r>
              <a:rPr lang="en-US" sz="2000" b="1" dirty="0" err="1" smtClean="0">
                <a:cs typeface="Times New Roman"/>
              </a:rPr>
              <a:t>Lele</a:t>
            </a:r>
            <a:r>
              <a:rPr lang="en-US" sz="2000" b="1" spc="13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et</a:t>
            </a:r>
            <a:r>
              <a:rPr lang="en-US" sz="2000" b="1" spc="276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al.</a:t>
            </a:r>
            <a:r>
              <a:rPr lang="en-US" sz="2000" b="1" spc="23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(2010)).  </a:t>
            </a:r>
          </a:p>
          <a:p>
            <a:pPr marL="342900" marR="4766" algn="just">
              <a:lnSpc>
                <a:spcPts val="1440"/>
              </a:lnSpc>
              <a:spcBef>
                <a:spcPts val="5"/>
              </a:spcBef>
            </a:pPr>
            <a:r>
              <a:rPr lang="en-US" dirty="0" smtClean="0">
                <a:solidFill>
                  <a:srgbClr val="FF0000"/>
                </a:solidFill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260600" y="1917700"/>
            <a:ext cx="12672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00" y="2374900"/>
            <a:ext cx="7162800" cy="441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30200">
              <a:lnSpc>
                <a:spcPts val="1255"/>
              </a:lnSpc>
              <a:spcBef>
                <a:spcPts val="62"/>
              </a:spcBef>
            </a:pPr>
            <a:r>
              <a:rPr lang="en-US" spc="0" dirty="0" smtClean="0">
                <a:cs typeface="Times New Roman"/>
              </a:rPr>
              <a:t> </a:t>
            </a:r>
            <a:endParaRPr lang="en-US" b="1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r>
              <a:rPr lang="en-US" b="1" dirty="0" smtClean="0">
                <a:cs typeface="Times New Roman"/>
              </a:rPr>
              <a:t>We</a:t>
            </a:r>
            <a:r>
              <a:rPr lang="en-US" b="1" spc="72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consider</a:t>
            </a:r>
            <a:r>
              <a:rPr lang="en-US" b="1" spc="20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discrete</a:t>
            </a:r>
            <a:r>
              <a:rPr lang="en-US" b="1" spc="26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time</a:t>
            </a:r>
            <a:r>
              <a:rPr lang="en-US" b="1" spc="24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m</a:t>
            </a:r>
            <a:r>
              <a:rPr lang="en-US" b="1" spc="34" dirty="0" smtClean="0">
                <a:cs typeface="Times New Roman"/>
              </a:rPr>
              <a:t>o</a:t>
            </a:r>
            <a:r>
              <a:rPr lang="en-US" b="1" dirty="0" smtClean="0">
                <a:cs typeface="Times New Roman"/>
              </a:rPr>
              <a:t>dels</a:t>
            </a:r>
            <a:r>
              <a:rPr lang="en-US" b="1" spc="15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for</a:t>
            </a:r>
            <a:r>
              <a:rPr lang="en-US" b="1" spc="10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describing</a:t>
            </a:r>
            <a:r>
              <a:rPr lang="en-US" b="1" spc="22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61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e</a:t>
            </a:r>
            <a:r>
              <a:rPr lang="en-US" b="1" spc="-29" dirty="0" smtClean="0">
                <a:cs typeface="Times New Roman"/>
              </a:rPr>
              <a:t>v</a:t>
            </a:r>
            <a:r>
              <a:rPr lang="en-US" b="1" dirty="0" smtClean="0">
                <a:cs typeface="Times New Roman"/>
              </a:rPr>
              <a:t>olution</a:t>
            </a:r>
            <a:r>
              <a:rPr lang="en-US" b="1" spc="28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of</a:t>
            </a:r>
            <a:r>
              <a:rPr lang="en-US" b="1" spc="5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an</a:t>
            </a:r>
            <a:r>
              <a:rPr lang="en-US" b="1" spc="221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age-structured</a:t>
            </a:r>
            <a:r>
              <a:rPr lang="en-US" b="1" spc="112" dirty="0" smtClean="0">
                <a:cs typeface="Times New Roman"/>
              </a:rPr>
              <a:t> </a:t>
            </a:r>
            <a:r>
              <a:rPr lang="en-US" b="1" spc="34" dirty="0" smtClean="0">
                <a:cs typeface="Times New Roman"/>
              </a:rPr>
              <a:t>p</a:t>
            </a:r>
            <a:r>
              <a:rPr lang="en-US" b="1" dirty="0" smtClean="0">
                <a:cs typeface="Times New Roman"/>
              </a:rPr>
              <a:t>opulation</a:t>
            </a: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</a:pPr>
            <a:endParaRPr lang="en-US" b="1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r>
              <a:rPr lang="en-US" b="1" dirty="0" smtClean="0">
                <a:cs typeface="Times New Roman"/>
              </a:rPr>
              <a:t>The population is</a:t>
            </a:r>
            <a:r>
              <a:rPr lang="en-US" b="1" spc="11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divided</a:t>
            </a:r>
            <a:r>
              <a:rPr lang="en-US" b="1" spc="24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</a:t>
            </a:r>
            <a:r>
              <a:rPr lang="en-US" b="1" spc="-29" dirty="0" smtClean="0">
                <a:cs typeface="Times New Roman"/>
              </a:rPr>
              <a:t>n</a:t>
            </a:r>
            <a:r>
              <a:rPr lang="en-US" b="1" dirty="0" smtClean="0">
                <a:cs typeface="Times New Roman"/>
              </a:rPr>
              <a:t>to</a:t>
            </a:r>
            <a:r>
              <a:rPr lang="en-US" b="1" spc="27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k</a:t>
            </a:r>
            <a:r>
              <a:rPr lang="en-US" b="1" spc="18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groups</a:t>
            </a:r>
            <a:r>
              <a:rPr lang="en-US" b="1" spc="23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or</a:t>
            </a:r>
            <a:r>
              <a:rPr lang="en-US" b="1" spc="16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</a:t>
            </a:r>
            <a:r>
              <a:rPr lang="en-US" b="1" spc="-29" dirty="0" smtClean="0">
                <a:cs typeface="Times New Roman"/>
              </a:rPr>
              <a:t>n</a:t>
            </a:r>
            <a:r>
              <a:rPr lang="en-US" b="1" dirty="0" smtClean="0">
                <a:cs typeface="Times New Roman"/>
              </a:rPr>
              <a:t>ter</a:t>
            </a:r>
            <a:r>
              <a:rPr lang="en-US" b="1" spc="-64" dirty="0" smtClean="0">
                <a:cs typeface="Times New Roman"/>
              </a:rPr>
              <a:t>v</a:t>
            </a:r>
            <a:r>
              <a:rPr lang="en-US" b="1" dirty="0" smtClean="0">
                <a:cs typeface="Times New Roman"/>
              </a:rPr>
              <a:t>als </a:t>
            </a:r>
            <a:r>
              <a:rPr lang="en-US" b="1" spc="6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of</a:t>
            </a:r>
            <a:r>
              <a:rPr lang="en-US" b="1" spc="7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age,</a:t>
            </a:r>
            <a:r>
              <a:rPr lang="en-US" b="1" spc="18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ea</a:t>
            </a:r>
            <a:r>
              <a:rPr lang="en-US" b="1" spc="-29" dirty="0" smtClean="0">
                <a:cs typeface="Times New Roman"/>
              </a:rPr>
              <a:t>c</a:t>
            </a:r>
            <a:r>
              <a:rPr lang="en-US" b="1" dirty="0" smtClean="0">
                <a:cs typeface="Times New Roman"/>
              </a:rPr>
              <a:t>h</a:t>
            </a:r>
            <a:r>
              <a:rPr lang="en-US" b="1" spc="19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</a:t>
            </a:r>
            <a:r>
              <a:rPr lang="en-US" b="1" spc="-29" dirty="0" smtClean="0">
                <a:cs typeface="Times New Roman"/>
              </a:rPr>
              <a:t>n</a:t>
            </a:r>
            <a:r>
              <a:rPr lang="en-US" b="1" dirty="0" smtClean="0">
                <a:cs typeface="Times New Roman"/>
              </a:rPr>
              <a:t>ter</a:t>
            </a:r>
            <a:r>
              <a:rPr lang="en-US" b="1" spc="-64" dirty="0" smtClean="0">
                <a:cs typeface="Times New Roman"/>
              </a:rPr>
              <a:t>v</a:t>
            </a:r>
            <a:r>
              <a:rPr lang="en-US" b="1" dirty="0" smtClean="0">
                <a:cs typeface="Times New Roman"/>
              </a:rPr>
              <a:t>al of</a:t>
            </a:r>
            <a:r>
              <a:rPr lang="en-US" b="1" spc="3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age</a:t>
            </a:r>
            <a:r>
              <a:rPr lang="en-US" b="1" spc="112" dirty="0" smtClean="0">
                <a:cs typeface="Times New Roman"/>
              </a:rPr>
              <a:t>   </a:t>
            </a:r>
            <a:r>
              <a:rPr lang="en-US" b="1" dirty="0" smtClean="0">
                <a:cs typeface="Times New Roman"/>
              </a:rPr>
              <a:t>h</a:t>
            </a:r>
            <a:r>
              <a:rPr lang="en-US" b="1" spc="-29" dirty="0" smtClean="0">
                <a:cs typeface="Times New Roman"/>
              </a:rPr>
              <a:t>a</a:t>
            </a:r>
            <a:r>
              <a:rPr lang="en-US" b="1" dirty="0" smtClean="0">
                <a:cs typeface="Times New Roman"/>
              </a:rPr>
              <a:t>ving</a:t>
            </a:r>
            <a:r>
              <a:rPr lang="en-US" b="1" spc="22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same</a:t>
            </a:r>
            <a:r>
              <a:rPr lang="en-US" b="1" spc="17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length</a:t>
            </a: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endParaRPr lang="en-US" b="1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r>
              <a:rPr lang="en-US" b="1" spc="-100" dirty="0" smtClean="0">
                <a:cs typeface="Times New Roman"/>
              </a:rPr>
              <a:t>W</a:t>
            </a:r>
            <a:r>
              <a:rPr lang="en-US" b="1" dirty="0" smtClean="0">
                <a:cs typeface="Times New Roman"/>
              </a:rPr>
              <a:t>e</a:t>
            </a:r>
            <a:r>
              <a:rPr lang="en-US" b="1" spc="1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assume</a:t>
            </a:r>
            <a:r>
              <a:rPr lang="en-US" b="1" spc="205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that </a:t>
            </a:r>
            <a:r>
              <a:rPr lang="en-US" b="1" spc="141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unit</a:t>
            </a:r>
            <a:r>
              <a:rPr lang="en-US" b="1" spc="29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of</a:t>
            </a:r>
            <a:r>
              <a:rPr lang="en-US" b="1" spc="3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time</a:t>
            </a:r>
            <a:r>
              <a:rPr lang="en-US" b="1" spc="222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is</a:t>
            </a:r>
            <a:r>
              <a:rPr lang="en-US" b="1" spc="8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same</a:t>
            </a:r>
            <a:r>
              <a:rPr lang="en-US" b="1" spc="17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as</a:t>
            </a:r>
            <a:r>
              <a:rPr lang="en-US" b="1" spc="13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age class</a:t>
            </a:r>
            <a:r>
              <a:rPr lang="en-US" b="1" spc="175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width, </a:t>
            </a:r>
            <a:r>
              <a:rPr lang="en-US" b="1" spc="9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and </a:t>
            </a:r>
            <a:r>
              <a:rPr lang="en-US" b="1" spc="1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it</a:t>
            </a:r>
            <a:r>
              <a:rPr lang="en-US" b="1" spc="28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is</a:t>
            </a:r>
            <a:r>
              <a:rPr lang="en-US" b="1" spc="15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called</a:t>
            </a:r>
            <a:r>
              <a:rPr lang="en-US" b="1" spc="232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 </a:t>
            </a:r>
            <a:r>
              <a:rPr lang="en-US" b="1" spc="21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p</a:t>
            </a:r>
            <a:r>
              <a:rPr lang="en-US" b="1" spc="-59" dirty="0" smtClean="0">
                <a:cs typeface="Times New Roman"/>
              </a:rPr>
              <a:t>r</a:t>
            </a:r>
            <a:r>
              <a:rPr lang="en-US" b="1" dirty="0" smtClean="0">
                <a:cs typeface="Times New Roman"/>
              </a:rPr>
              <a:t>oj</a:t>
            </a:r>
            <a:r>
              <a:rPr lang="en-US" b="1" spc="-59" dirty="0" smtClean="0">
                <a:cs typeface="Times New Roman"/>
              </a:rPr>
              <a:t>e</a:t>
            </a:r>
            <a:r>
              <a:rPr lang="en-US" b="1" dirty="0" smtClean="0">
                <a:cs typeface="Times New Roman"/>
              </a:rPr>
              <a:t>ction </a:t>
            </a:r>
            <a:r>
              <a:rPr lang="en-US" b="1" spc="15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interval.</a:t>
            </a: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endParaRPr lang="en-US" b="1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r>
              <a:rPr lang="en-US" b="1" dirty="0" smtClean="0">
                <a:cs typeface="Times New Roman"/>
              </a:rPr>
              <a:t>The </a:t>
            </a:r>
            <a:r>
              <a:rPr lang="en-US" b="1" spc="1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length </a:t>
            </a:r>
            <a:r>
              <a:rPr lang="en-US" b="1" spc="54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of all</a:t>
            </a:r>
            <a:r>
              <a:rPr lang="en-US" b="1" spc="15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</a:t>
            </a:r>
            <a:r>
              <a:rPr lang="en-US" b="1" spc="26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i</a:t>
            </a:r>
            <a:r>
              <a:rPr lang="en-US" b="1" spc="-29" dirty="0" smtClean="0">
                <a:cs typeface="Times New Roman"/>
              </a:rPr>
              <a:t>n</a:t>
            </a:r>
            <a:r>
              <a:rPr lang="en-US" b="1" dirty="0" smtClean="0">
                <a:cs typeface="Times New Roman"/>
              </a:rPr>
              <a:t>ter</a:t>
            </a:r>
            <a:r>
              <a:rPr lang="en-US" b="1" spc="-64" dirty="0" smtClean="0">
                <a:cs typeface="Times New Roman"/>
              </a:rPr>
              <a:t>v</a:t>
            </a:r>
            <a:r>
              <a:rPr lang="en-US" b="1" dirty="0" smtClean="0">
                <a:cs typeface="Times New Roman"/>
              </a:rPr>
              <a:t>als </a:t>
            </a:r>
            <a:r>
              <a:rPr lang="en-US" b="1" spc="46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of</a:t>
            </a:r>
            <a:r>
              <a:rPr lang="en-US" b="1" spc="55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age</a:t>
            </a:r>
            <a:r>
              <a:rPr lang="en-US" b="1" spc="131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de</a:t>
            </a:r>
            <a:r>
              <a:rPr lang="en-US" b="1" spc="34" dirty="0" smtClean="0">
                <a:cs typeface="Times New Roman"/>
              </a:rPr>
              <a:t>p</a:t>
            </a:r>
            <a:r>
              <a:rPr lang="en-US" b="1" dirty="0" smtClean="0">
                <a:cs typeface="Times New Roman"/>
              </a:rPr>
              <a:t>ends</a:t>
            </a:r>
            <a:r>
              <a:rPr lang="en-US" b="1" spc="272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on</a:t>
            </a:r>
            <a:r>
              <a:rPr lang="en-US" b="1" spc="13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 </a:t>
            </a:r>
            <a:r>
              <a:rPr lang="en-US" b="1" spc="34" dirty="0" smtClean="0">
                <a:cs typeface="Times New Roman"/>
              </a:rPr>
              <a:t>p</a:t>
            </a:r>
            <a:r>
              <a:rPr lang="en-US" b="1" dirty="0" smtClean="0">
                <a:cs typeface="Times New Roman"/>
              </a:rPr>
              <a:t>opulation </a:t>
            </a:r>
            <a:r>
              <a:rPr lang="en-US" b="1" spc="154" dirty="0" smtClean="0">
                <a:cs typeface="Times New Roman"/>
              </a:rPr>
              <a:t> </a:t>
            </a:r>
            <a:r>
              <a:rPr lang="en-US" b="1" spc="-29" dirty="0" smtClean="0">
                <a:cs typeface="Times New Roman"/>
              </a:rPr>
              <a:t>w</a:t>
            </a:r>
            <a:r>
              <a:rPr lang="en-US" b="1" dirty="0" smtClean="0">
                <a:cs typeface="Times New Roman"/>
              </a:rPr>
              <a:t>e</a:t>
            </a:r>
            <a:r>
              <a:rPr lang="en-US" b="1" spc="8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are</a:t>
            </a:r>
            <a:r>
              <a:rPr lang="en-US" b="1" spc="21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studying: </a:t>
            </a:r>
            <a:r>
              <a:rPr lang="en-US" b="1" spc="228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one</a:t>
            </a:r>
            <a:r>
              <a:rPr lang="en-US" b="1" spc="147" dirty="0" smtClean="0">
                <a:cs typeface="Times New Roman"/>
              </a:rPr>
              <a:t> </a:t>
            </a:r>
            <a:r>
              <a:rPr lang="en-US" b="1" spc="-29" dirty="0" smtClean="0">
                <a:cs typeface="Times New Roman"/>
              </a:rPr>
              <a:t>w</a:t>
            </a:r>
            <a:r>
              <a:rPr lang="en-US" b="1" dirty="0" smtClean="0">
                <a:cs typeface="Times New Roman"/>
              </a:rPr>
              <a:t>eek,</a:t>
            </a:r>
            <a:r>
              <a:rPr lang="en-US" b="1" spc="113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six</a:t>
            </a:r>
            <a:r>
              <a:rPr lang="en-US" b="1" spc="129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mo</a:t>
            </a:r>
            <a:r>
              <a:rPr lang="en-US" b="1" spc="-29" dirty="0" smtClean="0">
                <a:cs typeface="Times New Roman"/>
              </a:rPr>
              <a:t>n</a:t>
            </a:r>
            <a:r>
              <a:rPr lang="en-US" b="1" dirty="0" smtClean="0">
                <a:cs typeface="Times New Roman"/>
              </a:rPr>
              <a:t>ths, </a:t>
            </a:r>
            <a:r>
              <a:rPr lang="en-US" b="1" spc="9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one</a:t>
            </a:r>
            <a:r>
              <a:rPr lang="en-US" b="1" spc="147" dirty="0" smtClean="0">
                <a:cs typeface="Times New Roman"/>
              </a:rPr>
              <a:t> </a:t>
            </a:r>
            <a:r>
              <a:rPr lang="en-US" b="1" spc="-29" dirty="0" smtClean="0">
                <a:cs typeface="Times New Roman"/>
              </a:rPr>
              <a:t>y</a:t>
            </a:r>
            <a:r>
              <a:rPr lang="en-US" b="1" dirty="0" smtClean="0">
                <a:cs typeface="Times New Roman"/>
              </a:rPr>
              <a:t>ear,</a:t>
            </a:r>
            <a:r>
              <a:rPr lang="en-US" b="1" spc="257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15</a:t>
            </a:r>
            <a:r>
              <a:rPr lang="en-US" b="1" spc="93" dirty="0" smtClean="0">
                <a:cs typeface="Times New Roman"/>
              </a:rPr>
              <a:t> </a:t>
            </a:r>
            <a:r>
              <a:rPr lang="en-US" b="1" spc="-29" dirty="0" smtClean="0">
                <a:cs typeface="Times New Roman"/>
              </a:rPr>
              <a:t>y</a:t>
            </a:r>
            <a:r>
              <a:rPr lang="en-US" b="1" dirty="0" smtClean="0">
                <a:cs typeface="Times New Roman"/>
              </a:rPr>
              <a:t>ears,...  ( De</a:t>
            </a:r>
            <a:r>
              <a:rPr lang="en-US" b="1" spc="34" dirty="0" smtClean="0">
                <a:cs typeface="Times New Roman"/>
              </a:rPr>
              <a:t>p</a:t>
            </a:r>
            <a:r>
              <a:rPr lang="en-US" b="1" dirty="0" smtClean="0">
                <a:cs typeface="Times New Roman"/>
              </a:rPr>
              <a:t>ending</a:t>
            </a:r>
            <a:r>
              <a:rPr lang="en-US" b="1" spc="26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on</a:t>
            </a:r>
            <a:r>
              <a:rPr lang="en-US" b="1" spc="95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the repr</a:t>
            </a:r>
            <a:r>
              <a:rPr lang="en-US" b="1" spc="34" dirty="0" smtClean="0">
                <a:cs typeface="Times New Roman"/>
              </a:rPr>
              <a:t>o</a:t>
            </a:r>
            <a:r>
              <a:rPr lang="en-US" b="1" dirty="0" smtClean="0">
                <a:cs typeface="Times New Roman"/>
              </a:rPr>
              <a:t>ducti</a:t>
            </a:r>
            <a:r>
              <a:rPr lang="en-US" b="1" spc="-25" dirty="0" smtClean="0">
                <a:cs typeface="Times New Roman"/>
              </a:rPr>
              <a:t>v</a:t>
            </a:r>
            <a:r>
              <a:rPr lang="en-US" b="1" dirty="0" smtClean="0">
                <a:cs typeface="Times New Roman"/>
              </a:rPr>
              <a:t>e </a:t>
            </a:r>
            <a:r>
              <a:rPr lang="en-US" b="1" spc="110" dirty="0" smtClean="0">
                <a:cs typeface="Times New Roman"/>
              </a:rPr>
              <a:t> </a:t>
            </a:r>
            <a:r>
              <a:rPr lang="en-US" b="1" dirty="0" smtClean="0">
                <a:cs typeface="Times New Roman"/>
              </a:rPr>
              <a:t>cycles)</a:t>
            </a:r>
            <a:r>
              <a:rPr lang="en-US" b="1" spc="-100" dirty="0" smtClean="0">
                <a:cs typeface="Times New Roman"/>
              </a:rPr>
              <a:t> </a:t>
            </a: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Wingdings" pitchFamily="2" charset="2"/>
              <a:buChar char="§"/>
            </a:pPr>
            <a:endParaRPr lang="en-US" spc="-100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</a:pPr>
            <a:endParaRPr lang="en-US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Arial" pitchFamily="34" charset="0"/>
              <a:buChar char="•"/>
            </a:pPr>
            <a:endParaRPr lang="en-US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Arial" pitchFamily="34" charset="0"/>
              <a:buChar char="•"/>
            </a:pPr>
            <a:endParaRPr lang="en-US" sz="1200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  <a:buFont typeface="Arial" pitchFamily="34" charset="0"/>
              <a:buChar char="•"/>
            </a:pPr>
            <a:endParaRPr lang="en-US" sz="1200" dirty="0" smtClean="0">
              <a:cs typeface="Times New Roman"/>
            </a:endParaRPr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</a:pPr>
            <a:endParaRPr lang="en-US" sz="1200" dirty="0" smtClean="0"/>
          </a:p>
          <a:p>
            <a:pPr marL="342900" indent="-330200" algn="just">
              <a:lnSpc>
                <a:spcPct val="100328"/>
              </a:lnSpc>
              <a:spcBef>
                <a:spcPts val="2"/>
              </a:spcBef>
            </a:pPr>
            <a:endParaRPr lang="en-US" sz="1200" dirty="0" smtClean="0"/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  <a:buFont typeface="Arial" pitchFamily="34" charset="0"/>
              <a:buChar char="•"/>
            </a:pPr>
            <a:endParaRPr lang="en-US" sz="1200" spc="0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r>
              <a:rPr sz="1200" spc="0" dirty="0" smtClean="0">
                <a:cs typeface="Times New Roman"/>
              </a:rPr>
              <a:t> </a:t>
            </a:r>
            <a:endParaRPr lang="en-US" sz="1200" spc="0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1200" spc="143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1200" spc="143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1200" spc="143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1200" spc="143" dirty="0" smtClean="0">
              <a:cs typeface="Times New Roman"/>
            </a:endParaRPr>
          </a:p>
          <a:p>
            <a:pPr marL="342900" marR="9029" indent="-330200" algn="just">
              <a:lnSpc>
                <a:spcPct val="100328"/>
              </a:lnSpc>
              <a:spcBef>
                <a:spcPts val="2"/>
              </a:spcBef>
            </a:pPr>
            <a:endParaRPr lang="en-US" sz="1200" spc="143" dirty="0" smtClean="0"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75138" y="10045124"/>
            <a:ext cx="122418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200" y="393700"/>
            <a:ext cx="67056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580"/>
              </a:lnSpc>
              <a:spcBef>
                <a:spcPts val="12"/>
              </a:spcBef>
            </a:pPr>
            <a:r>
              <a:rPr lang="en-US" sz="2800" b="1" spc="-9" dirty="0" smtClean="0">
                <a:solidFill>
                  <a:prstClr val="black"/>
                </a:solidFill>
                <a:cs typeface="Times New Roman"/>
              </a:rPr>
              <a:t>Estimation two Unknown Parameters</a:t>
            </a: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endParaRPr lang="en-US" sz="28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r>
              <a:rPr lang="en-US" sz="2800" b="1" spc="-9" dirty="0" smtClean="0">
                <a:solidFill>
                  <a:prstClr val="black"/>
                </a:solidFill>
                <a:cs typeface="Times New Roman"/>
              </a:rPr>
              <a:t>‘Fertility Rates’ and ‘Survival Rates’ using </a:t>
            </a: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endParaRPr lang="en-US" sz="2800" b="1" spc="-9" dirty="0" smtClean="0">
              <a:solidFill>
                <a:prstClr val="black"/>
              </a:solidFill>
              <a:cs typeface="Times New Roman"/>
            </a:endParaRPr>
          </a:p>
          <a:p>
            <a:pPr lvl="0" algn="just">
              <a:lnSpc>
                <a:spcPts val="1580"/>
              </a:lnSpc>
              <a:spcBef>
                <a:spcPts val="12"/>
              </a:spcBef>
            </a:pPr>
            <a:r>
              <a:rPr lang="en-US" sz="2800" b="1" spc="-9" dirty="0" smtClean="0">
                <a:solidFill>
                  <a:prstClr val="black"/>
                </a:solidFill>
                <a:cs typeface="Times New Roman"/>
              </a:rPr>
              <a:t>Data Cloning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000" y="1841500"/>
            <a:ext cx="647700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580"/>
              </a:lnSpc>
              <a:spcBef>
                <a:spcPts val="12"/>
              </a:spcBef>
            </a:pPr>
            <a:r>
              <a:rPr lang="en-US" sz="2400" b="1" spc="-9" dirty="0" smtClean="0">
                <a:solidFill>
                  <a:prstClr val="black"/>
                </a:solidFill>
                <a:latin typeface="+mj-lt"/>
                <a:cs typeface="Times New Roman"/>
              </a:rPr>
              <a:t>Introduction I</a:t>
            </a:r>
            <a:endParaRPr lang="en-US" sz="2400" b="1" dirty="0">
              <a:latin typeface="+mj-lt"/>
            </a:endParaRPr>
          </a:p>
        </p:txBody>
      </p:sp>
      <p:sp>
        <p:nvSpPr>
          <p:cNvPr id="11" name="object 51"/>
          <p:cNvSpPr txBox="1"/>
          <p:nvPr/>
        </p:nvSpPr>
        <p:spPr>
          <a:xfrm>
            <a:off x="127000" y="6261100"/>
            <a:ext cx="7239000" cy="342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800" baseline="4831" dirty="0" smtClean="0">
                <a:cs typeface="Times New Roman"/>
              </a:rPr>
              <a:t> 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Let,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       </a:t>
            </a:r>
            <a:r>
              <a:rPr lang="en-US" sz="2000" b="1" dirty="0" err="1" smtClean="0">
                <a:cs typeface="Times New Roman"/>
              </a:rPr>
              <a:t>s</a:t>
            </a:r>
            <a:r>
              <a:rPr lang="en-US" sz="2000" b="1" baseline="-25000" dirty="0" err="1" smtClean="0">
                <a:cs typeface="Times New Roman"/>
              </a:rPr>
              <a:t>i</a:t>
            </a:r>
            <a:r>
              <a:rPr lang="en-US" sz="2000" b="1" dirty="0" smtClean="0">
                <a:cs typeface="Times New Roman"/>
              </a:rPr>
              <a:t> = </a:t>
            </a:r>
            <a:r>
              <a:rPr sz="2000" b="1" dirty="0" smtClean="0">
                <a:cs typeface="Times New Roman"/>
              </a:rPr>
              <a:t>The survival rate ( </a:t>
            </a:r>
            <a:r>
              <a:rPr sz="2000" b="1" dirty="0" err="1" smtClean="0">
                <a:cs typeface="Times New Roman"/>
              </a:rPr>
              <a:t>i</a:t>
            </a:r>
            <a:r>
              <a:rPr sz="2000" b="1" dirty="0" smtClean="0">
                <a:cs typeface="Times New Roman"/>
              </a:rPr>
              <a:t> = 1, . . . , k</a:t>
            </a:r>
            <a:r>
              <a:rPr lang="en-US" sz="2000" b="1" dirty="0" smtClean="0">
                <a:cs typeface="Times New Roman"/>
              </a:rPr>
              <a:t>-</a:t>
            </a:r>
            <a:r>
              <a:rPr sz="2000" b="1" dirty="0" smtClean="0">
                <a:cs typeface="Times New Roman"/>
              </a:rPr>
              <a:t>1)</a:t>
            </a: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           = </a:t>
            </a:r>
            <a:r>
              <a:rPr sz="2000" b="1" dirty="0" smtClean="0">
                <a:cs typeface="Times New Roman"/>
              </a:rPr>
              <a:t> the proportion  of individuals</a:t>
            </a:r>
            <a:r>
              <a:rPr lang="en-US" sz="2000" b="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36" dirty="0" smtClean="0">
                <a:cs typeface="Times New Roman"/>
              </a:rPr>
              <a:t> </a:t>
            </a:r>
            <a:r>
              <a:rPr sz="2000" b="1" spc="0" dirty="0" err="1" smtClean="0">
                <a:cs typeface="Times New Roman"/>
              </a:rPr>
              <a:t>i</a:t>
            </a:r>
            <a:r>
              <a:rPr sz="2000" b="1" spc="18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whi</a:t>
            </a:r>
            <a:r>
              <a:rPr sz="2000" b="1" spc="-29" dirty="0" smtClean="0">
                <a:cs typeface="Times New Roman"/>
              </a:rPr>
              <a:t>c</a:t>
            </a:r>
            <a:r>
              <a:rPr sz="2000" b="1" spc="0" dirty="0" smtClean="0">
                <a:cs typeface="Times New Roman"/>
              </a:rPr>
              <a:t>h</a:t>
            </a:r>
            <a:r>
              <a:rPr sz="2000" b="1" spc="16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will</a:t>
            </a:r>
            <a:r>
              <a:rPr sz="2000" b="1" spc="6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survi</a:t>
            </a:r>
            <a:r>
              <a:rPr sz="2000" b="1" spc="-25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223" dirty="0" smtClean="0">
                <a:cs typeface="Times New Roman"/>
              </a:rPr>
              <a:t> </a:t>
            </a:r>
            <a:r>
              <a:rPr lang="en-US" sz="2000" b="1" spc="223" dirty="0" smtClean="0">
                <a:cs typeface="Times New Roman"/>
              </a:rPr>
              <a:t> 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spc="223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spc="223" dirty="0" smtClean="0">
                <a:cs typeface="Times New Roman"/>
              </a:rPr>
              <a:t>	</a:t>
            </a:r>
            <a:r>
              <a:rPr sz="2000" b="1" spc="0" dirty="0" smtClean="0">
                <a:cs typeface="Times New Roman"/>
              </a:rPr>
              <a:t>to</a:t>
            </a:r>
            <a:r>
              <a:rPr sz="2000" b="1" spc="22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next</a:t>
            </a:r>
            <a:r>
              <a:rPr sz="2000" b="1" spc="284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23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</a:t>
            </a:r>
            <a:r>
              <a:rPr sz="2000" b="1" spc="24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</a:t>
            </a:r>
            <a:r>
              <a:rPr sz="2000" b="1" spc="3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ecoming</a:t>
            </a:r>
            <a:r>
              <a:rPr sz="2000" b="1" spc="22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individ</a:t>
            </a:r>
            <a:r>
              <a:rPr sz="2000" b="1" spc="9" dirty="0" smtClean="0">
                <a:cs typeface="Times New Roman"/>
              </a:rPr>
              <a:t>u</a:t>
            </a:r>
            <a:r>
              <a:rPr sz="2000" b="1" spc="0" dirty="0" smtClean="0">
                <a:cs typeface="Times New Roman"/>
              </a:rPr>
              <a:t>als</a:t>
            </a:r>
            <a:r>
              <a:rPr lang="en-US" sz="2000" b="1" dirty="0" smtClean="0">
                <a:cs typeface="Times New Roman"/>
              </a:rPr>
              <a:t>  </a:t>
            </a:r>
            <a:r>
              <a:rPr sz="2000" b="1" spc="0" dirty="0" smtClean="0">
                <a:cs typeface="Times New Roman"/>
              </a:rPr>
              <a:t>of</a:t>
            </a:r>
            <a:r>
              <a:rPr lang="en-US" sz="2000" b="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06" dirty="0" smtClean="0">
                <a:cs typeface="Times New Roman"/>
              </a:rPr>
              <a:t> </a:t>
            </a:r>
            <a:r>
              <a:rPr lang="en-US" sz="2000" b="1" spc="206" dirty="0" smtClean="0">
                <a:cs typeface="Times New Roman"/>
              </a:rPr>
              <a:t>	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spc="206" dirty="0" smtClean="0">
                <a:cs typeface="Times New Roman"/>
              </a:rPr>
              <a:t>	</a:t>
            </a:r>
            <a:r>
              <a:rPr sz="2000" b="1" spc="0" dirty="0" err="1" smtClean="0">
                <a:cs typeface="Times New Roman"/>
              </a:rPr>
              <a:t>i</a:t>
            </a:r>
            <a:r>
              <a:rPr sz="2000" b="1" spc="3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+</a:t>
            </a:r>
            <a:r>
              <a:rPr sz="2000" b="1" spc="-1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1).</a:t>
            </a:r>
            <a:r>
              <a:rPr sz="2000" b="1" spc="276" dirty="0" smtClean="0">
                <a:cs typeface="Times New Roman"/>
              </a:rPr>
              <a:t> </a:t>
            </a:r>
            <a:endParaRPr lang="en-US" sz="2000" b="1" spc="276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sz="2000" b="1" dirty="0" smtClean="0">
              <a:cs typeface="Times New Roman"/>
            </a:endParaRPr>
          </a:p>
          <a:p>
            <a:pPr marL="161366" marR="14891" indent="-148666">
              <a:lnSpc>
                <a:spcPts val="1440"/>
              </a:lnSpc>
              <a:spcBef>
                <a:spcPts val="1179"/>
              </a:spcBef>
            </a:pPr>
            <a:r>
              <a:rPr lang="en-US" sz="2000" b="1" spc="0" dirty="0" smtClean="0">
                <a:cs typeface="Times New Roman"/>
              </a:rPr>
              <a:t>	         </a:t>
            </a:r>
            <a:r>
              <a:rPr lang="en-US" sz="2000" b="1" spc="0" dirty="0" err="1" smtClean="0">
                <a:cs typeface="Times New Roman"/>
              </a:rPr>
              <a:t>f</a:t>
            </a:r>
            <a:r>
              <a:rPr lang="en-US" sz="2000" b="1" spc="0" baseline="-25000" dirty="0" err="1" smtClean="0">
                <a:cs typeface="Times New Roman"/>
              </a:rPr>
              <a:t>i</a:t>
            </a:r>
            <a:r>
              <a:rPr lang="en-US" sz="2000" b="1" spc="0" dirty="0" smtClean="0">
                <a:cs typeface="Times New Roman"/>
              </a:rPr>
              <a:t>= </a:t>
            </a:r>
            <a:r>
              <a:rPr sz="2000" b="1" spc="0" dirty="0" smtClean="0">
                <a:cs typeface="Times New Roman"/>
              </a:rPr>
              <a:t>The </a:t>
            </a:r>
            <a:r>
              <a:rPr sz="2000" b="1" spc="11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reproductively</a:t>
            </a:r>
            <a:r>
              <a:rPr sz="2000" b="1" spc="31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or </a:t>
            </a:r>
            <a:r>
              <a:rPr sz="2000" b="1" spc="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fertili</a:t>
            </a:r>
            <a:r>
              <a:rPr sz="2000" b="1" spc="-25" dirty="0" smtClean="0">
                <a:cs typeface="Times New Roman"/>
              </a:rPr>
              <a:t>t</a:t>
            </a:r>
            <a:r>
              <a:rPr sz="2000" b="1" spc="0" dirty="0" smtClean="0">
                <a:cs typeface="Times New Roman"/>
              </a:rPr>
              <a:t>y </a:t>
            </a:r>
            <a:r>
              <a:rPr sz="2000" b="1" spc="19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rate</a:t>
            </a:r>
            <a:r>
              <a:rPr lang="en-US" sz="2000" b="1" spc="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(for </a:t>
            </a:r>
            <a:r>
              <a:rPr sz="2000" b="1" spc="16" dirty="0" smtClean="0">
                <a:cs typeface="Times New Roman"/>
              </a:rPr>
              <a:t> </a:t>
            </a:r>
            <a:r>
              <a:rPr sz="2000" b="1" spc="0" dirty="0" err="1" smtClean="0">
                <a:cs typeface="Times New Roman"/>
              </a:rPr>
              <a:t>i</a:t>
            </a:r>
            <a:r>
              <a:rPr sz="2000" b="1" spc="0" dirty="0" smtClean="0">
                <a:cs typeface="Times New Roman"/>
              </a:rPr>
              <a:t> </a:t>
            </a:r>
            <a:r>
              <a:rPr sz="2000" b="1" spc="11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=</a:t>
            </a:r>
            <a:r>
              <a:rPr sz="2000" b="1" spc="24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1,</a:t>
            </a:r>
            <a:r>
              <a:rPr sz="2000" b="1" spc="-9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,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39" dirty="0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)</a:t>
            </a:r>
          </a:p>
          <a:p>
            <a:pPr marL="161366" marR="14891" indent="-148666">
              <a:lnSpc>
                <a:spcPts val="1440"/>
              </a:lnSpc>
              <a:spcBef>
                <a:spcPts val="1179"/>
              </a:spcBef>
            </a:pPr>
            <a:r>
              <a:rPr lang="en-US" sz="2000" b="1" spc="151" dirty="0" smtClean="0">
                <a:cs typeface="Times New Roman"/>
              </a:rPr>
              <a:t>          =</a:t>
            </a:r>
            <a:r>
              <a:rPr sz="2000" b="1" spc="15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 </a:t>
            </a:r>
            <a:r>
              <a:rPr sz="2000" b="1" spc="121" dirty="0" smtClean="0">
                <a:cs typeface="Times New Roman"/>
              </a:rPr>
              <a:t> </a:t>
            </a:r>
            <a:r>
              <a:rPr sz="2000" b="1" spc="-29" dirty="0" smtClean="0">
                <a:cs typeface="Times New Roman"/>
              </a:rPr>
              <a:t>av</a:t>
            </a:r>
            <a:r>
              <a:rPr sz="2000" b="1" spc="0" dirty="0" smtClean="0">
                <a:cs typeface="Times New Roman"/>
              </a:rPr>
              <a:t>erage </a:t>
            </a:r>
            <a:r>
              <a:rPr sz="2000" b="1" spc="-29" dirty="0" smtClean="0">
                <a:cs typeface="Times New Roman"/>
              </a:rPr>
              <a:t>n</a:t>
            </a:r>
            <a:r>
              <a:rPr sz="2000" b="1" spc="0" dirty="0" smtClean="0">
                <a:cs typeface="Times New Roman"/>
              </a:rPr>
              <a:t>u</a:t>
            </a:r>
            <a:r>
              <a:rPr sz="2000" b="1" spc="-29" dirty="0" smtClean="0">
                <a:cs typeface="Times New Roman"/>
              </a:rPr>
              <a:t>m</a:t>
            </a:r>
            <a:r>
              <a:rPr sz="2000" b="1" spc="3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er</a:t>
            </a:r>
            <a:r>
              <a:rPr sz="2000" b="1" spc="29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2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surviving</a:t>
            </a:r>
            <a:r>
              <a:rPr sz="2000" b="1" spc="235" dirty="0" smtClean="0">
                <a:cs typeface="Times New Roman"/>
              </a:rPr>
              <a:t> </a:t>
            </a:r>
            <a:r>
              <a:rPr sz="2000" b="1" spc="0" dirty="0" err="1" smtClean="0">
                <a:cs typeface="Times New Roman"/>
              </a:rPr>
              <a:t>offspri</a:t>
            </a:r>
            <a:r>
              <a:rPr sz="2000" b="1" spc="4" dirty="0" err="1" smtClean="0">
                <a:cs typeface="Times New Roman"/>
              </a:rPr>
              <a:t>n</a:t>
            </a:r>
            <a:r>
              <a:rPr sz="2000" b="1" spc="0" dirty="0" err="1" smtClean="0">
                <a:cs typeface="Times New Roman"/>
              </a:rPr>
              <a:t>gs</a:t>
            </a:r>
            <a:r>
              <a:rPr sz="2000" b="1" spc="6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2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ea</a:t>
            </a:r>
            <a:r>
              <a:rPr sz="2000" b="1" spc="-29" dirty="0" smtClean="0">
                <a:cs typeface="Times New Roman"/>
              </a:rPr>
              <a:t>c</a:t>
            </a:r>
            <a:r>
              <a:rPr sz="2000" b="1" spc="0" dirty="0" smtClean="0">
                <a:cs typeface="Times New Roman"/>
              </a:rPr>
              <a:t>h</a:t>
            </a:r>
            <a:r>
              <a:rPr sz="2000" b="1" spc="153" dirty="0" smtClean="0">
                <a:cs typeface="Times New Roman"/>
              </a:rPr>
              <a:t> </a:t>
            </a:r>
            <a:r>
              <a:rPr lang="en-US" sz="2000" b="1" spc="153" dirty="0" smtClean="0">
                <a:cs typeface="Times New Roman"/>
              </a:rPr>
              <a:t>  </a:t>
            </a:r>
          </a:p>
          <a:p>
            <a:pPr marL="161366" marR="14891" indent="-148666">
              <a:lnSpc>
                <a:spcPts val="1440"/>
              </a:lnSpc>
              <a:spcBef>
                <a:spcPts val="1179"/>
              </a:spcBef>
            </a:pPr>
            <a:r>
              <a:rPr lang="en-US" sz="2000" b="1" spc="153" dirty="0" smtClean="0">
                <a:cs typeface="Times New Roman"/>
              </a:rPr>
              <a:t>	                </a:t>
            </a:r>
            <a:r>
              <a:rPr sz="2000" b="1" spc="0" dirty="0" smtClean="0">
                <a:cs typeface="Times New Roman"/>
              </a:rPr>
              <a:t>individual</a:t>
            </a:r>
            <a:r>
              <a:rPr sz="2000" b="1" spc="29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2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06" dirty="0" smtClean="0">
                <a:cs typeface="Times New Roman"/>
              </a:rPr>
              <a:t> </a:t>
            </a:r>
            <a:r>
              <a:rPr sz="2000" b="1" spc="0" dirty="0" err="1" smtClean="0">
                <a:cs typeface="Times New Roman"/>
              </a:rPr>
              <a:t>i</a:t>
            </a:r>
            <a:r>
              <a:rPr sz="2000" b="1" spc="0" dirty="0" smtClean="0">
                <a:cs typeface="Times New Roman"/>
              </a:rPr>
              <a:t>.</a:t>
            </a:r>
            <a:endParaRPr sz="2000" b="1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 txBox="1"/>
          <p:nvPr/>
        </p:nvSpPr>
        <p:spPr>
          <a:xfrm>
            <a:off x="508000" y="88900"/>
            <a:ext cx="2286000" cy="548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lang="en-US" sz="2800" b="1" dirty="0" smtClean="0">
              <a:latin typeface="+mj-lt"/>
              <a:cs typeface="Times New Roman"/>
            </a:endParaRPr>
          </a:p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2800" b="1" dirty="0" smtClean="0">
                <a:latin typeface="+mj-lt"/>
                <a:cs typeface="Times New Roman"/>
              </a:rPr>
              <a:t>I</a:t>
            </a:r>
            <a:r>
              <a:rPr sz="2800" b="1" spc="-50" dirty="0" smtClean="0">
                <a:latin typeface="+mj-lt"/>
                <a:cs typeface="Times New Roman"/>
              </a:rPr>
              <a:t>n</a:t>
            </a:r>
            <a:r>
              <a:rPr sz="2800" b="1" spc="0" dirty="0" smtClean="0">
                <a:latin typeface="+mj-lt"/>
                <a:cs typeface="Times New Roman"/>
              </a:rPr>
              <a:t>tr</a:t>
            </a:r>
            <a:r>
              <a:rPr sz="2800" b="1" spc="54" dirty="0" smtClean="0">
                <a:latin typeface="+mj-lt"/>
                <a:cs typeface="Times New Roman"/>
              </a:rPr>
              <a:t>o</a:t>
            </a:r>
            <a:r>
              <a:rPr sz="2800" b="1" spc="0" dirty="0" smtClean="0">
                <a:latin typeface="+mj-lt"/>
                <a:cs typeface="Times New Roman"/>
              </a:rPr>
              <a:t>duction</a:t>
            </a:r>
            <a:r>
              <a:rPr lang="en-US" sz="2800" b="1" spc="0" dirty="0" smtClean="0">
                <a:latin typeface="+mj-lt"/>
                <a:cs typeface="Times New Roman"/>
              </a:rPr>
              <a:t> II</a:t>
            </a:r>
            <a:endParaRPr sz="2800" b="1" dirty="0">
              <a:latin typeface="+mj-lt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9401" y="927100"/>
            <a:ext cx="6406742" cy="228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94" algn="just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. </a:t>
            </a:r>
            <a:endParaRPr lang="en-US" sz="1200" spc="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328"/>
              </a:lnSpc>
              <a:spcBef>
                <a:spcPts val="2"/>
              </a:spcBef>
            </a:pPr>
            <a:endParaRPr lang="en-US" sz="1200" spc="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328"/>
              </a:lnSpc>
              <a:spcBef>
                <a:spcPts val="2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35699" marR="13586">
              <a:lnSpc>
                <a:spcPct val="95825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7000" y="850900"/>
            <a:ext cx="73152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99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And,</a:t>
            </a: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r>
              <a:rPr sz="2000" b="1" dirty="0" smtClean="0">
                <a:latin typeface="+mj-lt"/>
                <a:cs typeface="Times New Roman"/>
              </a:rPr>
              <a:t>Let N</a:t>
            </a:r>
            <a:r>
              <a:rPr sz="2000" b="1" baseline="-25000" dirty="0" smtClean="0">
                <a:latin typeface="+mj-lt"/>
                <a:cs typeface="Times New Roman"/>
              </a:rPr>
              <a:t>i</a:t>
            </a:r>
            <a:r>
              <a:rPr sz="2000" b="1" dirty="0" smtClean="0">
                <a:latin typeface="+mj-lt"/>
                <a:cs typeface="Times New Roman"/>
              </a:rPr>
              <a:t> (t) (for i = 1, ..., k) </a:t>
            </a:r>
            <a:r>
              <a:rPr lang="en-US" sz="2000" b="1" dirty="0" smtClean="0">
                <a:latin typeface="+mj-lt"/>
                <a:cs typeface="Times New Roman"/>
              </a:rPr>
              <a:t> be </a:t>
            </a:r>
            <a:r>
              <a:rPr sz="2000" b="1" dirty="0" smtClean="0">
                <a:latin typeface="+mj-lt"/>
                <a:cs typeface="Times New Roman"/>
              </a:rPr>
              <a:t>the  number  of individuals  of </a:t>
            </a: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  </a:t>
            </a:r>
            <a:r>
              <a:rPr sz="2000" b="1" dirty="0" smtClean="0">
                <a:latin typeface="+mj-lt"/>
                <a:cs typeface="Times New Roman"/>
              </a:rPr>
              <a:t>group i in a</a:t>
            </a:r>
            <a:r>
              <a:rPr lang="en-US" sz="2000" b="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gi</a:t>
            </a:r>
            <a:r>
              <a:rPr sz="2000" b="1" spc="-29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en</a:t>
            </a:r>
            <a:r>
              <a:rPr sz="2000" b="1" spc="173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p</a:t>
            </a:r>
            <a:r>
              <a:rPr sz="2000" b="1" spc="0" dirty="0" smtClean="0">
                <a:latin typeface="+mj-lt"/>
                <a:cs typeface="Times New Roman"/>
              </a:rPr>
              <a:t>eri</a:t>
            </a:r>
            <a:r>
              <a:rPr sz="2000" b="1" spc="34" dirty="0" smtClean="0">
                <a:latin typeface="+mj-lt"/>
                <a:cs typeface="Times New Roman"/>
              </a:rPr>
              <a:t>o</a:t>
            </a:r>
            <a:r>
              <a:rPr sz="2000" b="1" spc="0" dirty="0" smtClean="0">
                <a:latin typeface="+mj-lt"/>
                <a:cs typeface="Times New Roman"/>
              </a:rPr>
              <a:t>d</a:t>
            </a:r>
            <a:r>
              <a:rPr sz="2000" b="1" spc="269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of</a:t>
            </a:r>
            <a:r>
              <a:rPr sz="2000" b="1" spc="95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time, </a:t>
            </a:r>
            <a:r>
              <a:rPr sz="2000" b="1" spc="20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t. </a:t>
            </a: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Then,</a:t>
            </a: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370"/>
              </a:lnSpc>
              <a:spcBef>
                <a:spcPts val="68"/>
              </a:spcBef>
            </a:pPr>
            <a:r>
              <a:rPr sz="2000" b="1" spc="0" dirty="0" smtClean="0">
                <a:latin typeface="+mj-lt"/>
                <a:cs typeface="Times New Roman"/>
              </a:rPr>
              <a:t>The </a:t>
            </a:r>
            <a:r>
              <a:rPr sz="2000" b="1" spc="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relationship </a:t>
            </a:r>
            <a:r>
              <a:rPr sz="2000" b="1" spc="147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b</a:t>
            </a:r>
            <a:r>
              <a:rPr sz="2000" b="1" spc="0" dirty="0" smtClean="0">
                <a:latin typeface="+mj-lt"/>
                <a:cs typeface="Times New Roman"/>
              </a:rPr>
              <a:t>e</a:t>
            </a:r>
            <a:r>
              <a:rPr sz="2000" b="1" spc="-29" dirty="0" smtClean="0">
                <a:latin typeface="+mj-lt"/>
                <a:cs typeface="Times New Roman"/>
              </a:rPr>
              <a:t>tw</a:t>
            </a:r>
            <a:r>
              <a:rPr sz="2000" b="1" spc="0" dirty="0" smtClean="0">
                <a:latin typeface="+mj-lt"/>
                <a:cs typeface="Times New Roman"/>
              </a:rPr>
              <a:t>een</a:t>
            </a:r>
            <a:r>
              <a:rPr sz="2000" b="1" spc="297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consecuti</a:t>
            </a:r>
            <a:r>
              <a:rPr sz="2000" b="1" spc="-25" dirty="0" smtClean="0">
                <a:latin typeface="+mj-lt"/>
                <a:cs typeface="Times New Roman"/>
              </a:rPr>
              <a:t>v</a:t>
            </a:r>
            <a:r>
              <a:rPr sz="2000" b="1" spc="0" dirty="0" smtClean="0">
                <a:latin typeface="+mj-lt"/>
                <a:cs typeface="Times New Roman"/>
              </a:rPr>
              <a:t>e</a:t>
            </a:r>
            <a:r>
              <a:rPr sz="2000" b="1" spc="287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p</a:t>
            </a:r>
            <a:r>
              <a:rPr sz="2000" b="1" spc="0" dirty="0" smtClean="0">
                <a:latin typeface="+mj-lt"/>
                <a:cs typeface="Times New Roman"/>
              </a:rPr>
              <a:t>eri</a:t>
            </a:r>
            <a:r>
              <a:rPr sz="2000" b="1" spc="34" dirty="0" smtClean="0">
                <a:latin typeface="+mj-lt"/>
                <a:cs typeface="Times New Roman"/>
              </a:rPr>
              <a:t>o</a:t>
            </a:r>
            <a:r>
              <a:rPr sz="2000" b="1" spc="0" dirty="0" smtClean="0">
                <a:latin typeface="+mj-lt"/>
                <a:cs typeface="Times New Roman"/>
              </a:rPr>
              <a:t>ds</a:t>
            </a:r>
            <a:r>
              <a:rPr sz="2000" b="1" spc="26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of</a:t>
            </a:r>
            <a:r>
              <a:rPr sz="2000" b="1" spc="95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times</a:t>
            </a:r>
            <a:r>
              <a:rPr sz="2000" b="1" spc="28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can</a:t>
            </a:r>
            <a:r>
              <a:rPr sz="2000" b="1" spc="238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b</a:t>
            </a:r>
            <a:r>
              <a:rPr sz="2000" b="1" spc="0" dirty="0" smtClean="0">
                <a:latin typeface="+mj-lt"/>
                <a:cs typeface="Times New Roman"/>
              </a:rPr>
              <a:t>e</a:t>
            </a:r>
            <a:endParaRPr sz="2000" b="1" dirty="0">
              <a:latin typeface="+mj-lt"/>
              <a:cs typeface="Times New Roman"/>
            </a:endParaRPr>
          </a:p>
          <a:p>
            <a:pPr marL="12700" marR="24277">
              <a:lnSpc>
                <a:spcPct val="95825"/>
              </a:lnSpc>
            </a:pPr>
            <a:r>
              <a:rPr sz="2000" b="1" spc="0" dirty="0" smtClean="0">
                <a:latin typeface="+mj-lt"/>
                <a:cs typeface="Times New Roman"/>
              </a:rPr>
              <a:t>expressed</a:t>
            </a:r>
            <a:r>
              <a:rPr sz="2000" b="1" spc="189" dirty="0" smtClean="0">
                <a:latin typeface="+mj-lt"/>
                <a:cs typeface="Times New Roman"/>
              </a:rPr>
              <a:t> </a:t>
            </a:r>
            <a:r>
              <a:rPr lang="en-US" sz="2000" b="1" spc="-29" dirty="0" smtClean="0">
                <a:latin typeface="+mj-lt"/>
                <a:cs typeface="Times New Roman"/>
              </a:rPr>
              <a:t>as</a:t>
            </a:r>
            <a:endParaRPr sz="2000" b="1" dirty="0">
              <a:latin typeface="+mj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00" y="5499100"/>
            <a:ext cx="71628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99">
              <a:lnSpc>
                <a:spcPts val="1255"/>
              </a:lnSpc>
              <a:spcBef>
                <a:spcPts val="62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r>
              <a:rPr lang="en-US" sz="2000" b="1" dirty="0" smtClean="0">
                <a:cs typeface="Times New Roman"/>
              </a:rPr>
              <a:t>These</a:t>
            </a:r>
            <a:r>
              <a:rPr lang="en-US" sz="2000" b="1" spc="204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equations </a:t>
            </a:r>
            <a:r>
              <a:rPr lang="en-US" sz="2000" b="1" spc="2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can</a:t>
            </a:r>
            <a:r>
              <a:rPr lang="en-US" sz="2000" b="1" spc="169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also</a:t>
            </a:r>
            <a:r>
              <a:rPr lang="en-US" sz="2000" b="1" spc="114" dirty="0" smtClean="0">
                <a:cs typeface="Times New Roman"/>
              </a:rPr>
              <a:t> </a:t>
            </a:r>
            <a:r>
              <a:rPr lang="en-US" sz="2000" b="1" spc="34" dirty="0" smtClean="0">
                <a:cs typeface="Times New Roman"/>
              </a:rPr>
              <a:t>b</a:t>
            </a:r>
            <a:r>
              <a:rPr lang="en-US" sz="2000" b="1" dirty="0" smtClean="0">
                <a:cs typeface="Times New Roman"/>
              </a:rPr>
              <a:t>e</a:t>
            </a:r>
            <a:r>
              <a:rPr lang="en-US" sz="2000" b="1" spc="12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for</a:t>
            </a:r>
            <a:r>
              <a:rPr lang="en-US" sz="2000" b="1" spc="-29" dirty="0" smtClean="0">
                <a:cs typeface="Times New Roman"/>
              </a:rPr>
              <a:t>m</a:t>
            </a:r>
            <a:r>
              <a:rPr lang="en-US" sz="2000" b="1" dirty="0" smtClean="0">
                <a:cs typeface="Times New Roman"/>
              </a:rPr>
              <a:t>ulated </a:t>
            </a:r>
            <a:r>
              <a:rPr lang="en-US" sz="2000" b="1" spc="52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in</a:t>
            </a:r>
            <a:r>
              <a:rPr lang="en-US" sz="2000" b="1" spc="12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</a:t>
            </a:r>
            <a:r>
              <a:rPr lang="en-US" sz="2000" b="1" spc="137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matrix </a:t>
            </a:r>
            <a:r>
              <a:rPr lang="en-US" sz="2000" b="1" spc="4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form.</a:t>
            </a: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r>
              <a:rPr sz="2000" b="1" spc="0" dirty="0" smtClean="0">
                <a:latin typeface="+mj-lt"/>
                <a:cs typeface="Times New Roman"/>
              </a:rPr>
              <a:t>Th</a:t>
            </a:r>
            <a:r>
              <a:rPr lang="en-US" sz="2000" b="1" spc="0" dirty="0" smtClean="0">
                <a:latin typeface="+mj-lt"/>
                <a:cs typeface="Times New Roman"/>
              </a:rPr>
              <a:t>e</a:t>
            </a:r>
            <a:r>
              <a:rPr sz="2000" b="1" spc="25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matrix </a:t>
            </a:r>
            <a:r>
              <a:rPr sz="2000" b="1" spc="150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is</a:t>
            </a:r>
            <a:r>
              <a:rPr sz="2000" b="1" spc="179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usually </a:t>
            </a:r>
            <a:r>
              <a:rPr sz="2000" b="1" spc="3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called</a:t>
            </a:r>
            <a:r>
              <a:rPr sz="2000" b="1" spc="257" dirty="0" smtClean="0">
                <a:latin typeface="+mj-lt"/>
                <a:cs typeface="Times New Roman"/>
              </a:rPr>
              <a:t> </a:t>
            </a:r>
            <a:r>
              <a:rPr sz="2000" b="1" spc="34" dirty="0" smtClean="0">
                <a:latin typeface="+mj-lt"/>
                <a:cs typeface="Times New Roman"/>
              </a:rPr>
              <a:t>p</a:t>
            </a:r>
            <a:r>
              <a:rPr sz="2000" b="1" spc="0" dirty="0" smtClean="0">
                <a:latin typeface="+mj-lt"/>
                <a:cs typeface="Times New Roman"/>
              </a:rPr>
              <a:t>opulation </a:t>
            </a:r>
            <a:r>
              <a:rPr sz="2000" b="1" spc="224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pr</a:t>
            </a:r>
            <a:r>
              <a:rPr sz="2000" b="1" spc="64" dirty="0" smtClean="0">
                <a:latin typeface="+mj-lt"/>
                <a:cs typeface="Times New Roman"/>
              </a:rPr>
              <a:t>o</a:t>
            </a:r>
            <a:r>
              <a:rPr sz="2000" b="1" spc="0" dirty="0" smtClean="0">
                <a:latin typeface="+mj-lt"/>
                <a:cs typeface="Times New Roman"/>
              </a:rPr>
              <a:t>jection</a:t>
            </a:r>
            <a:r>
              <a:rPr lang="en-US" sz="2000" b="1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matrix. </a:t>
            </a: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endParaRPr lang="en-US" sz="2000" b="1" spc="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  <a:buFont typeface="Arial" pitchFamily="34" charset="0"/>
              <a:buChar char="•"/>
            </a:pPr>
            <a:r>
              <a:rPr sz="2000" b="1" spc="0" dirty="0" smtClean="0">
                <a:latin typeface="+mj-lt"/>
                <a:cs typeface="Times New Roman"/>
              </a:rPr>
              <a:t>The </a:t>
            </a:r>
            <a:r>
              <a:rPr sz="2000" b="1" spc="11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matrix </a:t>
            </a:r>
            <a:r>
              <a:rPr sz="2000" b="1" spc="218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is</a:t>
            </a:r>
            <a:r>
              <a:rPr sz="2000" b="1" spc="246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also</a:t>
            </a:r>
            <a:r>
              <a:rPr sz="2000" b="1" spc="28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called </a:t>
            </a:r>
            <a:r>
              <a:rPr sz="2000" b="1" spc="-59" dirty="0" smtClean="0">
                <a:latin typeface="+mj-lt"/>
                <a:cs typeface="Times New Roman"/>
              </a:rPr>
              <a:t>L</a:t>
            </a:r>
            <a:r>
              <a:rPr sz="2000" b="1" spc="0" dirty="0" smtClean="0">
                <a:latin typeface="+mj-lt"/>
                <a:cs typeface="Times New Roman"/>
              </a:rPr>
              <a:t>eslie</a:t>
            </a:r>
            <a:r>
              <a:rPr sz="2000" b="1" spc="42" dirty="0" smtClean="0">
                <a:latin typeface="+mj-lt"/>
                <a:cs typeface="Times New Roman"/>
              </a:rPr>
              <a:t> </a:t>
            </a:r>
            <a:r>
              <a:rPr sz="2000" b="1" spc="0" dirty="0" smtClean="0">
                <a:latin typeface="+mj-lt"/>
                <a:cs typeface="Times New Roman"/>
              </a:rPr>
              <a:t>matrix</a:t>
            </a:r>
            <a:r>
              <a:rPr lang="en-US" sz="2000" b="1" spc="0" dirty="0" smtClean="0">
                <a:latin typeface="+mj-lt"/>
                <a:cs typeface="Times New Roman"/>
              </a:rPr>
              <a:t>.</a:t>
            </a:r>
            <a:r>
              <a:rPr sz="2000" b="1" spc="0" dirty="0" smtClean="0">
                <a:latin typeface="+mj-lt"/>
                <a:cs typeface="Times New Roman"/>
              </a:rPr>
              <a:t> </a:t>
            </a:r>
            <a:r>
              <a:rPr sz="2000" b="1" spc="45" dirty="0" smtClean="0">
                <a:latin typeface="+mj-lt"/>
                <a:cs typeface="Times New Roman"/>
              </a:rPr>
              <a:t> </a:t>
            </a:r>
            <a:endParaRPr lang="en-US" sz="2000" b="1" spc="190" dirty="0" smtClean="0">
              <a:latin typeface="+mj-lt"/>
              <a:cs typeface="Times New Roman"/>
            </a:endParaRPr>
          </a:p>
          <a:p>
            <a:pPr marL="235699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+mj-lt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75138" y="10045124"/>
            <a:ext cx="122418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9000" y="2908300"/>
          <a:ext cx="5181601" cy="2220595"/>
        </p:xfrm>
        <a:graphic>
          <a:graphicData uri="http://schemas.openxmlformats.org/drawingml/2006/table">
            <a:tbl>
              <a:tblPr/>
              <a:tblGrid>
                <a:gridCol w="872582"/>
                <a:gridCol w="510852"/>
                <a:gridCol w="379816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(t)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(t − 1) + · · · + f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 N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 (t − 1) 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(t)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(t − 1)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(t)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(t − 1)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… …  …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… …  …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(t)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k−1 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b="1" baseline="-25000" dirty="0">
                          <a:latin typeface="Calibri"/>
                          <a:ea typeface="Calibri"/>
                          <a:cs typeface="Times New Roman"/>
                        </a:rPr>
                        <a:t>k−1 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(t − 1)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355600" y="317500"/>
            <a:ext cx="3276600" cy="244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2800" b="1" spc="0" dirty="0" smtClean="0">
                <a:latin typeface="+mj-lt"/>
                <a:cs typeface="Times New Roman"/>
              </a:rPr>
              <a:t>The</a:t>
            </a:r>
            <a:r>
              <a:rPr sz="2800" b="1" spc="144" dirty="0" smtClean="0">
                <a:latin typeface="+mj-lt"/>
                <a:cs typeface="Times New Roman"/>
              </a:rPr>
              <a:t> </a:t>
            </a:r>
            <a:r>
              <a:rPr sz="2800" b="1" spc="0" dirty="0" smtClean="0">
                <a:latin typeface="+mj-lt"/>
                <a:cs typeface="Times New Roman"/>
              </a:rPr>
              <a:t>statistical</a:t>
            </a:r>
            <a:r>
              <a:rPr sz="2800" b="1" spc="256" dirty="0" smtClean="0">
                <a:latin typeface="+mj-lt"/>
                <a:cs typeface="Times New Roman"/>
              </a:rPr>
              <a:t> </a:t>
            </a:r>
            <a:r>
              <a:rPr lang="en-US" sz="2800" b="1" spc="0" dirty="0" smtClean="0">
                <a:latin typeface="+mj-lt"/>
                <a:cs typeface="Times New Roman"/>
              </a:rPr>
              <a:t>Models</a:t>
            </a:r>
            <a:endParaRPr sz="2800" b="1" dirty="0">
              <a:latin typeface="+mj-lt"/>
              <a:cs typeface="Times New Roman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03200" y="850900"/>
            <a:ext cx="5717754" cy="3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2400" b="1" dirty="0" smtClean="0">
                <a:solidFill>
                  <a:schemeClr val="tx2"/>
                </a:solidFill>
                <a:cs typeface="Times New Roman"/>
              </a:rPr>
              <a:t>We consider </a:t>
            </a:r>
            <a:r>
              <a:rPr lang="en-US" sz="2400" b="1" dirty="0" smtClean="0">
                <a:solidFill>
                  <a:schemeClr val="tx2"/>
                </a:solidFill>
                <a:cs typeface="Times New Roman"/>
              </a:rPr>
              <a:t> two statistical models</a:t>
            </a:r>
            <a:endParaRPr sz="2400" b="1" dirty="0">
              <a:solidFill>
                <a:schemeClr val="tx2"/>
              </a:solidFill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0" y="1536700"/>
            <a:ext cx="7442200" cy="541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spc="0" dirty="0" smtClean="0">
                <a:cs typeface="Times New Roman"/>
              </a:rPr>
              <a:t>1.</a:t>
            </a:r>
            <a:r>
              <a:rPr sz="2800" b="1" spc="0" dirty="0" smtClean="0">
                <a:cs typeface="Times New Roman"/>
              </a:rPr>
              <a:t>Statistical</a:t>
            </a:r>
            <a:r>
              <a:rPr sz="2800" b="1" spc="283" dirty="0" smtClean="0">
                <a:cs typeface="Times New Roman"/>
              </a:rPr>
              <a:t> </a:t>
            </a:r>
            <a:r>
              <a:rPr sz="2800" b="1" spc="0" dirty="0" smtClean="0">
                <a:cs typeface="Times New Roman"/>
              </a:rPr>
              <a:t>m</a:t>
            </a:r>
            <a:r>
              <a:rPr sz="2800" b="1" spc="47" dirty="0" smtClean="0">
                <a:cs typeface="Times New Roman"/>
              </a:rPr>
              <a:t>o</a:t>
            </a:r>
            <a:r>
              <a:rPr sz="2800" b="1" spc="0" dirty="0" smtClean="0">
                <a:cs typeface="Times New Roman"/>
              </a:rPr>
              <a:t>del</a:t>
            </a:r>
            <a:r>
              <a:rPr sz="2800" b="1" spc="-8" dirty="0" smtClean="0">
                <a:cs typeface="Times New Roman"/>
              </a:rPr>
              <a:t> </a:t>
            </a:r>
            <a:r>
              <a:rPr sz="2800" b="1" spc="0" dirty="0" smtClean="0">
                <a:cs typeface="Times New Roman"/>
              </a:rPr>
              <a:t>for </a:t>
            </a:r>
            <a:r>
              <a:rPr sz="2800" b="1" spc="73" dirty="0" smtClean="0">
                <a:cs typeface="Times New Roman"/>
              </a:rPr>
              <a:t> </a:t>
            </a:r>
            <a:r>
              <a:rPr sz="2800" b="1" spc="0" dirty="0" smtClean="0">
                <a:cs typeface="Times New Roman"/>
              </a:rPr>
              <a:t>estimatin</a:t>
            </a:r>
            <a:r>
              <a:rPr lang="en-US" sz="2800" b="1" spc="0" dirty="0" smtClean="0">
                <a:cs typeface="Times New Roman"/>
              </a:rPr>
              <a:t>g</a:t>
            </a:r>
            <a:r>
              <a:rPr lang="en-US" sz="2800" b="1" spc="-122" dirty="0" smtClean="0">
                <a:cs typeface="Times New Roman"/>
              </a:rPr>
              <a:t> </a:t>
            </a: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endParaRPr lang="en-US" sz="2800" b="1" spc="-122" dirty="0" smtClean="0">
              <a:cs typeface="Times New Roman"/>
            </a:endParaRP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spc="-122" dirty="0" smtClean="0">
                <a:cs typeface="Times New Roman"/>
              </a:rPr>
              <a:t>    </a:t>
            </a: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spc="-122" dirty="0" smtClean="0">
                <a:cs typeface="Times New Roman"/>
              </a:rPr>
              <a:t>   </a:t>
            </a:r>
            <a:r>
              <a:rPr sz="2800" b="1" spc="0" dirty="0" smtClean="0">
                <a:cs typeface="Times New Roman"/>
              </a:rPr>
              <a:t>fertili</a:t>
            </a:r>
            <a:r>
              <a:rPr sz="2800" b="1" spc="-37" dirty="0" smtClean="0">
                <a:cs typeface="Times New Roman"/>
              </a:rPr>
              <a:t>t</a:t>
            </a:r>
            <a:r>
              <a:rPr sz="2800" b="1" spc="0" dirty="0" smtClean="0">
                <a:cs typeface="Times New Roman"/>
              </a:rPr>
              <a:t>y</a:t>
            </a:r>
            <a:r>
              <a:rPr lang="en-US" sz="2800" b="1" spc="-28" dirty="0" smtClean="0">
                <a:cs typeface="Times New Roman"/>
              </a:rPr>
              <a:t> </a:t>
            </a:r>
            <a:r>
              <a:rPr sz="2800" b="1" spc="0" dirty="0" smtClean="0">
                <a:cs typeface="Times New Roman"/>
              </a:rPr>
              <a:t>rates</a:t>
            </a:r>
            <a:endParaRPr sz="2800" b="1" dirty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sz="1200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sz="120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sz="2000" b="1" spc="0" dirty="0" smtClean="0">
                <a:cs typeface="Times New Roman"/>
              </a:rPr>
              <a:t>Let,</a:t>
            </a:r>
            <a:r>
              <a:rPr lang="en-US" sz="2000" b="1" spc="0" dirty="0" smtClean="0">
                <a:cs typeface="Times New Roman"/>
              </a:rPr>
              <a:t> </a:t>
            </a: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dirty="0" smtClean="0">
                <a:cs typeface="Times New Roman"/>
              </a:rPr>
              <a:t>   I</a:t>
            </a:r>
            <a:r>
              <a:rPr lang="en-US" sz="2000" b="1" spc="0" dirty="0" smtClean="0">
                <a:cs typeface="Times New Roman"/>
              </a:rPr>
              <a:t>n a determined period of time, </a:t>
            </a:r>
            <a:r>
              <a:rPr sz="2000" b="1" spc="0" dirty="0" smtClean="0">
                <a:cs typeface="Times New Roman"/>
              </a:rPr>
              <a:t>there </a:t>
            </a:r>
            <a:r>
              <a:rPr sz="2000" b="1" spc="3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are</a:t>
            </a:r>
            <a:r>
              <a:rPr sz="2000" b="1" spc="22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0" baseline="-14493" dirty="0" smtClean="0">
                <a:cs typeface="Times New Roman"/>
              </a:rPr>
              <a:t>j</a:t>
            </a:r>
            <a:r>
              <a:rPr sz="2000" b="1" spc="-104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52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53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sz="2000" b="1" spc="16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individuals </a:t>
            </a:r>
            <a:r>
              <a:rPr sz="2000" b="1" spc="5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 </a:t>
            </a:r>
            <a:endParaRPr lang="en-US" sz="2000" b="1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spc="0" dirty="0" smtClean="0">
                <a:cs typeface="Times New Roman"/>
              </a:rPr>
              <a:t>  </a:t>
            </a: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spc="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j</a:t>
            </a:r>
            <a:r>
              <a:rPr sz="2000" b="1" spc="-106" dirty="0" smtClean="0">
                <a:cs typeface="Times New Roman"/>
              </a:rPr>
              <a:t> </a:t>
            </a:r>
            <a:r>
              <a:rPr sz="2000" b="1" spc="0" dirty="0" err="1" smtClean="0">
                <a:cs typeface="Times New Roman"/>
              </a:rPr>
              <a:t>th</a:t>
            </a:r>
            <a:r>
              <a:rPr sz="2000" b="1" spc="28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age</a:t>
            </a:r>
            <a:r>
              <a:rPr sz="2000" b="1" spc="1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(for</a:t>
            </a:r>
            <a:r>
              <a:rPr sz="2000" b="1" spc="16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j</a:t>
            </a:r>
            <a:r>
              <a:rPr sz="2000" b="1" spc="5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=</a:t>
            </a:r>
            <a:r>
              <a:rPr sz="2000" b="1" spc="-6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1,</a:t>
            </a:r>
            <a:r>
              <a:rPr sz="2000" b="1" spc="-9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,</a:t>
            </a:r>
            <a:r>
              <a:rPr sz="2000" b="1" spc="-78" dirty="0" smtClean="0">
                <a:cs typeface="Times New Roman"/>
              </a:rPr>
              <a:t> </a:t>
            </a:r>
            <a:r>
              <a:rPr sz="2000" b="1" spc="39" dirty="0" smtClean="0">
                <a:cs typeface="Times New Roman"/>
              </a:rPr>
              <a:t>k</a:t>
            </a:r>
            <a:r>
              <a:rPr sz="2000" b="1" spc="0" dirty="0" smtClean="0">
                <a:cs typeface="Times New Roman"/>
              </a:rPr>
              <a:t>). </a:t>
            </a:r>
            <a:r>
              <a:rPr sz="2000" b="1" spc="92" dirty="0" smtClean="0">
                <a:cs typeface="Times New Roman"/>
              </a:rPr>
              <a:t> </a:t>
            </a:r>
            <a:endParaRPr lang="en-US" sz="2000" b="1" spc="92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sz="2000" b="1" spc="-94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spc="-94" dirty="0" smtClean="0">
                <a:cs typeface="Times New Roman"/>
              </a:rPr>
              <a:t> </a:t>
            </a: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spc="-94" dirty="0" smtClean="0">
                <a:cs typeface="Times New Roman"/>
              </a:rPr>
              <a:t> </a:t>
            </a:r>
            <a:r>
              <a:rPr sz="2000" b="1" spc="-94" dirty="0" smtClean="0">
                <a:cs typeface="Times New Roman"/>
              </a:rPr>
              <a:t>F</a:t>
            </a:r>
            <a:r>
              <a:rPr sz="2000" b="1" spc="0" dirty="0" smtClean="0">
                <a:cs typeface="Times New Roman"/>
              </a:rPr>
              <a:t>or</a:t>
            </a:r>
            <a:r>
              <a:rPr sz="2000" b="1" spc="24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next</a:t>
            </a:r>
            <a:r>
              <a:rPr sz="2000" b="1" spc="290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23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time,</a:t>
            </a:r>
            <a:r>
              <a:rPr sz="2000" b="1" spc="282" dirty="0" smtClean="0">
                <a:cs typeface="Times New Roman"/>
              </a:rPr>
              <a:t> </a:t>
            </a:r>
            <a:r>
              <a:rPr sz="2000" b="1" spc="-29" dirty="0" smtClean="0">
                <a:cs typeface="Times New Roman"/>
              </a:rPr>
              <a:t>w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7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ex</a:t>
            </a:r>
            <a:r>
              <a:rPr sz="2000" b="1" spc="-59" dirty="0" smtClean="0">
                <a:cs typeface="Times New Roman"/>
              </a:rPr>
              <a:t>pe</a:t>
            </a:r>
            <a:r>
              <a:rPr sz="2000" b="1" spc="0" dirty="0" smtClean="0">
                <a:cs typeface="Times New Roman"/>
              </a:rPr>
              <a:t>ct</a:t>
            </a:r>
            <a:r>
              <a:rPr sz="2000" b="1" spc="23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to</a:t>
            </a:r>
            <a:r>
              <a:rPr sz="2000" b="1" spc="22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h</a:t>
            </a:r>
            <a:r>
              <a:rPr sz="2000" b="1" spc="-29" dirty="0" smtClean="0">
                <a:cs typeface="Times New Roman"/>
              </a:rPr>
              <a:t>av</a:t>
            </a:r>
            <a:r>
              <a:rPr sz="2000" b="1" spc="0" dirty="0" smtClean="0">
                <a:cs typeface="Times New Roman"/>
              </a:rPr>
              <a:t>e a</a:t>
            </a:r>
            <a:r>
              <a:rPr sz="2000" b="1" spc="3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out </a:t>
            </a:r>
            <a:endParaRPr lang="en-US" sz="2000" b="1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sz="2000" b="1" spc="45" dirty="0" smtClean="0">
                <a:cs typeface="Times New Roman"/>
              </a:rPr>
              <a:t> </a:t>
            </a:r>
            <a:endParaRPr lang="en-US" sz="2000" b="1" spc="45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sz="2000" b="1" spc="0" dirty="0" smtClean="0">
                <a:cs typeface="Times New Roman"/>
              </a:rPr>
              <a:t>N</a:t>
            </a:r>
            <a:r>
              <a:rPr sz="2000" b="1" spc="58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-15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=</a:t>
            </a:r>
            <a:r>
              <a:rPr sz="2000" b="1" spc="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</a:t>
            </a:r>
            <a:r>
              <a:rPr sz="2000" b="1" spc="0" baseline="-14493" dirty="0" smtClean="0">
                <a:cs typeface="Times New Roman"/>
              </a:rPr>
              <a:t>1</a:t>
            </a:r>
            <a:r>
              <a:rPr sz="2000" b="1" spc="-150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0" baseline="-14493" dirty="0" smtClean="0">
                <a:cs typeface="Times New Roman"/>
              </a:rPr>
              <a:t>1</a:t>
            </a:r>
            <a:r>
              <a:rPr sz="2000" b="1" spc="-60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87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19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lang="en-US" sz="2000" b="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+</a:t>
            </a:r>
            <a:r>
              <a:rPr sz="2000" b="1" spc="-141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·</a:t>
            </a:r>
            <a:r>
              <a:rPr sz="2000" b="1" spc="-200" dirty="0" smtClean="0">
                <a:cs typeface="Batang"/>
              </a:rPr>
              <a:t> </a:t>
            </a:r>
            <a:r>
              <a:rPr sz="2000" b="1" spc="0" dirty="0" smtClean="0">
                <a:cs typeface="Batang"/>
              </a:rPr>
              <a:t>·</a:t>
            </a:r>
            <a:r>
              <a:rPr sz="2000" b="1" spc="-200" dirty="0" smtClean="0">
                <a:cs typeface="Batang"/>
              </a:rPr>
              <a:t> </a:t>
            </a:r>
            <a:r>
              <a:rPr sz="2000" b="1" spc="0" dirty="0" smtClean="0">
                <a:cs typeface="Batang"/>
              </a:rPr>
              <a:t>·</a:t>
            </a:r>
            <a:r>
              <a:rPr sz="2000" b="1" spc="-67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+</a:t>
            </a:r>
            <a:r>
              <a:rPr sz="2000" b="1" spc="-14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</a:t>
            </a:r>
            <a:r>
              <a:rPr sz="2000" b="1" spc="0" baseline="-14493" dirty="0" smtClean="0">
                <a:cs typeface="Times New Roman"/>
              </a:rPr>
              <a:t>k</a:t>
            </a:r>
            <a:r>
              <a:rPr sz="2000" b="1" spc="-129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0" baseline="-14493" dirty="0" smtClean="0">
                <a:cs typeface="Times New Roman"/>
              </a:rPr>
              <a:t>k</a:t>
            </a:r>
            <a:r>
              <a:rPr sz="2000" b="1" spc="-20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87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19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sz="2000" b="1" spc="11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individuals </a:t>
            </a:r>
            <a:r>
              <a:rPr sz="2000" b="1" spc="1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</a:t>
            </a:r>
            <a:r>
              <a:rPr sz="2000" b="1" spc="12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first</a:t>
            </a:r>
            <a:r>
              <a:rPr sz="2000" b="1" spc="16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0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29" dirty="0" smtClean="0">
                <a:cs typeface="Times New Roman"/>
              </a:rPr>
              <a:t> </a:t>
            </a:r>
            <a:endParaRPr lang="en-US" sz="2000" b="1" spc="29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sz="2000" b="1" spc="0" dirty="0" err="1" smtClean="0">
                <a:cs typeface="Times New Roman"/>
              </a:rPr>
              <a:t>age,i.e</a:t>
            </a:r>
            <a:r>
              <a:rPr sz="2000" b="1" spc="0" dirty="0" smtClean="0">
                <a:cs typeface="Times New Roman"/>
              </a:rPr>
              <a:t>., N</a:t>
            </a:r>
            <a:r>
              <a:rPr sz="2000" b="1" spc="55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-2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is</a:t>
            </a:r>
            <a:r>
              <a:rPr sz="2000" b="1" spc="3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as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an</a:t>
            </a:r>
            <a:r>
              <a:rPr sz="2000" b="1" spc="12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ex</a:t>
            </a:r>
            <a:r>
              <a:rPr sz="2000" b="1" spc="-59" dirty="0" smtClean="0">
                <a:cs typeface="Times New Roman"/>
              </a:rPr>
              <a:t>pe</a:t>
            </a:r>
            <a:r>
              <a:rPr sz="2000" b="1" spc="0" dirty="0" smtClean="0">
                <a:cs typeface="Times New Roman"/>
              </a:rPr>
              <a:t>ct</a:t>
            </a:r>
            <a:r>
              <a:rPr sz="2000" b="1" spc="-59" dirty="0" smtClean="0">
                <a:cs typeface="Times New Roman"/>
              </a:rPr>
              <a:t>e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4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size</a:t>
            </a:r>
            <a:r>
              <a:rPr sz="2000" b="1" spc="9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for</a:t>
            </a:r>
            <a:r>
              <a:rPr sz="2000" b="1" spc="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17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foll</a:t>
            </a:r>
            <a:r>
              <a:rPr sz="2000" b="1" spc="-29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wing</a:t>
            </a:r>
            <a:r>
              <a:rPr sz="2000" b="1" spc="-65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13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-4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</a:t>
            </a:r>
            <a:endParaRPr lang="en-US" sz="2000" b="1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sz="2000" b="1" spc="45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Here, f</a:t>
            </a:r>
            <a:r>
              <a:rPr lang="en-US" sz="2000" b="1" baseline="-25000" dirty="0" smtClean="0">
                <a:cs typeface="Times New Roman"/>
              </a:rPr>
              <a:t>1</a:t>
            </a:r>
            <a:r>
              <a:rPr lang="en-US" sz="2000" b="1" dirty="0" smtClean="0">
                <a:cs typeface="Times New Roman"/>
              </a:rPr>
              <a:t>, . . . , </a:t>
            </a:r>
            <a:r>
              <a:rPr lang="en-US" sz="2000" b="1" dirty="0" err="1" smtClean="0">
                <a:cs typeface="Times New Roman"/>
              </a:rPr>
              <a:t>f</a:t>
            </a:r>
            <a:r>
              <a:rPr lang="en-US" sz="2000" b="1" baseline="-25000" dirty="0" err="1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 are unknown parameters,</a:t>
            </a: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dirty="0" smtClean="0">
                <a:cs typeface="Times New Roman"/>
              </a:rPr>
              <a:t> </a:t>
            </a: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dirty="0" smtClean="0">
                <a:cs typeface="Times New Roman"/>
              </a:rPr>
              <a:t>where f</a:t>
            </a:r>
            <a:r>
              <a:rPr lang="en-US" sz="2000" b="1" baseline="-25000" dirty="0" smtClean="0">
                <a:cs typeface="Times New Roman"/>
              </a:rPr>
              <a:t>1</a:t>
            </a:r>
            <a:r>
              <a:rPr lang="en-US" sz="2000" b="1" dirty="0" smtClean="0">
                <a:cs typeface="Times New Roman"/>
              </a:rPr>
              <a:t>, . . . , </a:t>
            </a:r>
            <a:r>
              <a:rPr lang="en-US" sz="2000" b="1" dirty="0" err="1" smtClean="0">
                <a:cs typeface="Times New Roman"/>
              </a:rPr>
              <a:t>f</a:t>
            </a:r>
            <a:r>
              <a:rPr lang="en-US" sz="2000" b="1" baseline="-25000" dirty="0" err="1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 &gt; 0</a:t>
            </a:r>
            <a:r>
              <a:rPr sz="2000" b="1" dirty="0" smtClean="0">
                <a:cs typeface="Times New Roman"/>
              </a:rPr>
              <a:t>,</a:t>
            </a:r>
            <a:endParaRPr lang="en-US" sz="2000" b="1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lang="en-US" dirty="0" smtClean="0">
              <a:cs typeface="Times New Roman"/>
            </a:endParaRPr>
          </a:p>
          <a:p>
            <a:pPr marL="12700" indent="0" algn="just">
              <a:lnSpc>
                <a:spcPts val="1440"/>
              </a:lnSpc>
              <a:spcBef>
                <a:spcPts val="814"/>
              </a:spcBef>
            </a:pPr>
            <a:endParaRPr dirty="0">
              <a:cs typeface="Times New Roman"/>
            </a:endParaRPr>
          </a:p>
        </p:txBody>
      </p:sp>
      <p:sp>
        <p:nvSpPr>
          <p:cNvPr id="6" name="object 22"/>
          <p:cNvSpPr txBox="1"/>
          <p:nvPr/>
        </p:nvSpPr>
        <p:spPr>
          <a:xfrm>
            <a:off x="431800" y="6794500"/>
            <a:ext cx="5719241" cy="521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800" spc="0" baseline="4831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279400" y="7480300"/>
            <a:ext cx="5122403" cy="257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00" y="7404100"/>
            <a:ext cx="70104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dirty="0" smtClean="0">
                <a:cs typeface="Times New Roman"/>
              </a:rPr>
              <a:t>The total  number of </a:t>
            </a:r>
            <a:r>
              <a:rPr lang="en-US" sz="2000" b="1" dirty="0" err="1" smtClean="0">
                <a:cs typeface="Times New Roman"/>
              </a:rPr>
              <a:t>offsprings</a:t>
            </a:r>
            <a:r>
              <a:rPr lang="en-US" sz="2000" b="1" dirty="0" smtClean="0">
                <a:cs typeface="Times New Roman"/>
              </a:rPr>
              <a:t> of the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 individuals </a:t>
            </a:r>
          </a:p>
          <a:p>
            <a:pPr marL="12700" algn="just">
              <a:lnSpc>
                <a:spcPts val="1440"/>
              </a:lnSpc>
              <a:spcBef>
                <a:spcPts val="814"/>
              </a:spcBef>
            </a:pPr>
            <a:endParaRPr lang="en-US" sz="2000" b="1" dirty="0" smtClean="0">
              <a:cs typeface="Times New Roman"/>
            </a:endParaRPr>
          </a:p>
          <a:p>
            <a:pPr marL="12700" algn="just">
              <a:lnSpc>
                <a:spcPts val="1440"/>
              </a:lnSpc>
              <a:spcBef>
                <a:spcPts val="814"/>
              </a:spcBef>
            </a:pPr>
            <a:r>
              <a:rPr lang="en-US" sz="2000" b="1" dirty="0" smtClean="0">
                <a:cs typeface="Times New Roman"/>
              </a:rPr>
              <a:t>of group j is the </a:t>
            </a:r>
            <a:r>
              <a:rPr lang="en-US" sz="2000" b="1" dirty="0" err="1" smtClean="0">
                <a:cs typeface="Times New Roman"/>
              </a:rPr>
              <a:t>randomvariable</a:t>
            </a: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D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200" y="8623300"/>
            <a:ext cx="6934200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So,  </a:t>
            </a:r>
            <a:r>
              <a:rPr lang="en-US" sz="2000" b="1" dirty="0" err="1" smtClean="0">
                <a:cs typeface="Times New Roman"/>
              </a:rPr>
              <a:t>D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 is the sum of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 independent and 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identically distributed random variables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55600" y="774700"/>
            <a:ext cx="67056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440"/>
              </a:lnSpc>
              <a:spcBef>
                <a:spcPts val="814"/>
              </a:spcBef>
            </a:pPr>
            <a:endParaRPr lang="en-US" dirty="0" smtClean="0">
              <a:latin typeface="+mj-lt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fr-FR" sz="800" dirty="0" smtClean="0">
              <a:latin typeface="+mj-lt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1800" spc="0" baseline="4831" dirty="0" smtClean="0">
              <a:latin typeface="+mj-lt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sz="1200" dirty="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303" y="1808549"/>
            <a:ext cx="2167993" cy="257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200" y="1460500"/>
            <a:ext cx="655320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800" spc="216" baseline="4831" dirty="0" smtClean="0">
                <a:cs typeface="Times New Roman"/>
              </a:rPr>
              <a:t> </a:t>
            </a:r>
            <a:endParaRPr lang="en-US" sz="1800" spc="216" baseline="483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b="1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lang="en-US" b="1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Therefore, the distribution of </a:t>
            </a:r>
            <a:r>
              <a:rPr lang="en-US" sz="2000" b="1" dirty="0" err="1" smtClean="0">
                <a:cs typeface="Times New Roman"/>
              </a:rPr>
              <a:t>D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 can be approximated 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by a Normal distribution with   expectation  </a:t>
            </a:r>
            <a:r>
              <a:rPr lang="en-US" sz="2000" b="1" dirty="0" err="1" smtClean="0">
                <a:cs typeface="Times New Roman"/>
              </a:rPr>
              <a:t>f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baseline="-25000" dirty="0" smtClean="0">
                <a:cs typeface="Times New Roman"/>
              </a:rPr>
              <a:t> </a:t>
            </a:r>
            <a:r>
              <a:rPr lang="en-US" sz="2000" b="1" dirty="0" smtClean="0">
                <a:cs typeface="Times New Roman"/>
              </a:rPr>
              <a:t>(t − 1) 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(provided that 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 is large enough).</a:t>
            </a: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lang="en-US" sz="1000" dirty="0" smtClean="0"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68"/>
              </a:spcBef>
            </a:pPr>
            <a:endParaRPr sz="1200" dirty="0"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303" y="2047198"/>
            <a:ext cx="5724868" cy="223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00" y="3213100"/>
            <a:ext cx="71628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682">
              <a:lnSpc>
                <a:spcPts val="1445"/>
              </a:lnSpc>
              <a:spcBef>
                <a:spcPts val="3"/>
              </a:spcBef>
            </a:pPr>
            <a:endParaRPr sz="1200" dirty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So, the  total  number  of </a:t>
            </a:r>
            <a:r>
              <a:rPr lang="en-US" sz="2000" b="1" dirty="0" err="1" smtClean="0">
                <a:cs typeface="Times New Roman"/>
              </a:rPr>
              <a:t>offsprings</a:t>
            </a:r>
            <a:r>
              <a:rPr lang="en-US" sz="2000" b="1" dirty="0" smtClean="0">
                <a:cs typeface="Times New Roman"/>
              </a:rPr>
              <a:t> for the  next  period  of time  is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 N</a:t>
            </a:r>
            <a:r>
              <a:rPr lang="en-US" sz="2000" b="1" baseline="-25000" dirty="0" smtClean="0">
                <a:cs typeface="Times New Roman"/>
              </a:rPr>
              <a:t>1</a:t>
            </a:r>
            <a:r>
              <a:rPr lang="en-US" sz="2000" b="1" dirty="0" smtClean="0">
                <a:cs typeface="Times New Roman"/>
              </a:rPr>
              <a:t>(t) = D</a:t>
            </a:r>
            <a:r>
              <a:rPr lang="en-US" sz="2000" b="1" baseline="-25000" dirty="0" smtClean="0">
                <a:cs typeface="Times New Roman"/>
              </a:rPr>
              <a:t>1</a:t>
            </a:r>
            <a:r>
              <a:rPr lang="en-US" sz="2000" b="1" dirty="0" smtClean="0">
                <a:cs typeface="Times New Roman"/>
              </a:rPr>
              <a:t>(t −1) + · · · + </a:t>
            </a:r>
            <a:r>
              <a:rPr lang="en-US" sz="2000" b="1" dirty="0" err="1" smtClean="0">
                <a:cs typeface="Times New Roman"/>
              </a:rPr>
              <a:t>D</a:t>
            </a:r>
            <a:r>
              <a:rPr lang="en-US" sz="2000" b="1" baseline="-25000" dirty="0" err="1" smtClean="0">
                <a:cs typeface="Times New Roman"/>
              </a:rPr>
              <a:t>k</a:t>
            </a:r>
            <a:r>
              <a:rPr lang="en-US" sz="2000" b="1" dirty="0" smtClean="0">
                <a:cs typeface="Times New Roman"/>
              </a:rPr>
              <a:t> (t − 1),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Where, the distribution of N</a:t>
            </a:r>
            <a:r>
              <a:rPr lang="en-US" sz="2000" b="1" baseline="-25000" dirty="0" smtClean="0">
                <a:cs typeface="Times New Roman"/>
              </a:rPr>
              <a:t>1</a:t>
            </a:r>
            <a:r>
              <a:rPr lang="en-US" sz="2000" b="1" dirty="0" smtClean="0">
                <a:cs typeface="Times New Roman"/>
              </a:rPr>
              <a:t>(t) can be approximated by a Normal 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cs typeface="Times New Roman"/>
              </a:rPr>
              <a:t>distribution, provided that  </a:t>
            </a:r>
            <a:r>
              <a:rPr lang="en-US" sz="2000" b="1" dirty="0" err="1" smtClean="0">
                <a:cs typeface="Times New Roman"/>
              </a:rPr>
              <a:t>N</a:t>
            </a:r>
            <a:r>
              <a:rPr lang="en-US" sz="2000" b="1" baseline="-25000" dirty="0" err="1" smtClean="0">
                <a:cs typeface="Times New Roman"/>
              </a:rPr>
              <a:t>j</a:t>
            </a:r>
            <a:r>
              <a:rPr lang="en-US" sz="2000" b="1" dirty="0" smtClean="0">
                <a:cs typeface="Times New Roman"/>
              </a:rPr>
              <a:t> (t − 1), for j = 1, . . . , k, are large enough.</a:t>
            </a: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dirty="0" smtClean="0">
              <a:cs typeface="Times New Roman"/>
            </a:endParaRPr>
          </a:p>
          <a:p>
            <a:pPr marL="12700" marR="438">
              <a:lnSpc>
                <a:spcPts val="1370"/>
              </a:lnSpc>
              <a:spcBef>
                <a:spcPts val="68"/>
              </a:spcBef>
            </a:pPr>
            <a:endParaRPr lang="en-US" dirty="0"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00" y="5575300"/>
            <a:ext cx="6781800" cy="388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699" marR="5421">
              <a:lnSpc>
                <a:spcPts val="1445"/>
              </a:lnSpc>
            </a:pPr>
            <a:endParaRPr lang="en-US" sz="2000" dirty="0" smtClean="0">
              <a:latin typeface="+mj-lt"/>
              <a:cs typeface="Times New Roman"/>
            </a:endParaRPr>
          </a:p>
          <a:p>
            <a:pPr marL="235699" marR="5421">
              <a:lnSpc>
                <a:spcPts val="1445"/>
              </a:lnSpc>
            </a:pPr>
            <a:r>
              <a:rPr lang="en-US" sz="2000" b="1" dirty="0" smtClean="0">
                <a:latin typeface="+mj-lt"/>
                <a:cs typeface="Times New Roman"/>
              </a:rPr>
              <a:t>In this way, N1(t) can be taken   as a random  variable.  </a:t>
            </a:r>
          </a:p>
          <a:p>
            <a:pPr marL="235699" marR="5421">
              <a:lnSpc>
                <a:spcPts val="1445"/>
              </a:lnSpc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 marR="5421">
              <a:lnSpc>
                <a:spcPts val="1445"/>
              </a:lnSpc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235699" marR="5421">
              <a:lnSpc>
                <a:spcPts val="1445"/>
              </a:lnSpc>
            </a:pPr>
            <a:r>
              <a:rPr lang="en-US" sz="2000" b="1" dirty="0" smtClean="0">
                <a:latin typeface="+mj-lt"/>
                <a:cs typeface="Times New Roman"/>
              </a:rPr>
              <a:t>The sampling density for this random  variable is</a:t>
            </a:r>
          </a:p>
          <a:p>
            <a:pPr marL="1302397" marR="13586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302397" marR="13586">
              <a:lnSpc>
                <a:spcPts val="1370"/>
              </a:lnSpc>
              <a:spcBef>
                <a:spcPts val="6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302397" marR="13586">
              <a:lnSpc>
                <a:spcPts val="1370"/>
              </a:lnSpc>
              <a:spcBef>
                <a:spcPts val="68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lang="en-US" sz="2000" b="1" baseline="-25000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 (t) ∼ N (f</a:t>
            </a:r>
            <a:r>
              <a:rPr lang="en-US" sz="2000" b="1" baseline="-25000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lang="en-US" sz="2000" b="1" baseline="-25000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(t − 1) + · · · +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  <a:cs typeface="Times New Roman"/>
              </a:rPr>
              <a:t>f</a:t>
            </a:r>
            <a:r>
              <a:rPr lang="en-US" sz="2000" b="1" baseline="-25000" dirty="0" err="1" smtClean="0">
                <a:solidFill>
                  <a:schemeClr val="tx2"/>
                </a:solidFill>
                <a:latin typeface="+mj-lt"/>
                <a:cs typeface="Times New Roman"/>
              </a:rPr>
              <a:t>k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lang="en-US" sz="2000" b="1" baseline="-25000" dirty="0" err="1" smtClean="0">
                <a:solidFill>
                  <a:schemeClr val="tx2"/>
                </a:solidFill>
                <a:latin typeface="+mj-lt"/>
                <a:cs typeface="Times New Roman"/>
              </a:rPr>
              <a:t>k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 (t − 1); σ</a:t>
            </a:r>
            <a:r>
              <a:rPr lang="en-US" sz="2000" b="1" baseline="-25000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/>
              </a:rPr>
              <a:t>),</a:t>
            </a:r>
          </a:p>
          <a:p>
            <a:pPr marL="12700" indent="0">
              <a:lnSpc>
                <a:spcPts val="1440"/>
              </a:lnSpc>
              <a:spcBef>
                <a:spcPts val="111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 indent="0">
              <a:lnSpc>
                <a:spcPts val="1440"/>
              </a:lnSpc>
              <a:spcBef>
                <a:spcPts val="111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Where,</a:t>
            </a:r>
          </a:p>
          <a:p>
            <a:pPr marL="12700" indent="0">
              <a:lnSpc>
                <a:spcPts val="1440"/>
              </a:lnSpc>
              <a:spcBef>
                <a:spcPts val="111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      f</a:t>
            </a:r>
            <a:r>
              <a:rPr lang="en-US" sz="2000" b="1" baseline="-25000" dirty="0" smtClean="0">
                <a:latin typeface="+mj-lt"/>
                <a:cs typeface="Times New Roman"/>
              </a:rPr>
              <a:t>1</a:t>
            </a:r>
            <a:r>
              <a:rPr lang="en-US" sz="2000" b="1" dirty="0" smtClean="0">
                <a:latin typeface="+mj-lt"/>
                <a:cs typeface="Times New Roman"/>
              </a:rPr>
              <a:t> , . . . , </a:t>
            </a:r>
            <a:r>
              <a:rPr lang="en-US" sz="2000" b="1" dirty="0" err="1" smtClean="0">
                <a:latin typeface="+mj-lt"/>
                <a:cs typeface="Times New Roman"/>
              </a:rPr>
              <a:t>f</a:t>
            </a:r>
            <a:r>
              <a:rPr lang="en-US" sz="2000" b="1" baseline="-25000" dirty="0" err="1" smtClean="0">
                <a:latin typeface="+mj-lt"/>
                <a:cs typeface="Times New Roman"/>
              </a:rPr>
              <a:t>k</a:t>
            </a:r>
            <a:r>
              <a:rPr lang="en-US" sz="2000" b="1" dirty="0" smtClean="0">
                <a:latin typeface="+mj-lt"/>
                <a:cs typeface="Times New Roman"/>
              </a:rPr>
              <a:t> are unknown parameters (of interest)</a:t>
            </a:r>
          </a:p>
          <a:p>
            <a:pPr marL="12700" indent="0">
              <a:lnSpc>
                <a:spcPts val="1440"/>
              </a:lnSpc>
              <a:spcBef>
                <a:spcPts val="1118"/>
              </a:spcBef>
            </a:pPr>
            <a:endParaRPr lang="en-US" sz="2000" b="1" dirty="0" smtClean="0">
              <a:latin typeface="+mj-lt"/>
              <a:cs typeface="Times New Roman"/>
            </a:endParaRPr>
          </a:p>
          <a:p>
            <a:pPr marL="12700" indent="0">
              <a:lnSpc>
                <a:spcPts val="1440"/>
              </a:lnSpc>
              <a:spcBef>
                <a:spcPts val="1118"/>
              </a:spcBef>
            </a:pPr>
            <a:r>
              <a:rPr lang="en-US" sz="2000" b="1" dirty="0" smtClean="0">
                <a:latin typeface="+mj-lt"/>
                <a:cs typeface="Times New Roman"/>
              </a:rPr>
              <a:t>    and σ</a:t>
            </a:r>
            <a:r>
              <a:rPr lang="en-US" sz="2000" b="1" baseline="-25000" dirty="0" smtClean="0">
                <a:latin typeface="+mj-lt"/>
                <a:cs typeface="Times New Roman"/>
              </a:rPr>
              <a:t>1</a:t>
            </a:r>
            <a:r>
              <a:rPr lang="en-US" sz="2000" b="1" dirty="0" smtClean="0">
                <a:latin typeface="+mj-lt"/>
                <a:cs typeface="Times New Roman"/>
              </a:rPr>
              <a:t>  is A (nuisance)  unknown parameter.</a:t>
            </a:r>
            <a:endParaRPr lang="en-US" sz="2000" b="1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337" y="9047756"/>
            <a:ext cx="311007" cy="217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75138" y="10045124"/>
            <a:ext cx="122418" cy="177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200" y="317500"/>
            <a:ext cx="7162800" cy="850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cs typeface="Times New Roman"/>
              </a:rPr>
              <a:t>1.Statistical model for  </a:t>
            </a: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endParaRPr lang="en-US" sz="2800" b="1" dirty="0" smtClean="0">
              <a:cs typeface="Times New Roman"/>
            </a:endParaRP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endParaRPr lang="en-US" sz="2800" b="1" dirty="0" smtClean="0">
              <a:cs typeface="Times New Roman"/>
            </a:endParaRPr>
          </a:p>
          <a:p>
            <a:pPr marL="12700" marR="2285845" algn="just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cs typeface="Times New Roman"/>
              </a:rPr>
              <a:t>estimating  fertility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/>
          <p:nvPr/>
        </p:nvSpPr>
        <p:spPr>
          <a:xfrm>
            <a:off x="127000" y="1155700"/>
            <a:ext cx="7010400" cy="944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" indent="0">
              <a:lnSpc>
                <a:spcPts val="1440"/>
              </a:lnSpc>
              <a:spcBef>
                <a:spcPts val="814"/>
              </a:spcBef>
            </a:pPr>
            <a:endParaRPr lang="en-US" spc="0" dirty="0" smtClean="0">
              <a:cs typeface="Times New Roman"/>
            </a:endParaRPr>
          </a:p>
          <a:p>
            <a:pPr marL="12700" marR="3111" indent="0">
              <a:lnSpc>
                <a:spcPts val="1440"/>
              </a:lnSpc>
              <a:spcBef>
                <a:spcPts val="814"/>
              </a:spcBef>
            </a:pPr>
            <a:r>
              <a:rPr sz="2000" b="1" spc="0" dirty="0" smtClean="0">
                <a:cs typeface="Times New Roman"/>
              </a:rPr>
              <a:t>Let, </a:t>
            </a:r>
            <a:endParaRPr lang="en-US" sz="2000" b="1" spc="0" dirty="0" smtClean="0">
              <a:cs typeface="Times New Roman"/>
            </a:endParaRPr>
          </a:p>
          <a:p>
            <a:pPr marL="341313" marR="3111" indent="-328613">
              <a:lnSpc>
                <a:spcPts val="1440"/>
              </a:lnSpc>
              <a:spcBef>
                <a:spcPts val="814"/>
              </a:spcBef>
            </a:pPr>
            <a:r>
              <a:rPr lang="en-US" sz="2000" b="1" spc="0" dirty="0" smtClean="0">
                <a:cs typeface="Times New Roman"/>
              </a:rPr>
              <a:t>     I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17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18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determi</a:t>
            </a:r>
            <a:r>
              <a:rPr sz="2000" b="1" spc="4" dirty="0" smtClean="0">
                <a:cs typeface="Times New Roman"/>
              </a:rPr>
              <a:t>n</a:t>
            </a:r>
            <a:r>
              <a:rPr sz="2000" b="1" spc="0" dirty="0" smtClean="0">
                <a:cs typeface="Times New Roman"/>
              </a:rPr>
              <a:t>ed </a:t>
            </a:r>
            <a:r>
              <a:rPr sz="2000" b="1" spc="124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24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7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time,</a:t>
            </a:r>
            <a:r>
              <a:rPr sz="2000" b="1" spc="29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there </a:t>
            </a:r>
            <a:r>
              <a:rPr sz="2000" b="1" spc="2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are</a:t>
            </a:r>
            <a:r>
              <a:rPr sz="2000" b="1" spc="22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35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53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sz="2000" b="1" spc="164" dirty="0" smtClean="0">
                <a:cs typeface="Times New Roman"/>
              </a:rPr>
              <a:t> </a:t>
            </a:r>
            <a:endParaRPr lang="en-US" sz="2000" b="1" spc="164" dirty="0" smtClean="0">
              <a:cs typeface="Times New Roman"/>
            </a:endParaRPr>
          </a:p>
          <a:p>
            <a:pPr marL="12700" marR="3111" indent="0">
              <a:lnSpc>
                <a:spcPts val="1440"/>
              </a:lnSpc>
              <a:spcBef>
                <a:spcPts val="814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marR="3111" indent="0">
              <a:lnSpc>
                <a:spcPts val="1440"/>
              </a:lnSpc>
              <a:spcBef>
                <a:spcPts val="814"/>
              </a:spcBef>
            </a:pPr>
            <a:r>
              <a:rPr lang="en-US" sz="2000" b="1" spc="0" dirty="0" smtClean="0">
                <a:cs typeface="Times New Roman"/>
              </a:rPr>
              <a:t>     </a:t>
            </a:r>
            <a:r>
              <a:rPr sz="2000" b="1" spc="0" dirty="0" smtClean="0">
                <a:cs typeface="Times New Roman"/>
              </a:rPr>
              <a:t>individuals </a:t>
            </a:r>
            <a:r>
              <a:rPr sz="2000" b="1" spc="5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 the</a:t>
            </a:r>
            <a:r>
              <a:rPr sz="2000" b="1" spc="2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first</a:t>
            </a:r>
            <a:r>
              <a:rPr sz="2000" b="1" spc="17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0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2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age</a:t>
            </a:r>
            <a:r>
              <a:rPr sz="2000" spc="0" dirty="0" smtClean="0">
                <a:cs typeface="Times New Roman"/>
              </a:rPr>
              <a:t>.</a:t>
            </a:r>
            <a:endParaRPr sz="20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spc="-1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-1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-1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-1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-100" dirty="0" smtClean="0">
                <a:cs typeface="Times New Roman"/>
              </a:rPr>
              <a:t>F</a:t>
            </a:r>
            <a:r>
              <a:rPr sz="2000" b="1" spc="0" dirty="0" smtClean="0">
                <a:cs typeface="Times New Roman"/>
              </a:rPr>
              <a:t>or</a:t>
            </a:r>
            <a:r>
              <a:rPr sz="2000" b="1" spc="18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0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next</a:t>
            </a:r>
            <a:r>
              <a:rPr sz="2000" b="1" spc="225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17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 time,</a:t>
            </a:r>
            <a:r>
              <a:rPr sz="2000" b="1" spc="210" dirty="0" smtClean="0">
                <a:cs typeface="Times New Roman"/>
              </a:rPr>
              <a:t> </a:t>
            </a:r>
            <a:endParaRPr lang="en-US" sz="2000" b="1" spc="21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21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lang="en-US" sz="2000" b="1" spc="-29" dirty="0" smtClean="0">
                <a:cs typeface="Times New Roman"/>
              </a:rPr>
              <a:t>W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1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ex</a:t>
            </a:r>
            <a:r>
              <a:rPr sz="2000" b="1" spc="-59" dirty="0" smtClean="0">
                <a:cs typeface="Times New Roman"/>
              </a:rPr>
              <a:t>pe</a:t>
            </a:r>
            <a:r>
              <a:rPr sz="2000" b="1" spc="0" dirty="0" smtClean="0">
                <a:cs typeface="Times New Roman"/>
              </a:rPr>
              <a:t>ct</a:t>
            </a:r>
            <a:r>
              <a:rPr sz="2000" b="1" spc="1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to</a:t>
            </a:r>
            <a:r>
              <a:rPr sz="2000" b="1" spc="16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h</a:t>
            </a:r>
            <a:r>
              <a:rPr sz="2000" b="1" spc="-29" dirty="0" smtClean="0">
                <a:cs typeface="Times New Roman"/>
              </a:rPr>
              <a:t>av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15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3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out </a:t>
            </a:r>
            <a:r>
              <a:rPr sz="2000" b="1" spc="1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2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37" dirty="0" smtClean="0">
                <a:cs typeface="Times New Roman"/>
              </a:rPr>
              <a:t> </a:t>
            </a:r>
            <a:r>
              <a:rPr lang="en-US" sz="2000" b="1" spc="3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individuals</a:t>
            </a:r>
            <a:r>
              <a:rPr sz="2000" b="1" spc="28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</a:t>
            </a:r>
            <a:r>
              <a:rPr sz="2000" b="1" spc="9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5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second group</a:t>
            </a:r>
            <a:r>
              <a:rPr sz="2000" b="1" spc="186" dirty="0" smtClean="0">
                <a:cs typeface="Times New Roman"/>
              </a:rPr>
              <a:t> </a:t>
            </a:r>
            <a:endParaRPr lang="en-US" sz="2000" b="1" spc="186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186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of</a:t>
            </a:r>
            <a:r>
              <a:rPr sz="2000" b="1" spc="1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age,</a:t>
            </a:r>
            <a:endParaRPr lang="en-US" sz="2000" b="1" spc="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114" dirty="0" smtClean="0">
                <a:cs typeface="Times New Roman"/>
              </a:rPr>
              <a:t> </a:t>
            </a:r>
            <a:endParaRPr lang="en-US" sz="2000" b="1" spc="114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i.e.,</a:t>
            </a:r>
            <a:r>
              <a:rPr sz="2000" b="1" spc="11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2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47" dirty="0" smtClean="0">
                <a:cs typeface="Times New Roman"/>
              </a:rPr>
              <a:t> </a:t>
            </a:r>
            <a:r>
              <a:rPr lang="en-US" sz="2000" b="1" spc="47" dirty="0" smtClean="0">
                <a:cs typeface="Times New Roman"/>
              </a:rPr>
              <a:t>can be    considered as</a:t>
            </a:r>
            <a:r>
              <a:rPr sz="2000" b="1" spc="10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an</a:t>
            </a:r>
            <a:r>
              <a:rPr sz="2000" b="1" spc="17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ex</a:t>
            </a:r>
            <a:r>
              <a:rPr sz="2000" b="1" spc="-59" dirty="0" smtClean="0">
                <a:cs typeface="Times New Roman"/>
              </a:rPr>
              <a:t>pe</a:t>
            </a:r>
            <a:r>
              <a:rPr sz="2000" b="1" spc="0" dirty="0" smtClean="0">
                <a:cs typeface="Times New Roman"/>
              </a:rPr>
              <a:t>ct</a:t>
            </a:r>
            <a:r>
              <a:rPr sz="2000" b="1" spc="-59" dirty="0" smtClean="0">
                <a:cs typeface="Times New Roman"/>
              </a:rPr>
              <a:t>e</a:t>
            </a:r>
            <a:r>
              <a:rPr sz="2000" b="1" spc="0" dirty="0" smtClean="0">
                <a:cs typeface="Times New Roman"/>
              </a:rPr>
              <a:t>d</a:t>
            </a:r>
            <a:r>
              <a:rPr sz="2000" b="1" spc="8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size</a:t>
            </a:r>
            <a:r>
              <a:rPr sz="2000" b="1" spc="14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for</a:t>
            </a:r>
            <a:r>
              <a:rPr sz="2000" b="1" spc="60" dirty="0" smtClean="0">
                <a:cs typeface="Times New Roman"/>
              </a:rPr>
              <a:t> </a:t>
            </a:r>
            <a:endParaRPr lang="en-US" sz="2000" b="1" spc="6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6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the</a:t>
            </a:r>
            <a:r>
              <a:rPr sz="2000" b="1" spc="22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foll</a:t>
            </a:r>
            <a:r>
              <a:rPr sz="2000" b="1" spc="-29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wing</a:t>
            </a:r>
            <a:r>
              <a:rPr sz="2000" b="1" spc="-15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 of</a:t>
            </a:r>
            <a:r>
              <a:rPr sz="2000" b="1" spc="4" dirty="0" smtClean="0">
                <a:cs typeface="Times New Roman"/>
              </a:rPr>
              <a:t> </a:t>
            </a:r>
            <a:r>
              <a:rPr lang="en-US" sz="2000" b="1" spc="4" dirty="0" smtClean="0">
                <a:cs typeface="Times New Roman"/>
              </a:rPr>
              <a:t>   </a:t>
            </a:r>
            <a:r>
              <a:rPr sz="2000" b="1" spc="0" dirty="0" smtClean="0">
                <a:cs typeface="Times New Roman"/>
              </a:rPr>
              <a:t>time.</a:t>
            </a:r>
            <a:endParaRPr lang="en-US" sz="2000" b="1" spc="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214" dirty="0" smtClean="0">
                <a:cs typeface="Times New Roman"/>
              </a:rPr>
              <a:t> </a:t>
            </a:r>
            <a:endParaRPr lang="en-US" sz="2000" b="1" spc="214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r>
              <a:rPr lang="en-US" sz="2000" b="1" dirty="0" smtClean="0">
                <a:cs typeface="Times New Roman"/>
              </a:rPr>
              <a:t>So,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1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survi</a:t>
            </a:r>
            <a:r>
              <a:rPr sz="2000" b="1" spc="-59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al</a:t>
            </a:r>
            <a:r>
              <a:rPr sz="2000" b="1" spc="22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rate,  s</a:t>
            </a:r>
            <a:r>
              <a:rPr sz="2000" b="1" spc="50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,</a:t>
            </a:r>
            <a:r>
              <a:rPr lang="en-US" sz="2000" b="1" spc="0" dirty="0" smtClean="0">
                <a:cs typeface="Times New Roman"/>
              </a:rPr>
              <a:t> is </a:t>
            </a:r>
            <a:r>
              <a:rPr sz="2000" b="1" spc="0" dirty="0" smtClean="0">
                <a:cs typeface="Times New Roman"/>
              </a:rPr>
              <a:t>an</a:t>
            </a:r>
            <a:r>
              <a:rPr sz="2000" b="1" spc="1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unkn</a:t>
            </a:r>
            <a:r>
              <a:rPr sz="2000" b="1" spc="-25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wn</a:t>
            </a:r>
            <a:r>
              <a:rPr sz="2000" b="1" spc="19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parameter</a:t>
            </a:r>
            <a:r>
              <a:rPr sz="2000" spc="0" dirty="0" smtClean="0">
                <a:cs typeface="Times New Roman"/>
              </a:rPr>
              <a:t>, </a:t>
            </a:r>
            <a:endParaRPr lang="en-US" sz="2000" spc="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lang="en-US" sz="2000" dirty="0" smtClean="0">
              <a:cs typeface="Times New Roman"/>
            </a:endParaRPr>
          </a:p>
          <a:p>
            <a:pPr marL="12700" marR="4151" indent="222999" algn="just">
              <a:lnSpc>
                <a:spcPts val="1440"/>
              </a:lnSpc>
              <a:spcBef>
                <a:spcPts val="5"/>
              </a:spcBef>
            </a:pPr>
            <a:endParaRPr sz="2000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Ea</a:t>
            </a:r>
            <a:r>
              <a:rPr sz="2000" b="1" spc="-29" dirty="0" smtClean="0">
                <a:cs typeface="Times New Roman"/>
              </a:rPr>
              <a:t>c</a:t>
            </a:r>
            <a:r>
              <a:rPr sz="2000" b="1" spc="0" dirty="0" smtClean="0">
                <a:cs typeface="Times New Roman"/>
              </a:rPr>
              <a:t>h</a:t>
            </a:r>
            <a:r>
              <a:rPr sz="2000" b="1" spc="23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anim</a:t>
            </a:r>
            <a:r>
              <a:rPr sz="2000" b="1" spc="4" dirty="0" smtClean="0">
                <a:cs typeface="Times New Roman"/>
              </a:rPr>
              <a:t>a</a:t>
            </a:r>
            <a:r>
              <a:rPr sz="2000" b="1" spc="0" dirty="0" smtClean="0">
                <a:cs typeface="Times New Roman"/>
              </a:rPr>
              <a:t>l</a:t>
            </a:r>
            <a:r>
              <a:rPr sz="2000" b="1" spc="26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3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5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0" baseline="-14493" dirty="0" smtClean="0">
                <a:cs typeface="Times New Roman"/>
              </a:rPr>
              <a:t>1</a:t>
            </a:r>
            <a:r>
              <a:rPr sz="2000" b="1" spc="-60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72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04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sz="2000" b="1" spc="12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individuals </a:t>
            </a:r>
            <a:r>
              <a:rPr sz="2000" b="1" spc="2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3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group</a:t>
            </a:r>
            <a:r>
              <a:rPr sz="2000" b="1" spc="21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1</a:t>
            </a:r>
            <a:r>
              <a:rPr sz="2000" b="1" spc="8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m</a:t>
            </a:r>
            <a:r>
              <a:rPr sz="2000" b="1" spc="-29" dirty="0" smtClean="0">
                <a:cs typeface="Times New Roman"/>
              </a:rPr>
              <a:t>a</a:t>
            </a:r>
            <a:r>
              <a:rPr sz="2000" b="1" spc="0" dirty="0" smtClean="0">
                <a:cs typeface="Times New Roman"/>
              </a:rPr>
              <a:t>y</a:t>
            </a:r>
            <a:r>
              <a:rPr sz="2000" b="1" spc="19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survi</a:t>
            </a:r>
            <a:r>
              <a:rPr sz="2000" b="1" spc="-29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204" dirty="0" smtClean="0">
                <a:cs typeface="Times New Roman"/>
              </a:rPr>
              <a:t> </a:t>
            </a:r>
            <a:endParaRPr lang="en-US" sz="2000" b="1" spc="204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204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lang="en-US" sz="2000" b="1" spc="0" dirty="0" smtClean="0">
                <a:cs typeface="Times New Roman"/>
              </a:rPr>
              <a:t>t</a:t>
            </a:r>
            <a:r>
              <a:rPr sz="2000" b="1" spc="0" dirty="0" smtClean="0">
                <a:cs typeface="Times New Roman"/>
              </a:rPr>
              <a:t>o</a:t>
            </a:r>
            <a:r>
              <a:rPr lang="en-US" sz="2000" b="1" spc="20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the</a:t>
            </a:r>
            <a:r>
              <a:rPr sz="2000" b="1" spc="251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next</a:t>
            </a:r>
            <a:r>
              <a:rPr sz="2000" b="1" spc="270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p</a:t>
            </a:r>
            <a:r>
              <a:rPr sz="2000" b="1" spc="0" dirty="0" smtClean="0">
                <a:cs typeface="Times New Roman"/>
              </a:rPr>
              <a:t>eri</a:t>
            </a:r>
            <a:r>
              <a:rPr sz="2000" b="1" spc="34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d of</a:t>
            </a:r>
            <a:r>
              <a:rPr sz="2000" b="1" spc="-1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time</a:t>
            </a:r>
            <a:r>
              <a:rPr sz="2000" b="1" spc="17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with</a:t>
            </a:r>
            <a:r>
              <a:rPr sz="2000" b="1" spc="17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probabili</a:t>
            </a:r>
            <a:r>
              <a:rPr sz="2000" b="1" spc="-25" dirty="0" smtClean="0">
                <a:cs typeface="Times New Roman"/>
              </a:rPr>
              <a:t>t</a:t>
            </a:r>
            <a:r>
              <a:rPr sz="2000" b="1" spc="0" dirty="0" smtClean="0">
                <a:cs typeface="Times New Roman"/>
              </a:rPr>
              <a:t>y </a:t>
            </a:r>
            <a:r>
              <a:rPr sz="2000" b="1" spc="83" dirty="0" smtClean="0">
                <a:cs typeface="Times New Roman"/>
              </a:rPr>
              <a:t> </a:t>
            </a:r>
            <a:r>
              <a:rPr lang="en-US" sz="2000" b="1" spc="83" dirty="0" smtClean="0">
                <a:cs typeface="Times New Roman"/>
              </a:rPr>
              <a:t>0&lt;</a:t>
            </a:r>
            <a:r>
              <a:rPr sz="2000" b="1" spc="0" dirty="0" smtClean="0">
                <a:cs typeface="Times New Roman"/>
              </a:rPr>
              <a:t>s</a:t>
            </a:r>
            <a:r>
              <a:rPr sz="2000" b="1" spc="0" baseline="-14493" dirty="0" smtClean="0">
                <a:cs typeface="Times New Roman"/>
              </a:rPr>
              <a:t>1</a:t>
            </a:r>
            <a:r>
              <a:rPr lang="en-US" sz="2000" b="1" spc="0" dirty="0" smtClean="0">
                <a:cs typeface="Times New Roman"/>
              </a:rPr>
              <a:t>&lt;1</a:t>
            </a:r>
            <a:r>
              <a:rPr sz="2000" b="1" spc="-45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.</a:t>
            </a:r>
            <a:r>
              <a:rPr sz="2000" b="1" spc="226" dirty="0" smtClean="0">
                <a:cs typeface="Times New Roman"/>
              </a:rPr>
              <a:t> </a:t>
            </a:r>
            <a:endParaRPr lang="en-US" sz="2000" b="1" spc="226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spc="226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spc="226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spc="0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2</a:t>
            </a:r>
            <a:r>
              <a:rPr sz="2000" b="1" spc="0" dirty="0" smtClean="0">
                <a:cs typeface="Times New Roman"/>
              </a:rPr>
              <a:t>(t),</a:t>
            </a:r>
            <a:r>
              <a:rPr sz="2000" b="1" spc="11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is</a:t>
            </a:r>
            <a:r>
              <a:rPr sz="2000" b="1" spc="11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18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random </a:t>
            </a:r>
            <a:r>
              <a:rPr sz="2000" b="1" spc="59" dirty="0" smtClean="0">
                <a:cs typeface="Times New Roman"/>
              </a:rPr>
              <a:t> </a:t>
            </a:r>
            <a:r>
              <a:rPr sz="2000" b="1" spc="-64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ariable </a:t>
            </a:r>
            <a:r>
              <a:rPr sz="2000" b="1" spc="1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with Binomial</a:t>
            </a:r>
            <a:r>
              <a:rPr sz="2000" b="1" spc="8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distribution,</a:t>
            </a:r>
            <a:r>
              <a:rPr sz="2000" b="1" spc="62" dirty="0" smtClean="0">
                <a:cs typeface="Times New Roman"/>
              </a:rPr>
              <a:t> </a:t>
            </a:r>
            <a:endParaRPr lang="en-US" sz="2000" b="1" spc="62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62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64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6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 (N</a:t>
            </a:r>
            <a:r>
              <a:rPr sz="2000" b="1" spc="53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(</a:t>
            </a:r>
            <a:r>
              <a:rPr sz="2000" b="1" spc="69" dirty="0" smtClean="0">
                <a:cs typeface="Times New Roman"/>
              </a:rPr>
              <a:t>t</a:t>
            </a:r>
            <a:r>
              <a:rPr sz="2000" b="1" spc="69" dirty="0" smtClean="0">
                <a:cs typeface="Batang"/>
              </a:rPr>
              <a:t>−</a:t>
            </a:r>
            <a:r>
              <a:rPr sz="2000" b="1" spc="0" dirty="0" smtClean="0">
                <a:cs typeface="Times New Roman"/>
              </a:rPr>
              <a:t>1);</a:t>
            </a:r>
            <a:r>
              <a:rPr sz="2000" b="1" spc="-8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</a:t>
            </a:r>
            <a:r>
              <a:rPr sz="2000" b="1" spc="0" baseline="-14493" dirty="0" smtClean="0">
                <a:cs typeface="Times New Roman"/>
              </a:rPr>
              <a:t>1</a:t>
            </a:r>
            <a:r>
              <a:rPr sz="2000" b="1" spc="-45" baseline="-1449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).</a:t>
            </a:r>
            <a:endParaRPr lang="en-US" sz="2000" b="1" spc="0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266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The</a:t>
            </a:r>
            <a:r>
              <a:rPr sz="2000" b="1" spc="13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distribution</a:t>
            </a:r>
            <a:r>
              <a:rPr sz="2000" b="1" spc="-2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of</a:t>
            </a:r>
            <a:r>
              <a:rPr sz="2000" b="1" spc="-6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2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-2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can</a:t>
            </a:r>
            <a:r>
              <a:rPr sz="2000" b="1" spc="78" dirty="0" smtClean="0">
                <a:cs typeface="Times New Roman"/>
              </a:rPr>
              <a:t> </a:t>
            </a:r>
            <a:r>
              <a:rPr sz="2000" b="1" spc="34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e</a:t>
            </a:r>
            <a:r>
              <a:rPr sz="2000" b="1" spc="2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appr</a:t>
            </a:r>
            <a:r>
              <a:rPr sz="2000" b="1" spc="-25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ximated </a:t>
            </a:r>
            <a:r>
              <a:rPr sz="2000" b="1" spc="-29" dirty="0" smtClean="0">
                <a:cs typeface="Times New Roman"/>
              </a:rPr>
              <a:t>b</a:t>
            </a:r>
            <a:r>
              <a:rPr sz="2000" b="1" spc="0" dirty="0" smtClean="0">
                <a:cs typeface="Times New Roman"/>
              </a:rPr>
              <a:t>y</a:t>
            </a:r>
            <a:r>
              <a:rPr sz="2000" b="1" spc="14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137" dirty="0" smtClean="0">
                <a:cs typeface="Times New Roman"/>
              </a:rPr>
              <a:t> </a:t>
            </a:r>
            <a:endParaRPr lang="en-US" sz="2000" b="1" spc="137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137" dirty="0" smtClean="0">
              <a:cs typeface="Times New Roman"/>
            </a:endParaRPr>
          </a:p>
          <a:p>
            <a:pPr marL="12700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Normal</a:t>
            </a:r>
            <a:r>
              <a:rPr sz="2000" b="1" spc="217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distribution,</a:t>
            </a:r>
            <a:r>
              <a:rPr sz="2000" b="1" spc="8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pr</a:t>
            </a:r>
            <a:r>
              <a:rPr sz="2000" b="1" spc="-29" dirty="0" smtClean="0">
                <a:cs typeface="Times New Roman"/>
              </a:rPr>
              <a:t>o</a:t>
            </a:r>
            <a:r>
              <a:rPr sz="2000" b="1" spc="0" dirty="0" smtClean="0">
                <a:cs typeface="Times New Roman"/>
              </a:rPr>
              <a:t>vided</a:t>
            </a:r>
            <a:r>
              <a:rPr sz="2000" b="1" spc="25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that </a:t>
            </a:r>
            <a:r>
              <a:rPr sz="2000" b="1" spc="1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1</a:t>
            </a:r>
            <a:r>
              <a:rPr sz="2000" b="1" spc="0" dirty="0" smtClean="0">
                <a:cs typeface="Times New Roman"/>
              </a:rPr>
              <a:t>(t</a:t>
            </a:r>
            <a:r>
              <a:rPr sz="2000" b="1" spc="-65" dirty="0" smtClean="0">
                <a:cs typeface="Times New Roman"/>
              </a:rPr>
              <a:t> </a:t>
            </a:r>
            <a:r>
              <a:rPr sz="2000" b="1" spc="0" dirty="0" smtClean="0">
                <a:cs typeface="Batang"/>
              </a:rPr>
              <a:t>−</a:t>
            </a:r>
            <a:r>
              <a:rPr sz="2000" b="1" spc="-114" dirty="0" smtClean="0">
                <a:cs typeface="Batang"/>
              </a:rPr>
              <a:t> </a:t>
            </a:r>
            <a:r>
              <a:rPr sz="2000" b="1" spc="0" dirty="0" smtClean="0">
                <a:cs typeface="Times New Roman"/>
              </a:rPr>
              <a:t>1)</a:t>
            </a:r>
            <a:r>
              <a:rPr sz="2000" b="1" spc="11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is</a:t>
            </a:r>
            <a:r>
              <a:rPr sz="2000" b="1" spc="73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large</a:t>
            </a:r>
            <a:r>
              <a:rPr sz="2000" b="1" spc="16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enough.</a:t>
            </a:r>
            <a:endParaRPr sz="2000" b="1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spc="0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In</a:t>
            </a:r>
            <a:r>
              <a:rPr sz="2000" b="1" spc="17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this</a:t>
            </a:r>
            <a:r>
              <a:rPr sz="2000" b="1" spc="265" dirty="0" smtClean="0">
                <a:cs typeface="Times New Roman"/>
              </a:rPr>
              <a:t> </a:t>
            </a:r>
            <a:r>
              <a:rPr sz="2000" b="1" spc="-29" dirty="0" smtClean="0">
                <a:cs typeface="Times New Roman"/>
              </a:rPr>
              <a:t>wa</a:t>
            </a:r>
            <a:r>
              <a:rPr sz="2000" b="1" spc="-94" dirty="0" smtClean="0">
                <a:cs typeface="Times New Roman"/>
              </a:rPr>
              <a:t>y</a:t>
            </a:r>
            <a:r>
              <a:rPr sz="2000" b="1" spc="0" dirty="0" smtClean="0">
                <a:cs typeface="Times New Roman"/>
              </a:rPr>
              <a:t>,</a:t>
            </a:r>
            <a:r>
              <a:rPr sz="2000" b="1" spc="164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N</a:t>
            </a:r>
            <a:r>
              <a:rPr sz="2000" b="1" spc="55" baseline="-14493" dirty="0" smtClean="0">
                <a:cs typeface="Times New Roman"/>
              </a:rPr>
              <a:t>2</a:t>
            </a:r>
            <a:r>
              <a:rPr sz="2000" b="1" spc="0" dirty="0" smtClean="0">
                <a:cs typeface="Times New Roman"/>
              </a:rPr>
              <a:t>(t)</a:t>
            </a:r>
            <a:r>
              <a:rPr sz="2000" b="1" spc="82" dirty="0" smtClean="0">
                <a:cs typeface="Times New Roman"/>
              </a:rPr>
              <a:t> </a:t>
            </a:r>
            <a:r>
              <a:rPr lang="en-US" sz="2000" b="1" spc="-29" dirty="0" smtClean="0">
                <a:cs typeface="Times New Roman"/>
              </a:rPr>
              <a:t> is </a:t>
            </a:r>
            <a:r>
              <a:rPr sz="2000" b="1" spc="0" dirty="0" smtClean="0">
                <a:cs typeface="Times New Roman"/>
              </a:rPr>
              <a:t>a</a:t>
            </a:r>
            <a:r>
              <a:rPr sz="2000" b="1" spc="152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random </a:t>
            </a:r>
            <a:r>
              <a:rPr sz="2000" b="1" spc="29" dirty="0" smtClean="0">
                <a:cs typeface="Times New Roman"/>
              </a:rPr>
              <a:t> </a:t>
            </a:r>
            <a:r>
              <a:rPr sz="2000" b="1" spc="-64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ariable. </a:t>
            </a:r>
            <a:endParaRPr lang="en-US" sz="2000" b="1" spc="0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endParaRPr lang="en-US" sz="2000" b="1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164" dirty="0" smtClean="0">
                <a:cs typeface="Times New Roman"/>
              </a:rPr>
              <a:t> </a:t>
            </a:r>
            <a:endParaRPr lang="en-US" sz="2000" b="1" spc="164" dirty="0" smtClean="0">
              <a:cs typeface="Times New Roman"/>
            </a:endParaRPr>
          </a:p>
          <a:p>
            <a:pPr marL="12700" marR="6272" indent="222999" algn="just">
              <a:lnSpc>
                <a:spcPts val="1440"/>
              </a:lnSpc>
              <a:spcBef>
                <a:spcPts val="5"/>
              </a:spcBef>
            </a:pPr>
            <a:r>
              <a:rPr sz="2000" b="1" spc="0" dirty="0" smtClean="0">
                <a:cs typeface="Times New Roman"/>
              </a:rPr>
              <a:t>The</a:t>
            </a:r>
            <a:r>
              <a:rPr sz="2000" b="1" spc="258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sampling</a:t>
            </a:r>
            <a:r>
              <a:rPr sz="2000" b="1" spc="236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densi</a:t>
            </a:r>
            <a:r>
              <a:rPr sz="2000" b="1" spc="-25" dirty="0" smtClean="0">
                <a:cs typeface="Times New Roman"/>
              </a:rPr>
              <a:t>t</a:t>
            </a:r>
            <a:r>
              <a:rPr sz="2000" b="1" spc="0" dirty="0" smtClean="0">
                <a:cs typeface="Times New Roman"/>
              </a:rPr>
              <a:t>y for</a:t>
            </a:r>
            <a:r>
              <a:rPr sz="2000" b="1" spc="75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this</a:t>
            </a:r>
            <a:r>
              <a:rPr sz="2000" b="1" spc="250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random </a:t>
            </a:r>
            <a:r>
              <a:rPr sz="2000" b="1" spc="14" dirty="0" smtClean="0">
                <a:cs typeface="Times New Roman"/>
              </a:rPr>
              <a:t> </a:t>
            </a:r>
            <a:r>
              <a:rPr sz="2000" b="1" spc="-64" dirty="0" smtClean="0">
                <a:cs typeface="Times New Roman"/>
              </a:rPr>
              <a:t>v</a:t>
            </a:r>
            <a:r>
              <a:rPr sz="2000" b="1" spc="0" dirty="0" smtClean="0">
                <a:cs typeface="Times New Roman"/>
              </a:rPr>
              <a:t>ariable</a:t>
            </a:r>
            <a:r>
              <a:rPr sz="2000" b="1" spc="269" dirty="0" smtClean="0">
                <a:cs typeface="Times New Roman"/>
              </a:rPr>
              <a:t> </a:t>
            </a:r>
            <a:r>
              <a:rPr sz="2000" b="1" spc="0" dirty="0" smtClean="0">
                <a:cs typeface="Times New Roman"/>
              </a:rPr>
              <a:t>is</a:t>
            </a:r>
            <a:endParaRPr sz="2000" b="1" dirty="0"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65200" y="9690100"/>
            <a:ext cx="3950297" cy="535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endParaRPr lang="en-US" sz="800" dirty="0" smtClean="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  <a:spcBef>
                <a:spcPts val="62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00" y="160184"/>
            <a:ext cx="6781800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2. Statistical</a:t>
            </a:r>
            <a:r>
              <a:rPr lang="en-US" sz="2800" b="1" spc="283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m</a:t>
            </a:r>
            <a:r>
              <a:rPr lang="en-US" sz="2800" b="1" spc="47" dirty="0" smtClean="0">
                <a:solidFill>
                  <a:prstClr val="black"/>
                </a:solidFill>
                <a:latin typeface="+mj-lt"/>
                <a:cs typeface="Times New Roman"/>
              </a:rPr>
              <a:t>o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del</a:t>
            </a:r>
            <a:r>
              <a:rPr lang="en-US" sz="2800" b="1" spc="-8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for </a:t>
            </a:r>
            <a:r>
              <a:rPr lang="en-US" sz="2800" b="1" spc="73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estimating</a:t>
            </a:r>
            <a:r>
              <a:rPr lang="en-US" sz="2800" b="1" spc="-122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survi</a:t>
            </a:r>
            <a:r>
              <a:rPr lang="en-US" sz="2800" b="1" spc="-88" dirty="0" smtClean="0">
                <a:solidFill>
                  <a:prstClr val="black"/>
                </a:solidFill>
                <a:latin typeface="+mj-lt"/>
                <a:cs typeface="Times New Roman"/>
              </a:rPr>
              <a:t>v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al</a:t>
            </a:r>
            <a:r>
              <a:rPr lang="en-US" sz="2800" b="1" spc="-158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endParaRPr lang="en-US" sz="2800" b="1" spc="-158" dirty="0" smtClean="0">
              <a:solidFill>
                <a:prstClr val="black"/>
              </a:solidFill>
              <a:latin typeface="+mj-lt"/>
              <a:cs typeface="Times New Roman"/>
            </a:endParaRPr>
          </a:p>
          <a:p>
            <a:pPr marL="12700" marR="19859" lvl="0">
              <a:lnSpc>
                <a:spcPts val="1255"/>
              </a:lnSpc>
              <a:spcBef>
                <a:spcPts val="62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/>
              </a:rPr>
              <a:t>rates</a:t>
            </a:r>
            <a:endParaRPr lang="en-US" sz="2800" b="1" dirty="0">
              <a:solidFill>
                <a:prstClr val="black"/>
              </a:solidFill>
              <a:latin typeface="+mj-lt"/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79400" y="9766300"/>
            <a:ext cx="7010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3940" marR="1936967" algn="ctr">
              <a:lnSpc>
                <a:spcPts val="1370"/>
              </a:lnSpc>
              <a:spcBef>
                <a:spcPts val="68"/>
              </a:spcBef>
            </a:pPr>
            <a:endParaRPr lang="en-US" sz="2000" b="1" baseline="4831" dirty="0" smtClean="0">
              <a:solidFill>
                <a:schemeClr val="tx2"/>
              </a:solidFill>
              <a:latin typeface="+mj-lt"/>
              <a:cs typeface="Times New Roman"/>
            </a:endParaRPr>
          </a:p>
          <a:p>
            <a:pPr marL="1923940" marR="1936967" algn="ctr">
              <a:lnSpc>
                <a:spcPts val="1370"/>
              </a:lnSpc>
              <a:spcBef>
                <a:spcPts val="68"/>
              </a:spcBef>
            </a:pP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sz="2000" b="1" spc="55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2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(t)</a:t>
            </a:r>
            <a:r>
              <a:rPr sz="2000" b="1" spc="12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419" dirty="0" smtClean="0">
                <a:solidFill>
                  <a:schemeClr val="tx2"/>
                </a:solidFill>
                <a:latin typeface="+mj-lt"/>
                <a:cs typeface="Batang"/>
              </a:rPr>
              <a:t>∼</a:t>
            </a:r>
            <a:r>
              <a:rPr sz="2000" b="1" spc="26" baseline="4419" dirty="0" smtClean="0">
                <a:solidFill>
                  <a:schemeClr val="tx2"/>
                </a:solidFill>
                <a:latin typeface="+mj-lt"/>
                <a:cs typeface="Batang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sz="2000" b="1" spc="-105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(s</a:t>
            </a:r>
            <a:r>
              <a:rPr sz="2000" b="1" spc="0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sz="2000" b="1" spc="5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N</a:t>
            </a:r>
            <a:r>
              <a:rPr sz="2000" b="1" spc="0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1</a:t>
            </a:r>
            <a:r>
              <a:rPr sz="2000" b="1" spc="-60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(t</a:t>
            </a:r>
            <a:r>
              <a:rPr sz="2000" b="1" spc="-82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419" dirty="0" smtClean="0">
                <a:solidFill>
                  <a:schemeClr val="tx2"/>
                </a:solidFill>
                <a:latin typeface="+mj-lt"/>
                <a:cs typeface="Batang"/>
              </a:rPr>
              <a:t>−</a:t>
            </a:r>
            <a:r>
              <a:rPr sz="2000" b="1" spc="-114" baseline="4419" dirty="0" smtClean="0">
                <a:solidFill>
                  <a:schemeClr val="tx2"/>
                </a:solidFill>
                <a:latin typeface="+mj-lt"/>
                <a:cs typeface="Batang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1);</a:t>
            </a:r>
            <a:r>
              <a:rPr sz="2000" b="1" spc="-73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 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σ</a:t>
            </a:r>
            <a:r>
              <a:rPr sz="2000" b="1" spc="50" baseline="-7246" dirty="0" smtClean="0">
                <a:solidFill>
                  <a:schemeClr val="tx2"/>
                </a:solidFill>
                <a:latin typeface="+mj-lt"/>
                <a:cs typeface="Times New Roman"/>
              </a:rPr>
              <a:t>2</a:t>
            </a:r>
            <a:r>
              <a:rPr sz="2000" b="1" spc="0" baseline="4831" dirty="0" smtClean="0">
                <a:solidFill>
                  <a:schemeClr val="tx2"/>
                </a:solidFill>
                <a:latin typeface="+mj-lt"/>
                <a:cs typeface="Times New Roman"/>
              </a:rPr>
              <a:t>)</a:t>
            </a:r>
            <a:endParaRPr sz="2000" b="1" dirty="0" smtClean="0">
              <a:solidFill>
                <a:schemeClr val="tx2"/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898</TotalTime>
  <Words>1741</Words>
  <Application>Microsoft Office PowerPoint</Application>
  <PresentationFormat>Custom</PresentationFormat>
  <Paragraphs>513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Laxman</dc:creator>
  <cp:lastModifiedBy>Acer</cp:lastModifiedBy>
  <cp:revision>159</cp:revision>
  <dcterms:modified xsi:type="dcterms:W3CDTF">2015-11-10T23:16:25Z</dcterms:modified>
</cp:coreProperties>
</file>