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6113C"/>
    <a:srgbClr val="FF8C3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90" y="5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A1203-A19A-1C0C-2272-9C781EBB7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A994D-8A01-9074-23B6-1B8878ECF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552BB-4A2E-6BDD-BAEF-A6C7FF8B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68C3-DFD7-4BD3-8BDE-2F2CF2F09C9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51791-84C9-EE40-51FD-CD8B35FC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249B9-11FE-D214-3724-1DEA08C8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BE03-0B5E-4990-9834-66C83C7D5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1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58B06-12CB-0621-35EC-BD226666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00ADC-3AE0-1AB3-A182-683E4426E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4A14A-CB9C-0AEB-C374-D2C25686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68C3-DFD7-4BD3-8BDE-2F2CF2F09C9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C6864-346E-1835-9398-2B1135DB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78175-13CB-F6CF-42A2-63E119CA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BE03-0B5E-4990-9834-66C83C7D5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D14E45-49D8-0351-B882-B129F1E82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E20E67-CB44-6114-A033-02E87AD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02FB6-5D03-010C-FD1E-87C446B0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68C3-DFD7-4BD3-8BDE-2F2CF2F09C9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13B5D-F804-ABFB-DD81-6F54B342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06160-306D-26F3-BDA9-22EF4EF4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BE03-0B5E-4990-9834-66C83C7D5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C5446-3805-46CD-482C-4DD691A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217B4-4677-F147-2862-095527E2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0523F-9168-AEC8-2B63-5F93E6AD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68C3-DFD7-4BD3-8BDE-2F2CF2F09C9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532F9-95D9-75EF-8002-B249BB48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A96D8-39FA-4599-DFA7-5238F62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BE03-0B5E-4990-9834-66C83C7D5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5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0F85F-F136-6873-80F1-B45F69E2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26B5B-02AA-DA9C-53A4-EF485B1F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D3ED6-756F-8C7C-C77E-C4770ABC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68C3-DFD7-4BD3-8BDE-2F2CF2F09C9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6B246-D48E-C262-07E1-94C7C772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7BCF9-7493-5295-5C8C-F2608919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BE03-0B5E-4990-9834-66C83C7D5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68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FB2FA-C0A7-8264-7859-AD614EE6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9076B-63F8-5F4A-1101-06361E76E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CDA61-A5CB-67A9-01CB-8673C67EA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0161F-D89C-314C-E055-82E2A310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68C3-DFD7-4BD3-8BDE-2F2CF2F09C9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032C0-9F6A-D0A3-6205-D9CF8C78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ABCA1-9C22-F4D5-75EB-6E28C966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BE03-0B5E-4990-9834-66C83C7D5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F2042-4769-540E-8900-E12AEF5A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230E8-751D-7118-9B8F-E913AF2F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27A2B-69F4-DC0E-E532-3388C84A2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A5A110-2A35-B453-879E-105F086C3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E6D404-A1FE-A5DD-27FA-14D2B9521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8DBEB5-1CF5-D6F5-B81B-E391A5DF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68C3-DFD7-4BD3-8BDE-2F2CF2F09C9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18F38D-4F31-676C-3802-02235B3F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04C932-D418-602C-B1EF-34C62540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BE03-0B5E-4990-9834-66C83C7D5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3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36F8-E62F-7E90-E4D7-B5637EBE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B9D52-DEBE-9EDE-06FC-A04D1AAF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68C3-DFD7-4BD3-8BDE-2F2CF2F09C9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8A539-FFBE-F676-58B4-322AD9B4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36014-88E9-0699-E0E2-8DF05A70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BE03-0B5E-4990-9834-66C83C7D5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1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00F995-7336-97A4-71B6-5F9E4077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68C3-DFD7-4BD3-8BDE-2F2CF2F09C9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779FF6-32E7-8277-4D95-A92D5259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6B50F-8A63-E02D-5F42-724F1900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BE03-0B5E-4990-9834-66C83C7D5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5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92A93-8E21-12D6-5309-2BEE0979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24178-F7E5-E307-C683-D08FB8AB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4902D-D1DD-F0CA-6663-2D557F42C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0E542-C109-6459-2F8F-74765EA3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68C3-DFD7-4BD3-8BDE-2F2CF2F09C9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378A3-FD64-28F3-0278-4E38F130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103E3-D2DB-0487-9861-977F0B01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BE03-0B5E-4990-9834-66C83C7D5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6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21A06-775E-BADE-D03F-780A3EF2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184A78-6B9B-7240-A216-EA54E1F75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4BE716-EF53-351D-582F-45A9F7CEB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38DCA-3CD4-00F2-9B4D-BD44F1CE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68C3-DFD7-4BD3-8BDE-2F2CF2F09C9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8C8F2-4975-9EAB-517B-9FAE0BC8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6A2AF-1301-BA6E-B371-C6D502E8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BE03-0B5E-4990-9834-66C83C7D5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2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E038B5-8442-4258-4AF3-44E25869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4B159-0D26-2D0A-0E89-2B5C66F0D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427B1-5017-7AE9-52FA-D31B8291F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E68C3-DFD7-4BD3-8BDE-2F2CF2F09C9E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E43C5-BCB1-59FA-01DC-F6286886D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F453B-4627-EE89-350A-6D966087B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BE03-0B5E-4990-9834-66C83C7D5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3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CB25CC-08D9-F703-77EC-2A5EE0766174}"/>
              </a:ext>
            </a:extLst>
          </p:cNvPr>
          <p:cNvSpPr txBox="1"/>
          <p:nvPr/>
        </p:nvSpPr>
        <p:spPr>
          <a:xfrm>
            <a:off x="1532238" y="2397211"/>
            <a:ext cx="89874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600" dirty="0">
                <a:solidFill>
                  <a:srgbClr val="06113C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암호화와 </a:t>
            </a:r>
            <a:r>
              <a:rPr lang="ko-KR" altLang="en-US" sz="6600" dirty="0">
                <a:solidFill>
                  <a:srgbClr val="FF8C32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수학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A3DCD-E19E-88D0-110E-6282B4EA6853}"/>
              </a:ext>
            </a:extLst>
          </p:cNvPr>
          <p:cNvSpPr txBox="1"/>
          <p:nvPr/>
        </p:nvSpPr>
        <p:spPr>
          <a:xfrm>
            <a:off x="4050957" y="3702915"/>
            <a:ext cx="409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10219 </a:t>
            </a:r>
            <a:r>
              <a:rPr lang="ko-KR" altLang="en-US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신채원</a:t>
            </a:r>
          </a:p>
        </p:txBody>
      </p:sp>
    </p:spTree>
    <p:extLst>
      <p:ext uri="{BB962C8B-B14F-4D97-AF65-F5344CB8AC3E}">
        <p14:creationId xmlns:p14="http://schemas.microsoft.com/office/powerpoint/2010/main" val="1065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0AAB354-465A-550E-E37A-8F2F4687BEE1}"/>
              </a:ext>
            </a:extLst>
          </p:cNvPr>
          <p:cNvSpPr txBox="1"/>
          <p:nvPr/>
        </p:nvSpPr>
        <p:spPr>
          <a:xfrm>
            <a:off x="5453974" y="6457890"/>
            <a:ext cx="128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목차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D234E62-C650-3D27-4BCC-D089327964A5}"/>
              </a:ext>
            </a:extLst>
          </p:cNvPr>
          <p:cNvGrpSpPr/>
          <p:nvPr/>
        </p:nvGrpSpPr>
        <p:grpSpPr>
          <a:xfrm>
            <a:off x="908381" y="1752524"/>
            <a:ext cx="3334883" cy="1938992"/>
            <a:chOff x="6175415" y="745243"/>
            <a:chExt cx="3334883" cy="1938992"/>
          </a:xfrm>
        </p:grpSpPr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98A9951C-722B-89B3-335B-498EC6FD25C7}"/>
                </a:ext>
              </a:extLst>
            </p:cNvPr>
            <p:cNvSpPr/>
            <p:nvPr/>
          </p:nvSpPr>
          <p:spPr>
            <a:xfrm>
              <a:off x="6677878" y="1206635"/>
              <a:ext cx="2832420" cy="1106456"/>
            </a:xfrm>
            <a:prstGeom prst="homePlate">
              <a:avLst/>
            </a:prstGeom>
            <a:solidFill>
              <a:srgbClr val="061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EEEEEE"/>
                  </a:solidFill>
                  <a:latin typeface="바른공군체 Medium" panose="020B0600000101010101" pitchFamily="34" charset="-127"/>
                  <a:ea typeface="바른공군체 Medium" panose="020B0600000101010101" pitchFamily="34" charset="-127"/>
                </a:rPr>
                <a:t>암호화와 복호화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C62DF1-2892-3161-E337-2591C00CE364}"/>
                </a:ext>
              </a:extLst>
            </p:cNvPr>
            <p:cNvSpPr txBox="1"/>
            <p:nvPr/>
          </p:nvSpPr>
          <p:spPr>
            <a:xfrm>
              <a:off x="6175415" y="745243"/>
              <a:ext cx="2026301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0" dirty="0">
                  <a:ln w="101600" cmpd="sng">
                    <a:solidFill>
                      <a:srgbClr val="EEEEEE"/>
                    </a:solidFill>
                    <a:prstDash val="solid"/>
                  </a:ln>
                  <a:solidFill>
                    <a:srgbClr val="06113C"/>
                  </a:solidFill>
                  <a:latin typeface="스스로넷 설립체" panose="00000500000000000000" pitchFamily="2" charset="-127"/>
                  <a:ea typeface="스스로넷 설립체" panose="00000500000000000000" pitchFamily="2" charset="-127"/>
                </a:rPr>
                <a:t>1</a:t>
              </a:r>
              <a:endParaRPr lang="ko-KR" altLang="en-US" sz="12000" dirty="0">
                <a:ln w="101600" cmpd="sng">
                  <a:solidFill>
                    <a:srgbClr val="EEEEEE"/>
                  </a:solidFill>
                  <a:prstDash val="solid"/>
                </a:ln>
                <a:solidFill>
                  <a:srgbClr val="06113C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2E58E3E-615C-6EBB-7088-2CD54E2E61CB}"/>
              </a:ext>
            </a:extLst>
          </p:cNvPr>
          <p:cNvGrpSpPr/>
          <p:nvPr/>
        </p:nvGrpSpPr>
        <p:grpSpPr>
          <a:xfrm>
            <a:off x="2994185" y="3659696"/>
            <a:ext cx="3334881" cy="1106456"/>
            <a:chOff x="2994185" y="3659696"/>
            <a:chExt cx="3334881" cy="110645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5C24C7-3901-D2B9-4C31-FD2B50E386F8}"/>
                </a:ext>
              </a:extLst>
            </p:cNvPr>
            <p:cNvSpPr/>
            <p:nvPr/>
          </p:nvSpPr>
          <p:spPr>
            <a:xfrm>
              <a:off x="3182950" y="4393076"/>
              <a:ext cx="1001947" cy="337494"/>
            </a:xfrm>
            <a:prstGeom prst="rect">
              <a:avLst/>
            </a:prstGeom>
            <a:solidFill>
              <a:srgbClr val="FF8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3756B4D8-1618-6B35-8F5F-9134A4A4F917}"/>
                </a:ext>
              </a:extLst>
            </p:cNvPr>
            <p:cNvSpPr/>
            <p:nvPr/>
          </p:nvSpPr>
          <p:spPr>
            <a:xfrm>
              <a:off x="3492229" y="3659696"/>
              <a:ext cx="2836837" cy="1106456"/>
            </a:xfrm>
            <a:prstGeom prst="homePlate">
              <a:avLst/>
            </a:prstGeom>
            <a:solidFill>
              <a:srgbClr val="FF8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바른공군체 Medium" panose="020B0600000101010101" pitchFamily="34" charset="-127"/>
                  <a:ea typeface="바른공군체 Medium" panose="020B0600000101010101" pitchFamily="34" charset="-127"/>
                </a:rPr>
                <a:t>RSA </a:t>
              </a:r>
              <a:r>
                <a:rPr lang="ko-KR" altLang="en-US" dirty="0">
                  <a:latin typeface="바른공군체 Medium" panose="020B0600000101010101" pitchFamily="34" charset="-127"/>
                  <a:ea typeface="바른공군체 Medium" panose="020B0600000101010101" pitchFamily="34" charset="-127"/>
                </a:rPr>
                <a:t>암호화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9460EAA-6483-7AFD-7310-FC628EFD0F47}"/>
                </a:ext>
              </a:extLst>
            </p:cNvPr>
            <p:cNvSpPr/>
            <p:nvPr/>
          </p:nvSpPr>
          <p:spPr>
            <a:xfrm>
              <a:off x="2994185" y="3659696"/>
              <a:ext cx="671208" cy="66911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1CBF396-1287-DFDC-0C43-52645BEF4932}"/>
              </a:ext>
            </a:extLst>
          </p:cNvPr>
          <p:cNvSpPr txBox="1"/>
          <p:nvPr/>
        </p:nvSpPr>
        <p:spPr>
          <a:xfrm>
            <a:off x="2827054" y="3320372"/>
            <a:ext cx="202630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0" dirty="0">
                <a:ln w="101600" cmpd="sng">
                  <a:solidFill>
                    <a:srgbClr val="EEEEEE"/>
                  </a:solidFill>
                  <a:prstDash val="solid"/>
                </a:ln>
                <a:solidFill>
                  <a:srgbClr val="FF8C32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rPr>
              <a:t>2</a:t>
            </a:r>
            <a:endParaRPr lang="ko-KR" altLang="en-US" sz="11000" dirty="0">
              <a:ln w="101600" cmpd="sng">
                <a:solidFill>
                  <a:srgbClr val="EEEEEE"/>
                </a:solidFill>
                <a:prstDash val="solid"/>
              </a:ln>
              <a:solidFill>
                <a:srgbClr val="FF8C32"/>
              </a:solidFill>
              <a:latin typeface="스스로넷 설립체" panose="00000500000000000000" pitchFamily="2" charset="-127"/>
              <a:ea typeface="스스로넷 설립체" panose="00000500000000000000" pitchFamily="2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0E7ECE5-1640-67E1-0314-6BC466F7D08F}"/>
              </a:ext>
            </a:extLst>
          </p:cNvPr>
          <p:cNvGrpSpPr/>
          <p:nvPr/>
        </p:nvGrpSpPr>
        <p:grpSpPr>
          <a:xfrm>
            <a:off x="5659474" y="1806384"/>
            <a:ext cx="3580186" cy="1831271"/>
            <a:chOff x="6993079" y="1749841"/>
            <a:chExt cx="3580186" cy="1831271"/>
          </a:xfrm>
        </p:grpSpPr>
        <p:sp>
          <p:nvSpPr>
            <p:cNvPr id="35" name="화살표: 오각형 34">
              <a:extLst>
                <a:ext uri="{FF2B5EF4-FFF2-40B4-BE49-F238E27FC236}">
                  <a16:creationId xmlns:a16="http://schemas.microsoft.com/office/drawing/2014/main" id="{E2C099ED-7EB3-F515-812D-8C073077DB77}"/>
                </a:ext>
              </a:extLst>
            </p:cNvPr>
            <p:cNvSpPr/>
            <p:nvPr/>
          </p:nvSpPr>
          <p:spPr>
            <a:xfrm>
              <a:off x="7740845" y="2112250"/>
              <a:ext cx="2832420" cy="1106456"/>
            </a:xfrm>
            <a:prstGeom prst="homePlate">
              <a:avLst/>
            </a:prstGeom>
            <a:solidFill>
              <a:srgbClr val="061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바른공군체 Medium" panose="020B0600000101010101" pitchFamily="34" charset="-127"/>
                  <a:ea typeface="바른공군체 Medium" panose="020B0600000101010101" pitchFamily="34" charset="-127"/>
                </a:rPr>
                <a:t>수학적 원리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0AF7CC-03CD-3866-7DB4-9CF911AA7F1F}"/>
                </a:ext>
              </a:extLst>
            </p:cNvPr>
            <p:cNvSpPr/>
            <p:nvPr/>
          </p:nvSpPr>
          <p:spPr>
            <a:xfrm>
              <a:off x="7466197" y="2153197"/>
              <a:ext cx="424774" cy="102456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038DE-B422-BFE6-8642-86962FA58C46}"/>
                </a:ext>
              </a:extLst>
            </p:cNvPr>
            <p:cNvSpPr txBox="1"/>
            <p:nvPr/>
          </p:nvSpPr>
          <p:spPr>
            <a:xfrm>
              <a:off x="6993079" y="1749841"/>
              <a:ext cx="2026301" cy="1831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300" dirty="0">
                  <a:ln w="101600" cmpd="sng">
                    <a:solidFill>
                      <a:srgbClr val="EEEEEE"/>
                    </a:solidFill>
                    <a:prstDash val="solid"/>
                  </a:ln>
                  <a:solidFill>
                    <a:srgbClr val="06113C"/>
                  </a:solidFill>
                  <a:latin typeface="스스로넷 설립체" panose="00000500000000000000" pitchFamily="2" charset="-127"/>
                  <a:ea typeface="스스로넷 설립체" panose="00000500000000000000" pitchFamily="2" charset="-127"/>
                </a:rPr>
                <a:t>3</a:t>
              </a:r>
              <a:endParaRPr lang="ko-KR" altLang="en-US" sz="11300" dirty="0">
                <a:ln w="101600" cmpd="sng">
                  <a:solidFill>
                    <a:srgbClr val="EEEEEE"/>
                  </a:solidFill>
                  <a:prstDash val="solid"/>
                </a:ln>
                <a:solidFill>
                  <a:srgbClr val="06113C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C99C3C-EE15-4231-7BCC-D943EC4BC800}"/>
              </a:ext>
            </a:extLst>
          </p:cNvPr>
          <p:cNvGrpSpPr/>
          <p:nvPr/>
        </p:nvGrpSpPr>
        <p:grpSpPr>
          <a:xfrm>
            <a:off x="7745278" y="3275249"/>
            <a:ext cx="3538341" cy="1785104"/>
            <a:chOff x="8497147" y="3237463"/>
            <a:chExt cx="3538341" cy="1785104"/>
          </a:xfrm>
        </p:grpSpPr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BB3F0812-9435-17EC-21F4-70C05D4BA4F3}"/>
                </a:ext>
              </a:extLst>
            </p:cNvPr>
            <p:cNvSpPr/>
            <p:nvPr/>
          </p:nvSpPr>
          <p:spPr>
            <a:xfrm>
              <a:off x="9319220" y="3576787"/>
              <a:ext cx="2716268" cy="1106456"/>
            </a:xfrm>
            <a:prstGeom prst="homePlate">
              <a:avLst/>
            </a:prstGeom>
            <a:solidFill>
              <a:srgbClr val="FF8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바른공군체 Medium" panose="020B0600000101010101" pitchFamily="34" charset="-127"/>
                  <a:ea typeface="바른공군체 Medium" panose="020B0600000101010101" pitchFamily="34" charset="-127"/>
                </a:rPr>
                <a:t>미래기술의 위협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8A71F2-3514-88FE-0761-A2C123158850}"/>
                </a:ext>
              </a:extLst>
            </p:cNvPr>
            <p:cNvSpPr txBox="1"/>
            <p:nvPr/>
          </p:nvSpPr>
          <p:spPr>
            <a:xfrm>
              <a:off x="8497147" y="3237463"/>
              <a:ext cx="2026301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0" dirty="0">
                  <a:ln w="101600" cmpd="sng">
                    <a:solidFill>
                      <a:srgbClr val="EEEEEE"/>
                    </a:solidFill>
                    <a:prstDash val="solid"/>
                  </a:ln>
                  <a:solidFill>
                    <a:srgbClr val="FF8C32"/>
                  </a:solidFill>
                  <a:latin typeface="스스로넷 설립체" panose="00000500000000000000" pitchFamily="2" charset="-127"/>
                  <a:ea typeface="스스로넷 설립체" panose="00000500000000000000" pitchFamily="2" charset="-127"/>
                </a:rPr>
                <a:t>4</a:t>
              </a:r>
              <a:endParaRPr lang="ko-KR" altLang="en-US" sz="11000" dirty="0">
                <a:ln w="101600" cmpd="sng">
                  <a:solidFill>
                    <a:srgbClr val="EEEEEE"/>
                  </a:solidFill>
                  <a:prstDash val="solid"/>
                </a:ln>
                <a:solidFill>
                  <a:srgbClr val="FF8C32"/>
                </a:solidFill>
                <a:latin typeface="스스로넷 설립체" panose="00000500000000000000" pitchFamily="2" charset="-127"/>
                <a:ea typeface="스스로넷 설립체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06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58C82D-8AEB-BFDA-4C21-F6BE6144818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3C04E-BA86-689E-CF8F-B2A5F3FD4E3F}"/>
              </a:ext>
            </a:extLst>
          </p:cNvPr>
          <p:cNvSpPr txBox="1"/>
          <p:nvPr/>
        </p:nvSpPr>
        <p:spPr>
          <a:xfrm>
            <a:off x="398833" y="447472"/>
            <a:ext cx="186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rgbClr val="06113C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암호화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B354-0AB8-94D4-931F-DCFF85F07E0D}"/>
              </a:ext>
            </a:extLst>
          </p:cNvPr>
          <p:cNvSpPr txBox="1"/>
          <p:nvPr/>
        </p:nvSpPr>
        <p:spPr>
          <a:xfrm>
            <a:off x="6494833" y="447472"/>
            <a:ext cx="186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solidFill>
                  <a:srgbClr val="06113C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복호화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CC248-0848-F439-83C1-860F3CF4E718}"/>
              </a:ext>
            </a:extLst>
          </p:cNvPr>
          <p:cNvSpPr txBox="1"/>
          <p:nvPr/>
        </p:nvSpPr>
        <p:spPr>
          <a:xfrm>
            <a:off x="4690353" y="6457890"/>
            <a:ext cx="281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암호화와 복호화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15A04-D032-10BB-4150-4757675E2D23}"/>
              </a:ext>
            </a:extLst>
          </p:cNvPr>
          <p:cNvSpPr txBox="1"/>
          <p:nvPr/>
        </p:nvSpPr>
        <p:spPr>
          <a:xfrm>
            <a:off x="398833" y="1466983"/>
            <a:ext cx="4370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통신할 내용을 일정한 체계에 </a:t>
            </a:r>
            <a:endParaRPr lang="en-US" altLang="ko-KR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따라 </a:t>
            </a:r>
            <a:r>
              <a:rPr lang="ko-KR" altLang="en-US" sz="2000" dirty="0">
                <a:solidFill>
                  <a:srgbClr val="FF8C32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암호</a:t>
            </a:r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로 바꾸는 것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271D544-1471-DCB0-B74D-0628E6D463F4}"/>
              </a:ext>
            </a:extLst>
          </p:cNvPr>
          <p:cNvSpPr/>
          <p:nvPr/>
        </p:nvSpPr>
        <p:spPr>
          <a:xfrm>
            <a:off x="398833" y="2762488"/>
            <a:ext cx="1260000" cy="1260000"/>
          </a:xfrm>
          <a:prstGeom prst="ellipse">
            <a:avLst/>
          </a:prstGeom>
          <a:solidFill>
            <a:srgbClr val="061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EEEEEE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입력값</a:t>
            </a:r>
            <a:endParaRPr lang="ko-KR" altLang="en-US" dirty="0">
              <a:solidFill>
                <a:srgbClr val="EEEEEE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5A1904-7D37-E754-6BF5-75EA87F88D24}"/>
              </a:ext>
            </a:extLst>
          </p:cNvPr>
          <p:cNvSpPr/>
          <p:nvPr/>
        </p:nvSpPr>
        <p:spPr>
          <a:xfrm rot="2594002">
            <a:off x="2535124" y="2936394"/>
            <a:ext cx="900000" cy="900000"/>
          </a:xfrm>
          <a:prstGeom prst="rect">
            <a:avLst/>
          </a:prstGeom>
          <a:solidFill>
            <a:srgbClr val="FF8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D9287A8-832B-F5A5-4119-DFDD5F2062D7}"/>
              </a:ext>
            </a:extLst>
          </p:cNvPr>
          <p:cNvSpPr/>
          <p:nvPr/>
        </p:nvSpPr>
        <p:spPr>
          <a:xfrm>
            <a:off x="4311415" y="2756394"/>
            <a:ext cx="1260000" cy="1260000"/>
          </a:xfrm>
          <a:prstGeom prst="ellipse">
            <a:avLst/>
          </a:prstGeom>
          <a:solidFill>
            <a:srgbClr val="061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EEEEEE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출력값</a:t>
            </a:r>
            <a:endParaRPr lang="ko-KR" altLang="en-US" dirty="0">
              <a:solidFill>
                <a:srgbClr val="EEEEEE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7939385-85C7-BF29-4622-391162FFE922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1658833" y="3386394"/>
            <a:ext cx="690197" cy="6094"/>
          </a:xfrm>
          <a:prstGeom prst="straightConnector1">
            <a:avLst/>
          </a:prstGeom>
          <a:ln w="12700">
            <a:solidFill>
              <a:srgbClr val="061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F7EC697-E1C5-7286-8E7B-85E29F99CA5E}"/>
              </a:ext>
            </a:extLst>
          </p:cNvPr>
          <p:cNvCxnSpPr>
            <a:cxnSpLocks/>
          </p:cNvCxnSpPr>
          <p:nvPr/>
        </p:nvCxnSpPr>
        <p:spPr>
          <a:xfrm flipV="1">
            <a:off x="3621218" y="3380300"/>
            <a:ext cx="690197" cy="6094"/>
          </a:xfrm>
          <a:prstGeom prst="straightConnector1">
            <a:avLst/>
          </a:prstGeom>
          <a:ln w="12700">
            <a:solidFill>
              <a:srgbClr val="061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5F10AD-716C-9FEC-7693-3F1A248424D5}"/>
              </a:ext>
            </a:extLst>
          </p:cNvPr>
          <p:cNvSpPr txBox="1"/>
          <p:nvPr/>
        </p:nvSpPr>
        <p:spPr>
          <a:xfrm>
            <a:off x="2439597" y="3217653"/>
            <a:ext cx="109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EEEEE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암호화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0A175D9-549D-5C7A-4F81-55EE1550B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"/>
          <a:stretch/>
        </p:blipFill>
        <p:spPr>
          <a:xfrm>
            <a:off x="398833" y="4564755"/>
            <a:ext cx="5214613" cy="14637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BCEB7C6-87C3-9652-BC80-018B8A2C3514}"/>
              </a:ext>
            </a:extLst>
          </p:cNvPr>
          <p:cNvSpPr txBox="1"/>
          <p:nvPr/>
        </p:nvSpPr>
        <p:spPr>
          <a:xfrm>
            <a:off x="6494833" y="1479719"/>
            <a:ext cx="4370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암호화 된 데이터를 </a:t>
            </a:r>
            <a:r>
              <a:rPr lang="ko-KR" altLang="en-US" sz="2000" dirty="0">
                <a:solidFill>
                  <a:srgbClr val="FF8C32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되돌려서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읽을 수 있는 형태로 변환하는 것</a:t>
            </a:r>
            <a:endParaRPr lang="ko-KR" altLang="en-US" sz="2000" dirty="0">
              <a:solidFill>
                <a:srgbClr val="06113C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6DCED1-F14A-1888-CB45-7491E6AC3426}"/>
              </a:ext>
            </a:extLst>
          </p:cNvPr>
          <p:cNvSpPr/>
          <p:nvPr/>
        </p:nvSpPr>
        <p:spPr>
          <a:xfrm>
            <a:off x="6494833" y="2775224"/>
            <a:ext cx="1260000" cy="1260000"/>
          </a:xfrm>
          <a:prstGeom prst="ellipse">
            <a:avLst/>
          </a:prstGeom>
          <a:solidFill>
            <a:srgbClr val="061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EEEEEE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출력값</a:t>
            </a:r>
            <a:endParaRPr lang="ko-KR" altLang="en-US" dirty="0">
              <a:solidFill>
                <a:srgbClr val="EEEEEE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263E9D-E210-7976-B1F0-4484FBAD1EBB}"/>
              </a:ext>
            </a:extLst>
          </p:cNvPr>
          <p:cNvSpPr/>
          <p:nvPr/>
        </p:nvSpPr>
        <p:spPr>
          <a:xfrm rot="2594002">
            <a:off x="8631124" y="2949130"/>
            <a:ext cx="900000" cy="900000"/>
          </a:xfrm>
          <a:prstGeom prst="rect">
            <a:avLst/>
          </a:prstGeom>
          <a:solidFill>
            <a:srgbClr val="FF8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26D7338-BDBF-3DFE-DE37-D7DCA18E7FA4}"/>
              </a:ext>
            </a:extLst>
          </p:cNvPr>
          <p:cNvSpPr/>
          <p:nvPr/>
        </p:nvSpPr>
        <p:spPr>
          <a:xfrm>
            <a:off x="10407415" y="2769130"/>
            <a:ext cx="1260000" cy="1260000"/>
          </a:xfrm>
          <a:prstGeom prst="ellipse">
            <a:avLst/>
          </a:prstGeom>
          <a:solidFill>
            <a:srgbClr val="061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EEEEEE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입력값</a:t>
            </a:r>
            <a:endParaRPr lang="ko-KR" altLang="en-US" dirty="0">
              <a:solidFill>
                <a:srgbClr val="EEEEEE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81AED0D-8F55-1656-6C71-E0E5526EF2FF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7754833" y="3399130"/>
            <a:ext cx="690197" cy="6094"/>
          </a:xfrm>
          <a:prstGeom prst="straightConnector1">
            <a:avLst/>
          </a:prstGeom>
          <a:ln w="12700">
            <a:solidFill>
              <a:srgbClr val="061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27640BC-5389-34D9-3066-F1E2D5B12C4B}"/>
              </a:ext>
            </a:extLst>
          </p:cNvPr>
          <p:cNvCxnSpPr>
            <a:cxnSpLocks/>
          </p:cNvCxnSpPr>
          <p:nvPr/>
        </p:nvCxnSpPr>
        <p:spPr>
          <a:xfrm flipV="1">
            <a:off x="9717218" y="3393036"/>
            <a:ext cx="690197" cy="6094"/>
          </a:xfrm>
          <a:prstGeom prst="straightConnector1">
            <a:avLst/>
          </a:prstGeom>
          <a:ln w="12700">
            <a:solidFill>
              <a:srgbClr val="0611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54DA72-532D-793A-C4E7-15A05FD0DA47}"/>
              </a:ext>
            </a:extLst>
          </p:cNvPr>
          <p:cNvSpPr txBox="1"/>
          <p:nvPr/>
        </p:nvSpPr>
        <p:spPr>
          <a:xfrm>
            <a:off x="8535597" y="3230389"/>
            <a:ext cx="109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EEEEE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복호화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6A272-9181-4AD9-7839-4CC232CFF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33" y="4430106"/>
            <a:ext cx="5214613" cy="17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8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A194E4-D389-3B6C-F56E-7181B87EDA4D}"/>
              </a:ext>
            </a:extLst>
          </p:cNvPr>
          <p:cNvSpPr txBox="1"/>
          <p:nvPr/>
        </p:nvSpPr>
        <p:spPr>
          <a:xfrm>
            <a:off x="398833" y="447472"/>
            <a:ext cx="222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rgbClr val="06113C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RSA</a:t>
            </a:r>
            <a:endParaRPr lang="ko-KR" altLang="en-US" sz="3200" dirty="0">
              <a:solidFill>
                <a:srgbClr val="06113C"/>
              </a:solidFill>
              <a:latin typeface="바른공군체 Bold" panose="020B0800000101010101" pitchFamily="34" charset="-127"/>
              <a:ea typeface="바른공군체 Bold" panose="020B08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CC248-0848-F439-83C1-860F3CF4E718}"/>
              </a:ext>
            </a:extLst>
          </p:cNvPr>
          <p:cNvSpPr txBox="1"/>
          <p:nvPr/>
        </p:nvSpPr>
        <p:spPr>
          <a:xfrm>
            <a:off x="4690353" y="6457890"/>
            <a:ext cx="281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RSA </a:t>
            </a:r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암호화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DE081-1A81-DC71-CCF2-19EBBDA0F145}"/>
              </a:ext>
            </a:extLst>
          </p:cNvPr>
          <p:cNvSpPr txBox="1"/>
          <p:nvPr/>
        </p:nvSpPr>
        <p:spPr>
          <a:xfrm>
            <a:off x="398833" y="1466983"/>
            <a:ext cx="11125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큰 수의 곱은 쉽지만 </a:t>
            </a:r>
            <a:r>
              <a:rPr lang="ko-KR" altLang="en-US" sz="2000" dirty="0">
                <a:solidFill>
                  <a:srgbClr val="FF8C3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소인수분해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는 어려운 특성을 이용하여 보안에 적용시킨 암호화 알고리즘</a:t>
            </a:r>
            <a:endParaRPr lang="en-US" altLang="ko-KR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662119B-B801-4BA4-D174-7C0D7FD4D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29" y="2651156"/>
            <a:ext cx="6942942" cy="17111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D41C68-C0BA-EAA6-AC74-2C371C7EA5DC}"/>
              </a:ext>
            </a:extLst>
          </p:cNvPr>
          <p:cNvSpPr txBox="1"/>
          <p:nvPr/>
        </p:nvSpPr>
        <p:spPr>
          <a:xfrm>
            <a:off x="2624529" y="4678584"/>
            <a:ext cx="164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큰 소수 두개</a:t>
            </a:r>
            <a:endParaRPr lang="en-US" altLang="ko-KR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7CD8F-F2DF-A7F8-605D-4448CECA1A60}"/>
              </a:ext>
            </a:extLst>
          </p:cNvPr>
          <p:cNvSpPr txBox="1"/>
          <p:nvPr/>
        </p:nvSpPr>
        <p:spPr>
          <a:xfrm>
            <a:off x="5210344" y="4678838"/>
            <a:ext cx="1771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소수들 곱하기</a:t>
            </a:r>
            <a:endParaRPr lang="en-US" altLang="ko-KR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467C1E-5C95-32A2-720A-08EAC1ECBEC9}"/>
              </a:ext>
            </a:extLst>
          </p:cNvPr>
          <p:cNvSpPr txBox="1"/>
          <p:nvPr/>
        </p:nvSpPr>
        <p:spPr>
          <a:xfrm>
            <a:off x="7919201" y="4678584"/>
            <a:ext cx="1532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소수들의 곱</a:t>
            </a:r>
            <a:endParaRPr lang="en-US" altLang="ko-KR" sz="20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43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24CC248-0848-F439-83C1-860F3CF4E718}"/>
              </a:ext>
            </a:extLst>
          </p:cNvPr>
          <p:cNvSpPr txBox="1"/>
          <p:nvPr/>
        </p:nvSpPr>
        <p:spPr>
          <a:xfrm>
            <a:off x="4690353" y="6457890"/>
            <a:ext cx="281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수학적 원리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8660C0-B0CD-1F78-BCFD-F7487A8605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t="-413" r="1651" b="14396"/>
          <a:stretch/>
        </p:blipFill>
        <p:spPr>
          <a:xfrm>
            <a:off x="696273" y="1593000"/>
            <a:ext cx="10799454" cy="36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912C9A-B6F6-E9BD-D09B-F34E677042DF}"/>
              </a:ext>
            </a:extLst>
          </p:cNvPr>
          <p:cNvSpPr txBox="1"/>
          <p:nvPr/>
        </p:nvSpPr>
        <p:spPr>
          <a:xfrm>
            <a:off x="398833" y="447472"/>
            <a:ext cx="442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rgbClr val="06113C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RSA </a:t>
            </a:r>
            <a:r>
              <a:rPr lang="ko-KR" altLang="en-US" sz="3200" dirty="0">
                <a:solidFill>
                  <a:srgbClr val="06113C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암호화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EE718-3A06-0D3F-D658-4B4F7C0E0F4D}"/>
              </a:ext>
            </a:extLst>
          </p:cNvPr>
          <p:cNvSpPr txBox="1"/>
          <p:nvPr/>
        </p:nvSpPr>
        <p:spPr>
          <a:xfrm>
            <a:off x="5136204" y="2660204"/>
            <a:ext cx="610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EEEEE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큰 수에 숫자를 더해가며 소수를 찾는 작업으로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F5B1E-352C-48B0-786A-4E126C470B0B}"/>
              </a:ext>
            </a:extLst>
          </p:cNvPr>
          <p:cNvSpPr txBox="1"/>
          <p:nvPr/>
        </p:nvSpPr>
        <p:spPr>
          <a:xfrm>
            <a:off x="8898177" y="3392488"/>
            <a:ext cx="184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EEEEE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유클리드 </a:t>
            </a:r>
            <a:r>
              <a:rPr lang="ko-KR" altLang="en-US" dirty="0" err="1">
                <a:solidFill>
                  <a:srgbClr val="EEEEEE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호계법</a:t>
            </a:r>
            <a:endParaRPr lang="ko-KR" altLang="en-US" dirty="0">
              <a:solidFill>
                <a:srgbClr val="EEEEEE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C0241-58A3-F339-F2F7-E1B6FAFF697B}"/>
              </a:ext>
            </a:extLst>
          </p:cNvPr>
          <p:cNvSpPr txBox="1"/>
          <p:nvPr/>
        </p:nvSpPr>
        <p:spPr>
          <a:xfrm>
            <a:off x="5058382" y="5344768"/>
            <a:ext cx="568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입력값을</a:t>
            </a:r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d</a:t>
            </a:r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만큼 제곱한 값을 </a:t>
            </a:r>
            <a:r>
              <a:rPr lang="en-US" altLang="ko-KR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N</a:t>
            </a:r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나눈 나머지 </a:t>
            </a:r>
            <a:endParaRPr lang="en-US" altLang="ko-KR" sz="2000" dirty="0">
              <a:solidFill>
                <a:srgbClr val="06113C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93C38D-0201-327A-C160-D2BDCB3611F9}"/>
              </a:ext>
            </a:extLst>
          </p:cNvPr>
          <p:cNvSpPr/>
          <p:nvPr/>
        </p:nvSpPr>
        <p:spPr>
          <a:xfrm>
            <a:off x="6630057" y="4681245"/>
            <a:ext cx="2140086" cy="623639"/>
          </a:xfrm>
          <a:prstGeom prst="ellipse">
            <a:avLst/>
          </a:prstGeom>
          <a:noFill/>
          <a:ln w="28575"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3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24CC248-0848-F439-83C1-860F3CF4E718}"/>
              </a:ext>
            </a:extLst>
          </p:cNvPr>
          <p:cNvSpPr txBox="1"/>
          <p:nvPr/>
        </p:nvSpPr>
        <p:spPr>
          <a:xfrm>
            <a:off x="4690353" y="6457890"/>
            <a:ext cx="281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수학적 원리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F1DC99-7A18-C61B-164F-02D70A7FBF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t="1871" r="5848" b="16013"/>
          <a:stretch/>
        </p:blipFill>
        <p:spPr>
          <a:xfrm>
            <a:off x="696000" y="1593734"/>
            <a:ext cx="10800000" cy="3670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CC8D46-42B5-9065-3560-7957AD3C6E9F}"/>
              </a:ext>
            </a:extLst>
          </p:cNvPr>
          <p:cNvSpPr txBox="1"/>
          <p:nvPr/>
        </p:nvSpPr>
        <p:spPr>
          <a:xfrm>
            <a:off x="398833" y="447472"/>
            <a:ext cx="442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rgbClr val="06113C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RSA </a:t>
            </a:r>
            <a:r>
              <a:rPr lang="ko-KR" altLang="en-US" sz="3200" dirty="0">
                <a:solidFill>
                  <a:srgbClr val="06113C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복호화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D0F0D2-46A7-927E-52A9-ECC42E085775}"/>
              </a:ext>
            </a:extLst>
          </p:cNvPr>
          <p:cNvSpPr txBox="1"/>
          <p:nvPr/>
        </p:nvSpPr>
        <p:spPr>
          <a:xfrm>
            <a:off x="5214025" y="5304780"/>
            <a:ext cx="568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입력값을</a:t>
            </a:r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d</a:t>
            </a:r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만큼 제곱한 값을 </a:t>
            </a:r>
            <a:r>
              <a:rPr lang="en-US" altLang="ko-KR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N</a:t>
            </a:r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나눈 나머지 </a:t>
            </a:r>
            <a:endParaRPr lang="en-US" altLang="ko-KR" sz="2000" dirty="0">
              <a:solidFill>
                <a:srgbClr val="06113C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237F61-A507-3586-80E1-B0040D18E019}"/>
              </a:ext>
            </a:extLst>
          </p:cNvPr>
          <p:cNvSpPr/>
          <p:nvPr/>
        </p:nvSpPr>
        <p:spPr>
          <a:xfrm>
            <a:off x="6653719" y="4681141"/>
            <a:ext cx="2140086" cy="623639"/>
          </a:xfrm>
          <a:prstGeom prst="ellipse">
            <a:avLst/>
          </a:prstGeom>
          <a:noFill/>
          <a:ln w="28575"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8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A194E4-D389-3B6C-F56E-7181B87EDA4D}"/>
              </a:ext>
            </a:extLst>
          </p:cNvPr>
          <p:cNvSpPr txBox="1"/>
          <p:nvPr/>
        </p:nvSpPr>
        <p:spPr>
          <a:xfrm>
            <a:off x="398833" y="447472"/>
            <a:ext cx="222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rgbClr val="06113C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RSA</a:t>
            </a:r>
            <a:endParaRPr lang="ko-KR" altLang="en-US" sz="3200" dirty="0">
              <a:solidFill>
                <a:srgbClr val="06113C"/>
              </a:solidFill>
              <a:latin typeface="바른공군체 Bold" panose="020B0800000101010101" pitchFamily="34" charset="-127"/>
              <a:ea typeface="바른공군체 Bold" panose="020B08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CC248-0848-F439-83C1-860F3CF4E718}"/>
              </a:ext>
            </a:extLst>
          </p:cNvPr>
          <p:cNvSpPr txBox="1"/>
          <p:nvPr/>
        </p:nvSpPr>
        <p:spPr>
          <a:xfrm>
            <a:off x="4690353" y="6457890"/>
            <a:ext cx="281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RSA </a:t>
            </a:r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암호화</a:t>
            </a:r>
          </a:p>
        </p:txBody>
      </p:sp>
    </p:spTree>
    <p:extLst>
      <p:ext uri="{BB962C8B-B14F-4D97-AF65-F5344CB8AC3E}">
        <p14:creationId xmlns:p14="http://schemas.microsoft.com/office/powerpoint/2010/main" val="137707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8CC11C6-1434-4D92-DDD4-4B3F2042385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3C04E-BA86-689E-CF8F-B2A5F3FD4E3F}"/>
              </a:ext>
            </a:extLst>
          </p:cNvPr>
          <p:cNvSpPr txBox="1"/>
          <p:nvPr/>
        </p:nvSpPr>
        <p:spPr>
          <a:xfrm>
            <a:off x="398833" y="447472"/>
            <a:ext cx="1867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rgbClr val="06113C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P=NP</a:t>
            </a:r>
            <a:endParaRPr lang="ko-KR" altLang="en-US" sz="3200" dirty="0">
              <a:solidFill>
                <a:srgbClr val="06113C"/>
              </a:solidFill>
              <a:latin typeface="바른공군체 Bold" panose="020B0800000101010101" pitchFamily="34" charset="-127"/>
              <a:ea typeface="바른공군체 Bold" panose="020B08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B354-0AB8-94D4-931F-DCFF85F07E0D}"/>
              </a:ext>
            </a:extLst>
          </p:cNvPr>
          <p:cNvSpPr txBox="1"/>
          <p:nvPr/>
        </p:nvSpPr>
        <p:spPr>
          <a:xfrm>
            <a:off x="6494833" y="447472"/>
            <a:ext cx="3096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>
                <a:solidFill>
                  <a:srgbClr val="06113C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양자 컴퓨터</a:t>
            </a:r>
            <a:endParaRPr lang="ko-KR" altLang="en-US" sz="3200" dirty="0">
              <a:solidFill>
                <a:srgbClr val="06113C"/>
              </a:solidFill>
              <a:latin typeface="바른공군체 Bold" panose="020B0800000101010101" pitchFamily="34" charset="-127"/>
              <a:ea typeface="바른공군체 Bold" panose="020B08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CC248-0848-F439-83C1-860F3CF4E718}"/>
              </a:ext>
            </a:extLst>
          </p:cNvPr>
          <p:cNvSpPr txBox="1"/>
          <p:nvPr/>
        </p:nvSpPr>
        <p:spPr>
          <a:xfrm>
            <a:off x="4375015" y="6457890"/>
            <a:ext cx="3441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06113C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미래 기술의 위협</a:t>
            </a:r>
          </a:p>
        </p:txBody>
      </p:sp>
    </p:spTree>
    <p:extLst>
      <p:ext uri="{BB962C8B-B14F-4D97-AF65-F5344CB8AC3E}">
        <p14:creationId xmlns:p14="http://schemas.microsoft.com/office/powerpoint/2010/main" val="167114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16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1601963-79F8-491E-AB14-C89F9DD29D13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114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바른공군체 Bold</vt:lpstr>
      <vt:lpstr>바른공군체 Medium</vt:lpstr>
      <vt:lpstr>스스로넷 설립체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뽀ㅃ</dc:creator>
  <cp:lastModifiedBy>김 뽀ㅃ</cp:lastModifiedBy>
  <cp:revision>12</cp:revision>
  <dcterms:created xsi:type="dcterms:W3CDTF">2022-07-08T11:55:02Z</dcterms:created>
  <dcterms:modified xsi:type="dcterms:W3CDTF">2022-07-09T04:33:55Z</dcterms:modified>
</cp:coreProperties>
</file>