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6" r:id="rId2"/>
    <p:sldId id="287" r:id="rId3"/>
    <p:sldId id="288" r:id="rId4"/>
    <p:sldId id="289" r:id="rId5"/>
    <p:sldId id="290" r:id="rId6"/>
    <p:sldId id="311" r:id="rId7"/>
    <p:sldId id="310" r:id="rId8"/>
    <p:sldId id="309" r:id="rId9"/>
    <p:sldId id="312" r:id="rId10"/>
    <p:sldId id="313" r:id="rId11"/>
    <p:sldId id="314" r:id="rId12"/>
    <p:sldId id="315" r:id="rId13"/>
    <p:sldId id="316" r:id="rId14"/>
    <p:sldId id="317" r:id="rId15"/>
    <p:sldId id="319" r:id="rId16"/>
    <p:sldId id="30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1" autoAdjust="0"/>
    <p:restoredTop sz="96322" autoAdjust="0"/>
  </p:normalViewPr>
  <p:slideViewPr>
    <p:cSldViewPr>
      <p:cViewPr varScale="1">
        <p:scale>
          <a:sx n="130" d="100"/>
          <a:sy n="130" d="100"/>
        </p:scale>
        <p:origin x="4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B1357-A80A-3F42-B014-B7FD08F33D3D}" type="datetimeFigureOut">
              <a:rPr lang="en-US" smtClean="0"/>
              <a:t>11/5/21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C3C5A-9D2C-534C-A56D-0052E5057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4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C3C5A-9D2C-534C-A56D-0052E5057E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76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13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57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48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49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78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88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76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60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85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18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76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3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5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48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E6A7F-2053-5042-BD59-FF4F3EF99AC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23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MyData\LIDUAN\Documents\WeChat Files\Sodakevin\Files\美的标志PNG格式\美的标志PNG格式 (1).png">
            <a:extLst>
              <a:ext uri="{FF2B5EF4-FFF2-40B4-BE49-F238E27FC236}">
                <a16:creationId xmlns:a16="http://schemas.microsoft.com/office/drawing/2014/main" id="{32D116B3-F0D7-2240-A9B4-D5620A2968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613" y="-124934"/>
            <a:ext cx="1853351" cy="98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3322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flow/mlflow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hyperlink" Target="http://git.midea.com/hbt_intelligent/mlops_exampl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1659093" y="3000406"/>
            <a:ext cx="8837520" cy="52152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4402" tIns="14402" rIns="14402" bIns="14402" anchor="ctr">
            <a:spAutoFit/>
          </a:bodyPr>
          <a:lstStyle/>
          <a:p>
            <a:pPr algn="ctr" defTabSz="1373436"/>
            <a:r>
              <a:rPr lang="en-US" altLang="zh-CN" sz="3200" b="1" spc="450" dirty="0">
                <a:solidFill>
                  <a:srgbClr val="0D6CAA"/>
                </a:solidFill>
                <a:latin typeface="+mj-lt"/>
                <a:ea typeface="Microsoft YaHei"/>
                <a:cs typeface="Microsoft YaHei"/>
              </a:rPr>
              <a:t>MBT MLOps</a:t>
            </a:r>
            <a:r>
              <a:rPr lang="zh-CN" altLang="en-US" sz="3200" b="1" spc="450" dirty="0">
                <a:solidFill>
                  <a:srgbClr val="0D6CAA"/>
                </a:solidFill>
                <a:latin typeface="+mj-lt"/>
                <a:ea typeface="Microsoft YaHei"/>
                <a:cs typeface="Microsoft YaHei"/>
              </a:rPr>
              <a:t>使用手册</a:t>
            </a:r>
            <a:endParaRPr lang="en-US" altLang="zh-CN" sz="3200" b="1" spc="450" dirty="0">
              <a:solidFill>
                <a:srgbClr val="0D6CAA"/>
              </a:solidFill>
              <a:latin typeface="+mj-lt"/>
              <a:ea typeface="Microsoft YaHei"/>
              <a:cs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91125042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220">
            <a:extLst>
              <a:ext uri="{FF2B5EF4-FFF2-40B4-BE49-F238E27FC236}">
                <a16:creationId xmlns:a16="http://schemas.microsoft.com/office/drawing/2014/main" id="{8B979C49-EC29-6E43-B99B-76535BCCE5BF}"/>
              </a:ext>
            </a:extLst>
          </p:cNvPr>
          <p:cNvSpPr/>
          <p:nvPr/>
        </p:nvSpPr>
        <p:spPr>
          <a:xfrm>
            <a:off x="-381000" y="246358"/>
            <a:ext cx="12192000" cy="381000"/>
          </a:xfrm>
          <a:prstGeom prst="rect">
            <a:avLst/>
          </a:prstGeom>
        </p:spPr>
        <p:txBody>
          <a:bodyPr vert="horz" lIns="108881" tIns="54441" rIns="108881" bIns="54441" rtlCol="0" anchor="t">
            <a:noAutofit/>
          </a:bodyPr>
          <a:lstStyle/>
          <a:p>
            <a:pPr algn="ctr">
              <a:lnSpc>
                <a:spcPts val="1905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MBT MLOps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环境使用手册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–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使用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Experiments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-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2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06B88-17A3-B845-A188-45FF59F5616A}"/>
              </a:ext>
            </a:extLst>
          </p:cNvPr>
          <p:cNvSpPr txBox="1"/>
          <p:nvPr/>
        </p:nvSpPr>
        <p:spPr>
          <a:xfrm>
            <a:off x="990600" y="990600"/>
            <a:ext cx="975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数据科学家使用</a:t>
            </a:r>
            <a:r>
              <a:rPr lang="en-US" altLang="zh-CN" dirty="0"/>
              <a:t>Experiments </a:t>
            </a:r>
            <a:r>
              <a:rPr lang="zh-CN" altLang="en-US" dirty="0"/>
              <a:t>步骤</a:t>
            </a:r>
            <a:r>
              <a:rPr lang="en-US" altLang="zh-CN" dirty="0"/>
              <a:t>-2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新建</a:t>
            </a:r>
            <a:r>
              <a:rPr lang="en-US" altLang="zh-CN" dirty="0"/>
              <a:t>jupyter notebook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第一次使用开始创建实验名称</a:t>
            </a:r>
            <a:r>
              <a:rPr lang="en-US" altLang="zh-CN" dirty="0"/>
              <a:t>: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mlflow</a:t>
            </a:r>
            <a:endParaRPr lang="en-US" dirty="0"/>
          </a:p>
          <a:p>
            <a:pPr lvl="1"/>
            <a:r>
              <a:rPr lang="en-US" dirty="0" err="1"/>
              <a:t>exp_name</a:t>
            </a:r>
            <a:r>
              <a:rPr lang="en-US" dirty="0"/>
              <a:t> =  ‘</a:t>
            </a:r>
            <a:r>
              <a:rPr lang="en-US" dirty="0" err="1"/>
              <a:t>chiller_ml_fault_detection_experiment</a:t>
            </a:r>
            <a:r>
              <a:rPr lang="en-US" dirty="0"/>
              <a:t>’</a:t>
            </a:r>
          </a:p>
          <a:p>
            <a:pPr lvl="1"/>
            <a:r>
              <a:rPr lang="en-US" dirty="0" err="1"/>
              <a:t>mlflow.create_experiment</a:t>
            </a:r>
            <a:r>
              <a:rPr lang="en-US" dirty="0"/>
              <a:t>(</a:t>
            </a:r>
            <a:r>
              <a:rPr lang="en-US" dirty="0" err="1"/>
              <a:t>exp_name</a:t>
            </a:r>
            <a:r>
              <a:rPr lang="en-US" dirty="0"/>
              <a:t>, </a:t>
            </a:r>
            <a:r>
              <a:rPr lang="en-US" dirty="0" err="1"/>
              <a:t>artifact_location</a:t>
            </a:r>
            <a:r>
              <a:rPr lang="en-US" dirty="0"/>
              <a:t>="</a:t>
            </a:r>
            <a:r>
              <a:rPr lang="en-US" dirty="0" err="1"/>
              <a:t>oss</a:t>
            </a:r>
            <a:r>
              <a:rPr lang="en-US" dirty="0"/>
              <a:t>://lake-external/</a:t>
            </a:r>
            <a:r>
              <a:rPr lang="en-US" dirty="0" err="1"/>
              <a:t>mlops</a:t>
            </a:r>
            <a:r>
              <a:rPr lang="en-US" dirty="0"/>
              <a:t>/")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13307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220">
            <a:extLst>
              <a:ext uri="{FF2B5EF4-FFF2-40B4-BE49-F238E27FC236}">
                <a16:creationId xmlns:a16="http://schemas.microsoft.com/office/drawing/2014/main" id="{8B979C49-EC29-6E43-B99B-76535BCCE5BF}"/>
              </a:ext>
            </a:extLst>
          </p:cNvPr>
          <p:cNvSpPr/>
          <p:nvPr/>
        </p:nvSpPr>
        <p:spPr>
          <a:xfrm>
            <a:off x="-381000" y="246358"/>
            <a:ext cx="12192000" cy="381000"/>
          </a:xfrm>
          <a:prstGeom prst="rect">
            <a:avLst/>
          </a:prstGeom>
        </p:spPr>
        <p:txBody>
          <a:bodyPr vert="horz" lIns="108881" tIns="54441" rIns="108881" bIns="54441" rtlCol="0" anchor="t">
            <a:noAutofit/>
          </a:bodyPr>
          <a:lstStyle/>
          <a:p>
            <a:pPr algn="ctr">
              <a:lnSpc>
                <a:spcPts val="1905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MBT MLOps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环境使用手册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–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使用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Experiments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-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3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06B88-17A3-B845-A188-45FF59F5616A}"/>
              </a:ext>
            </a:extLst>
          </p:cNvPr>
          <p:cNvSpPr txBox="1"/>
          <p:nvPr/>
        </p:nvSpPr>
        <p:spPr>
          <a:xfrm>
            <a:off x="990600" y="990600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数据科学家使用</a:t>
            </a:r>
            <a:r>
              <a:rPr lang="en-US" altLang="zh-CN" dirty="0"/>
              <a:t>Experiments </a:t>
            </a:r>
            <a:r>
              <a:rPr lang="zh-CN" altLang="en-US" dirty="0"/>
              <a:t>步骤</a:t>
            </a:r>
            <a:r>
              <a:rPr lang="en-US" altLang="zh-CN" dirty="0"/>
              <a:t>-3</a:t>
            </a:r>
            <a:r>
              <a:rPr lang="zh-CN" altLang="en-US" dirty="0"/>
              <a:t>：使用</a:t>
            </a:r>
            <a:r>
              <a:rPr lang="en-US" altLang="zh-CN" dirty="0"/>
              <a:t>API log </a:t>
            </a:r>
            <a:r>
              <a:rPr lang="zh-CN" altLang="en-US" dirty="0"/>
              <a:t>参数</a:t>
            </a:r>
            <a:r>
              <a:rPr lang="en-US" altLang="zh-CN" dirty="0"/>
              <a:t>/</a:t>
            </a:r>
            <a:r>
              <a:rPr lang="zh-CN" altLang="en-US" dirty="0"/>
              <a:t>指标和模型</a:t>
            </a:r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4A0290-172F-4D44-8FC4-60AE807EF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47800"/>
            <a:ext cx="11125201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2004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220">
            <a:extLst>
              <a:ext uri="{FF2B5EF4-FFF2-40B4-BE49-F238E27FC236}">
                <a16:creationId xmlns:a16="http://schemas.microsoft.com/office/drawing/2014/main" id="{8B979C49-EC29-6E43-B99B-76535BCCE5BF}"/>
              </a:ext>
            </a:extLst>
          </p:cNvPr>
          <p:cNvSpPr/>
          <p:nvPr/>
        </p:nvSpPr>
        <p:spPr>
          <a:xfrm>
            <a:off x="-381000" y="246358"/>
            <a:ext cx="12192000" cy="381000"/>
          </a:xfrm>
          <a:prstGeom prst="rect">
            <a:avLst/>
          </a:prstGeom>
        </p:spPr>
        <p:txBody>
          <a:bodyPr vert="horz" lIns="108881" tIns="54441" rIns="108881" bIns="54441" rtlCol="0" anchor="t">
            <a:noAutofit/>
          </a:bodyPr>
          <a:lstStyle/>
          <a:p>
            <a:pPr algn="ctr">
              <a:lnSpc>
                <a:spcPts val="1905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MBT MLOps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环境使用手册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–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使用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Model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-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1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06B88-17A3-B845-A188-45FF59F5616A}"/>
              </a:ext>
            </a:extLst>
          </p:cNvPr>
          <p:cNvSpPr txBox="1"/>
          <p:nvPr/>
        </p:nvSpPr>
        <p:spPr>
          <a:xfrm>
            <a:off x="990600" y="990600"/>
            <a:ext cx="975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数据科学家使用</a:t>
            </a:r>
            <a:r>
              <a:rPr lang="en-US" altLang="zh-CN" dirty="0"/>
              <a:t>Model </a:t>
            </a:r>
            <a:r>
              <a:rPr lang="zh-CN" altLang="en-US" dirty="0"/>
              <a:t>步骤</a:t>
            </a:r>
            <a:r>
              <a:rPr lang="en-US" altLang="zh-CN" dirty="0"/>
              <a:t>-1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基于多轮实验运行，通过</a:t>
            </a:r>
            <a:r>
              <a:rPr lang="en-US" altLang="zh-CN" dirty="0"/>
              <a:t>Experiments/API</a:t>
            </a:r>
            <a:r>
              <a:rPr lang="zh-CN" altLang="en-US" dirty="0"/>
              <a:t>界面可以找到最优的模型 </a:t>
            </a:r>
            <a:r>
              <a:rPr lang="en-US" altLang="zh-CN" dirty="0"/>
              <a:t>URI, </a:t>
            </a:r>
            <a:r>
              <a:rPr lang="zh-CN" altLang="en-US" dirty="0"/>
              <a:t>比如通过指标</a:t>
            </a:r>
            <a:r>
              <a:rPr lang="en-US" altLang="zh-CN" dirty="0"/>
              <a:t>test-</a:t>
            </a:r>
            <a:r>
              <a:rPr lang="en-US" altLang="zh-CN" dirty="0" err="1"/>
              <a:t>auc</a:t>
            </a:r>
            <a:r>
              <a:rPr lang="zh-CN" altLang="en-US" dirty="0"/>
              <a:t>找到</a:t>
            </a:r>
            <a:r>
              <a:rPr lang="en-US" altLang="zh-CN" dirty="0"/>
              <a:t>AUC </a:t>
            </a:r>
            <a:r>
              <a:rPr lang="zh-CN" altLang="en-US" dirty="0"/>
              <a:t>最高的模型：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58CC1-5179-9A4C-9D09-6D6344F3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347713"/>
            <a:ext cx="11125200" cy="24956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4EDFB4-CB84-DD4F-83CD-650221A71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13930"/>
            <a:ext cx="10668000" cy="220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1457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220">
            <a:extLst>
              <a:ext uri="{FF2B5EF4-FFF2-40B4-BE49-F238E27FC236}">
                <a16:creationId xmlns:a16="http://schemas.microsoft.com/office/drawing/2014/main" id="{8B979C49-EC29-6E43-B99B-76535BCCE5BF}"/>
              </a:ext>
            </a:extLst>
          </p:cNvPr>
          <p:cNvSpPr/>
          <p:nvPr/>
        </p:nvSpPr>
        <p:spPr>
          <a:xfrm>
            <a:off x="-381000" y="246358"/>
            <a:ext cx="12192000" cy="381000"/>
          </a:xfrm>
          <a:prstGeom prst="rect">
            <a:avLst/>
          </a:prstGeom>
        </p:spPr>
        <p:txBody>
          <a:bodyPr vert="horz" lIns="108881" tIns="54441" rIns="108881" bIns="54441" rtlCol="0" anchor="t">
            <a:noAutofit/>
          </a:bodyPr>
          <a:lstStyle/>
          <a:p>
            <a:pPr algn="ctr">
              <a:lnSpc>
                <a:spcPts val="1905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MBT MLOps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环境使用手册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–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使用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Model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-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2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06B88-17A3-B845-A188-45FF59F5616A}"/>
              </a:ext>
            </a:extLst>
          </p:cNvPr>
          <p:cNvSpPr txBox="1"/>
          <p:nvPr/>
        </p:nvSpPr>
        <p:spPr>
          <a:xfrm>
            <a:off x="990600" y="990600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数据科学家使用</a:t>
            </a:r>
            <a:r>
              <a:rPr lang="en-US" altLang="zh-CN" dirty="0"/>
              <a:t>Model </a:t>
            </a:r>
            <a:r>
              <a:rPr lang="zh-CN" altLang="en-US" dirty="0"/>
              <a:t>步骤</a:t>
            </a:r>
            <a:r>
              <a:rPr lang="en-US" altLang="zh-CN" dirty="0"/>
              <a:t>-2:</a:t>
            </a:r>
            <a:r>
              <a:rPr lang="zh-CN" altLang="en-US" dirty="0"/>
              <a:t>装载模型部署预测服务：</a:t>
            </a:r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1AFD25-AB69-5A48-BF82-8B1AFC6C8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00201"/>
            <a:ext cx="10972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8963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220">
            <a:extLst>
              <a:ext uri="{FF2B5EF4-FFF2-40B4-BE49-F238E27FC236}">
                <a16:creationId xmlns:a16="http://schemas.microsoft.com/office/drawing/2014/main" id="{8B979C49-EC29-6E43-B99B-76535BCCE5BF}"/>
              </a:ext>
            </a:extLst>
          </p:cNvPr>
          <p:cNvSpPr/>
          <p:nvPr/>
        </p:nvSpPr>
        <p:spPr>
          <a:xfrm>
            <a:off x="-381000" y="246358"/>
            <a:ext cx="12192000" cy="381000"/>
          </a:xfrm>
          <a:prstGeom prst="rect">
            <a:avLst/>
          </a:prstGeom>
        </p:spPr>
        <p:txBody>
          <a:bodyPr vert="horz" lIns="108881" tIns="54441" rIns="108881" bIns="54441" rtlCol="0" anchor="t">
            <a:noAutofit/>
          </a:bodyPr>
          <a:lstStyle/>
          <a:p>
            <a:pPr algn="ctr">
              <a:lnSpc>
                <a:spcPts val="1905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MBT MLOps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环境使用手册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–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使用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Model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-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3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06B88-17A3-B845-A188-45FF59F5616A}"/>
              </a:ext>
            </a:extLst>
          </p:cNvPr>
          <p:cNvSpPr txBox="1"/>
          <p:nvPr/>
        </p:nvSpPr>
        <p:spPr>
          <a:xfrm>
            <a:off x="990600" y="990600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数据科学家使用</a:t>
            </a:r>
            <a:r>
              <a:rPr lang="en-US" altLang="zh-CN" dirty="0"/>
              <a:t>Model </a:t>
            </a:r>
            <a:r>
              <a:rPr lang="zh-CN" altLang="en-US" dirty="0"/>
              <a:t>步骤</a:t>
            </a:r>
            <a:r>
              <a:rPr lang="en-US" altLang="zh-CN" dirty="0"/>
              <a:t>-3:</a:t>
            </a:r>
            <a:r>
              <a:rPr lang="zh-CN" altLang="en-CN" dirty="0"/>
              <a:t>调用</a:t>
            </a:r>
            <a:r>
              <a:rPr lang="zh-CN" altLang="en-US" dirty="0"/>
              <a:t>模型</a:t>
            </a:r>
            <a:r>
              <a:rPr lang="en-US" altLang="zh-CN" dirty="0"/>
              <a:t>API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92AA82-D73A-7242-A41E-D1F7130CC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340267"/>
            <a:ext cx="10439400" cy="513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7861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220">
            <a:extLst>
              <a:ext uri="{FF2B5EF4-FFF2-40B4-BE49-F238E27FC236}">
                <a16:creationId xmlns:a16="http://schemas.microsoft.com/office/drawing/2014/main" id="{8B979C49-EC29-6E43-B99B-76535BCCE5BF}"/>
              </a:ext>
            </a:extLst>
          </p:cNvPr>
          <p:cNvSpPr/>
          <p:nvPr/>
        </p:nvSpPr>
        <p:spPr>
          <a:xfrm>
            <a:off x="-381000" y="246358"/>
            <a:ext cx="12192000" cy="381000"/>
          </a:xfrm>
          <a:prstGeom prst="rect">
            <a:avLst/>
          </a:prstGeom>
        </p:spPr>
        <p:txBody>
          <a:bodyPr vert="horz" lIns="108881" tIns="54441" rIns="108881" bIns="54441" rtlCol="0" anchor="t">
            <a:noAutofit/>
          </a:bodyPr>
          <a:lstStyle/>
          <a:p>
            <a:pPr algn="ctr">
              <a:lnSpc>
                <a:spcPts val="1905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MBT MLOps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环境使用手册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–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使用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Model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-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4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06B88-17A3-B845-A188-45FF59F5616A}"/>
              </a:ext>
            </a:extLst>
          </p:cNvPr>
          <p:cNvSpPr txBox="1"/>
          <p:nvPr/>
        </p:nvSpPr>
        <p:spPr>
          <a:xfrm>
            <a:off x="990600" y="990600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数据科学家使用</a:t>
            </a:r>
            <a:r>
              <a:rPr lang="en-US" altLang="zh-CN" dirty="0"/>
              <a:t>Model </a:t>
            </a:r>
            <a:r>
              <a:rPr lang="zh-CN" altLang="en-US" dirty="0"/>
              <a:t>步骤</a:t>
            </a:r>
            <a:r>
              <a:rPr lang="en-US" altLang="zh-CN" dirty="0"/>
              <a:t>-4:</a:t>
            </a:r>
            <a:r>
              <a:rPr lang="zh-CN" altLang="en-US" dirty="0"/>
              <a:t>模型注册：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D51EE-E5A4-0642-9582-79FEEDA83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555" y="1372222"/>
            <a:ext cx="6526161" cy="54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016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220">
            <a:extLst>
              <a:ext uri="{FF2B5EF4-FFF2-40B4-BE49-F238E27FC236}">
                <a16:creationId xmlns:a16="http://schemas.microsoft.com/office/drawing/2014/main" id="{8B979C49-EC29-6E43-B99B-76535BCCE5BF}"/>
              </a:ext>
            </a:extLst>
          </p:cNvPr>
          <p:cNvSpPr/>
          <p:nvPr/>
        </p:nvSpPr>
        <p:spPr>
          <a:xfrm>
            <a:off x="-381000" y="246358"/>
            <a:ext cx="12192000" cy="381000"/>
          </a:xfrm>
          <a:prstGeom prst="rect">
            <a:avLst/>
          </a:prstGeom>
        </p:spPr>
        <p:txBody>
          <a:bodyPr vert="horz" lIns="108881" tIns="54441" rIns="108881" bIns="54441" rtlCol="0" anchor="t">
            <a:noAutofit/>
          </a:bodyPr>
          <a:lstStyle/>
          <a:p>
            <a:pPr algn="ctr">
              <a:lnSpc>
                <a:spcPts val="1905"/>
              </a:lnSpc>
              <a:spcBef>
                <a:spcPct val="0"/>
              </a:spcBef>
            </a:pPr>
            <a:r>
              <a:rPr lang="zh-CN" altLang="en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参考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资料</a:t>
            </a:r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8C5F8-6E47-B042-87A1-7A78B8C89716}"/>
              </a:ext>
            </a:extLst>
          </p:cNvPr>
          <p:cNvSpPr txBox="1"/>
          <p:nvPr/>
        </p:nvSpPr>
        <p:spPr>
          <a:xfrm>
            <a:off x="609600" y="990600"/>
            <a:ext cx="1158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m</a:t>
            </a:r>
            <a:r>
              <a:rPr lang="en-CN" altLang="zh-CN" dirty="0"/>
              <a:t>lflow: </a:t>
            </a:r>
            <a:r>
              <a:rPr lang="en-US" altLang="zh-CN" dirty="0">
                <a:hlinkClick r:id="rId3"/>
              </a:rPr>
              <a:t>https://github.com/mlflow/mlflow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代码例子：</a:t>
            </a:r>
            <a:r>
              <a:rPr lang="en-US" altLang="zh-CN" dirty="0">
                <a:hlinkClick r:id="rId4"/>
              </a:rPr>
              <a:t>http://git.midea.com/hbt_intelligent/mlops_example</a:t>
            </a:r>
            <a:r>
              <a:rPr lang="en-US" altLang="zh-CN" dirty="0"/>
              <a:t> (</a:t>
            </a:r>
            <a:r>
              <a:rPr lang="zh-CN" altLang="en-US" dirty="0"/>
              <a:t>联系</a:t>
            </a:r>
            <a:r>
              <a:rPr lang="en-US" altLang="zh-CN" dirty="0"/>
              <a:t>@</a:t>
            </a:r>
            <a:r>
              <a:rPr lang="en-US" altLang="zh-CN" dirty="0" err="1"/>
              <a:t>lianqz</a:t>
            </a:r>
            <a:r>
              <a:rPr lang="en-US" altLang="zh-CN" dirty="0"/>
              <a:t> </a:t>
            </a:r>
            <a:r>
              <a:rPr lang="zh-CN" altLang="en-US" dirty="0"/>
              <a:t>开放</a:t>
            </a:r>
            <a:r>
              <a:rPr lang="en-US" altLang="zh-CN" dirty="0"/>
              <a:t>git </a:t>
            </a:r>
            <a:r>
              <a:rPr lang="zh-CN" altLang="en-US" dirty="0"/>
              <a:t>权限</a:t>
            </a:r>
            <a:r>
              <a:rPr lang="en-US" altLang="zh-CN" dirty="0"/>
              <a:t>)</a:t>
            </a:r>
          </a:p>
          <a:p>
            <a:pPr marL="342900" indent="-342900">
              <a:buAutoNum type="arabicPeriod"/>
            </a:pPr>
            <a:r>
              <a:rPr lang="en-US" altLang="zh-CN" dirty="0"/>
              <a:t>Issue Tracking: http://114.55.38.98:3000/projects/</a:t>
            </a:r>
            <a:r>
              <a:rPr lang="en-US" altLang="zh-CN" dirty="0" err="1"/>
              <a:t>mlops</a:t>
            </a:r>
            <a:r>
              <a:rPr lang="en-US" altLang="zh-CN" dirty="0"/>
              <a:t>-platform/</a:t>
            </a:r>
            <a:r>
              <a:rPr lang="en-US" altLang="zh-CN" dirty="0" err="1"/>
              <a:t>issues?set_filter</a:t>
            </a:r>
            <a:r>
              <a:rPr lang="en-US" altLang="zh-CN" dirty="0"/>
              <a:t>=1&amp;status_id=%2A&amp;tracker_id=4</a:t>
            </a:r>
            <a:endParaRPr lang="en-CN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C87A4B-DCBC-B943-8E95-9F0AF1B4A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277172"/>
            <a:ext cx="11632553" cy="272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8169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220">
            <a:extLst>
              <a:ext uri="{FF2B5EF4-FFF2-40B4-BE49-F238E27FC236}">
                <a16:creationId xmlns:a16="http://schemas.microsoft.com/office/drawing/2014/main" id="{8B979C49-EC29-6E43-B99B-76535BCCE5BF}"/>
              </a:ext>
            </a:extLst>
          </p:cNvPr>
          <p:cNvSpPr/>
          <p:nvPr/>
        </p:nvSpPr>
        <p:spPr>
          <a:xfrm>
            <a:off x="0" y="381000"/>
            <a:ext cx="12192000" cy="381000"/>
          </a:xfrm>
          <a:prstGeom prst="rect">
            <a:avLst/>
          </a:prstGeom>
        </p:spPr>
        <p:txBody>
          <a:bodyPr vert="horz" lIns="108881" tIns="54441" rIns="108881" bIns="54441" rtlCol="0" anchor="t">
            <a:noAutofit/>
          </a:bodyPr>
          <a:lstStyle/>
          <a:p>
            <a:pPr algn="ctr">
              <a:lnSpc>
                <a:spcPts val="1905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MBT MLOps 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简要介绍</a:t>
            </a:r>
            <a:endParaRPr 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850E66-0213-0E47-A9E6-971E56F57022}"/>
              </a:ext>
            </a:extLst>
          </p:cNvPr>
          <p:cNvSpPr txBox="1"/>
          <p:nvPr/>
        </p:nvSpPr>
        <p:spPr>
          <a:xfrm>
            <a:off x="1676400" y="1143000"/>
            <a:ext cx="975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MBT MLOps 环境提供以下主要功能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集中统一机器学习训练实验</a:t>
            </a:r>
            <a:r>
              <a:rPr lang="en-US" altLang="zh-CN" dirty="0"/>
              <a:t>(experiment tracking)</a:t>
            </a:r>
            <a:r>
              <a:rPr lang="zh-CN" altLang="en-US" dirty="0"/>
              <a:t>、模型推理</a:t>
            </a:r>
            <a:r>
              <a:rPr lang="en-US" altLang="zh-CN" dirty="0"/>
              <a:t> (model) </a:t>
            </a:r>
            <a:r>
              <a:rPr lang="zh-CN" altLang="en-US" dirty="0"/>
              <a:t>、模型注册</a:t>
            </a:r>
            <a:r>
              <a:rPr lang="en-US" altLang="zh-CN" dirty="0"/>
              <a:t>(registry)</a:t>
            </a:r>
            <a:r>
              <a:rPr lang="zh-CN" altLang="en-US" dirty="0"/>
              <a:t>环境。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支持多种机器模型包括</a:t>
            </a:r>
            <a:r>
              <a:rPr lang="en-US" altLang="zh-CN" dirty="0"/>
              <a:t>scikit-learn</a:t>
            </a:r>
            <a:r>
              <a:rPr lang="zh-CN" altLang="en-US" dirty="0"/>
              <a:t>、</a:t>
            </a:r>
            <a:r>
              <a:rPr lang="en-US" altLang="zh-CN" dirty="0" err="1"/>
              <a:t>xgboost</a:t>
            </a:r>
            <a:r>
              <a:rPr lang="zh-CN" altLang="en-US" dirty="0"/>
              <a:t>、</a:t>
            </a:r>
            <a:r>
              <a:rPr lang="en-US" altLang="zh-CN" dirty="0" err="1"/>
              <a:t>fbprophet</a:t>
            </a:r>
            <a:r>
              <a:rPr lang="zh-CN" altLang="en-US" dirty="0"/>
              <a:t>、</a:t>
            </a:r>
            <a:r>
              <a:rPr lang="en-US" altLang="zh-CN" dirty="0" err="1"/>
              <a:t>pyspark</a:t>
            </a:r>
            <a:r>
              <a:rPr lang="zh-CN" altLang="en-US" dirty="0"/>
              <a:t>、</a:t>
            </a:r>
            <a:r>
              <a:rPr lang="en-US" altLang="zh-CN" dirty="0" err="1"/>
              <a:t>pytorch</a:t>
            </a:r>
            <a:r>
              <a:rPr lang="zh-CN" altLang="en-US" dirty="0"/>
              <a:t>、</a:t>
            </a:r>
            <a:r>
              <a:rPr lang="en-US" altLang="zh-CN" dirty="0" err="1"/>
              <a:t>tensorflow</a:t>
            </a:r>
            <a:r>
              <a:rPr lang="zh-CN" altLang="en-US" dirty="0"/>
              <a:t>等机器学习环境。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与</a:t>
            </a:r>
            <a:r>
              <a:rPr lang="en-US" altLang="zh-CN" dirty="0"/>
              <a:t>MBT Lakehouse </a:t>
            </a:r>
            <a:r>
              <a:rPr lang="zh-CN" altLang="en-US" dirty="0"/>
              <a:t>数据湖仓库无缝集成实现数据版本管理和特征工程。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集成</a:t>
            </a:r>
            <a:r>
              <a:rPr lang="en-US" altLang="zh-CN" dirty="0"/>
              <a:t>airflow/papermill</a:t>
            </a:r>
            <a:r>
              <a:rPr lang="zh-CN" altLang="en-US" dirty="0"/>
              <a:t>实现机器</a:t>
            </a:r>
            <a:r>
              <a:rPr lang="en-US" altLang="zh-CN" dirty="0"/>
              <a:t>pipeline</a:t>
            </a:r>
            <a:r>
              <a:rPr lang="zh-CN" altLang="en-US" dirty="0"/>
              <a:t>调度。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使用的潜在人员包括数据科学家和机器学习工程师。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947515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220">
            <a:extLst>
              <a:ext uri="{FF2B5EF4-FFF2-40B4-BE49-F238E27FC236}">
                <a16:creationId xmlns:a16="http://schemas.microsoft.com/office/drawing/2014/main" id="{8B979C49-EC29-6E43-B99B-76535BCCE5BF}"/>
              </a:ext>
            </a:extLst>
          </p:cNvPr>
          <p:cNvSpPr/>
          <p:nvPr/>
        </p:nvSpPr>
        <p:spPr>
          <a:xfrm>
            <a:off x="-152400" y="228600"/>
            <a:ext cx="12192000" cy="381000"/>
          </a:xfrm>
          <a:prstGeom prst="rect">
            <a:avLst/>
          </a:prstGeom>
        </p:spPr>
        <p:txBody>
          <a:bodyPr vert="horz" lIns="108881" tIns="54441" rIns="108881" bIns="54441" rtlCol="0" anchor="t">
            <a:noAutofit/>
          </a:bodyPr>
          <a:lstStyle/>
          <a:p>
            <a:pPr algn="ctr">
              <a:lnSpc>
                <a:spcPts val="1905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MBT MLOps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环境使用手册 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–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环境准备</a:t>
            </a:r>
            <a:endParaRPr 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850E66-0213-0E47-A9E6-971E56F57022}"/>
              </a:ext>
            </a:extLst>
          </p:cNvPr>
          <p:cNvSpPr txBox="1"/>
          <p:nvPr/>
        </p:nvSpPr>
        <p:spPr>
          <a:xfrm>
            <a:off x="1295400" y="110838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MLOps</a:t>
            </a:r>
            <a:r>
              <a:rPr lang="zh-CN" altLang="en-US" dirty="0"/>
              <a:t>训练实验服务器当前部署在阿里云以方便跟阿里云</a:t>
            </a:r>
            <a:r>
              <a:rPr lang="en-US" altLang="zh-CN" dirty="0"/>
              <a:t>OSS</a:t>
            </a:r>
            <a:r>
              <a:rPr lang="zh-CN" altLang="en-US" dirty="0"/>
              <a:t>相互访问。所有的训练实验产物包括模型、参数、配置等都存于</a:t>
            </a:r>
            <a:r>
              <a:rPr lang="en-US" altLang="zh-CN" dirty="0"/>
              <a:t>OSS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通过美信联系</a:t>
            </a:r>
            <a:r>
              <a:rPr lang="en-US" altLang="zh-CN" dirty="0"/>
              <a:t> </a:t>
            </a:r>
            <a:r>
              <a:rPr lang="zh-CN" altLang="en-US" dirty="0"/>
              <a:t>连工</a:t>
            </a:r>
            <a:r>
              <a:rPr lang="en-US" altLang="zh-CN" dirty="0"/>
              <a:t>(</a:t>
            </a:r>
            <a:r>
              <a:rPr lang="en-US" altLang="zh-CN" dirty="0" err="1"/>
              <a:t>lianqz</a:t>
            </a:r>
            <a:r>
              <a:rPr lang="en-US" altLang="zh-CN" dirty="0"/>
              <a:t>)</a:t>
            </a:r>
            <a:r>
              <a:rPr lang="zh-CN" altLang="en-US" dirty="0"/>
              <a:t> 提供</a:t>
            </a:r>
            <a:r>
              <a:rPr lang="en-US" altLang="zh-CN" dirty="0"/>
              <a:t>MLOps </a:t>
            </a:r>
            <a:r>
              <a:rPr lang="zh-CN" altLang="en-US" dirty="0"/>
              <a:t>训练实验服务器连接地址和相关访问信息包括用户名和密码。</a:t>
            </a:r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86506726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220">
            <a:extLst>
              <a:ext uri="{FF2B5EF4-FFF2-40B4-BE49-F238E27FC236}">
                <a16:creationId xmlns:a16="http://schemas.microsoft.com/office/drawing/2014/main" id="{8B979C49-EC29-6E43-B99B-76535BCCE5BF}"/>
              </a:ext>
            </a:extLst>
          </p:cNvPr>
          <p:cNvSpPr/>
          <p:nvPr/>
        </p:nvSpPr>
        <p:spPr>
          <a:xfrm>
            <a:off x="-76200" y="344269"/>
            <a:ext cx="12192000" cy="381000"/>
          </a:xfrm>
          <a:prstGeom prst="rect">
            <a:avLst/>
          </a:prstGeom>
        </p:spPr>
        <p:txBody>
          <a:bodyPr vert="horz" lIns="108881" tIns="54441" rIns="108881" bIns="54441" rtlCol="0" anchor="t">
            <a:noAutofit/>
          </a:bodyPr>
          <a:lstStyle/>
          <a:p>
            <a:pPr algn="ctr">
              <a:lnSpc>
                <a:spcPts val="1905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MBT MLOps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环境使用手册 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–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登陆</a:t>
            </a:r>
            <a:endParaRPr 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850E66-0213-0E47-A9E6-971E56F57022}"/>
              </a:ext>
            </a:extLst>
          </p:cNvPr>
          <p:cNvSpPr txBox="1"/>
          <p:nvPr/>
        </p:nvSpPr>
        <p:spPr>
          <a:xfrm>
            <a:off x="1295400" y="114300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N" dirty="0"/>
              <a:t>申请账号和密码后</a:t>
            </a:r>
            <a:r>
              <a:rPr lang="zh-CN" altLang="en-US" dirty="0"/>
              <a:t>，通过以下</a:t>
            </a:r>
            <a:r>
              <a:rPr lang="en-US" altLang="zh-CN" dirty="0"/>
              <a:t>URL</a:t>
            </a:r>
            <a:r>
              <a:rPr lang="zh-CN" altLang="en-US" dirty="0"/>
              <a:t>登陆到</a:t>
            </a:r>
            <a:r>
              <a:rPr lang="en-CN" altLang="zh-CN" dirty="0"/>
              <a:t>MBT</a:t>
            </a:r>
            <a:r>
              <a:rPr lang="zh-CN" altLang="en-CN" dirty="0"/>
              <a:t>界面</a:t>
            </a:r>
            <a:r>
              <a:rPr lang="en-US" altLang="zh-CN" dirty="0"/>
              <a:t>: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      </a:t>
            </a:r>
            <a:r>
              <a:rPr lang="en-US" dirty="0">
                <a:solidFill>
                  <a:srgbClr val="FF0000"/>
                </a:solidFill>
              </a:rPr>
              <a:t>http://8.136.237.81/</a:t>
            </a:r>
            <a:endParaRPr lang="en-CN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C930F-D3A2-0345-B57C-E87100EB7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700" y="1981200"/>
            <a:ext cx="87122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446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220">
            <a:extLst>
              <a:ext uri="{FF2B5EF4-FFF2-40B4-BE49-F238E27FC236}">
                <a16:creationId xmlns:a16="http://schemas.microsoft.com/office/drawing/2014/main" id="{8B979C49-EC29-6E43-B99B-76535BCCE5BF}"/>
              </a:ext>
            </a:extLst>
          </p:cNvPr>
          <p:cNvSpPr/>
          <p:nvPr/>
        </p:nvSpPr>
        <p:spPr>
          <a:xfrm>
            <a:off x="-381000" y="246358"/>
            <a:ext cx="12192000" cy="381000"/>
          </a:xfrm>
          <a:prstGeom prst="rect">
            <a:avLst/>
          </a:prstGeom>
        </p:spPr>
        <p:txBody>
          <a:bodyPr vert="horz" lIns="108881" tIns="54441" rIns="108881" bIns="54441" rtlCol="0" anchor="t">
            <a:noAutofit/>
          </a:bodyPr>
          <a:lstStyle/>
          <a:p>
            <a:pPr algn="ctr">
              <a:lnSpc>
                <a:spcPts val="1905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MBT MLOps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环境使用手册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–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Experiments</a:t>
            </a:r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3381F5-8D90-C046-AB64-ED31975C8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29599"/>
            <a:ext cx="11353800" cy="574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236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220">
            <a:extLst>
              <a:ext uri="{FF2B5EF4-FFF2-40B4-BE49-F238E27FC236}">
                <a16:creationId xmlns:a16="http://schemas.microsoft.com/office/drawing/2014/main" id="{8B979C49-EC29-6E43-B99B-76535BCCE5BF}"/>
              </a:ext>
            </a:extLst>
          </p:cNvPr>
          <p:cNvSpPr/>
          <p:nvPr/>
        </p:nvSpPr>
        <p:spPr>
          <a:xfrm>
            <a:off x="-381000" y="246358"/>
            <a:ext cx="12192000" cy="381000"/>
          </a:xfrm>
          <a:prstGeom prst="rect">
            <a:avLst/>
          </a:prstGeom>
        </p:spPr>
        <p:txBody>
          <a:bodyPr vert="horz" lIns="108881" tIns="54441" rIns="108881" bIns="54441" rtlCol="0" anchor="t">
            <a:noAutofit/>
          </a:bodyPr>
          <a:lstStyle/>
          <a:p>
            <a:pPr algn="ctr">
              <a:lnSpc>
                <a:spcPts val="1905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MBT MLOps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环境使用手册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–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Experiments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产物</a:t>
            </a: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2F844-0913-1C46-A472-29F491368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68933"/>
            <a:ext cx="11430000" cy="584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980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220">
            <a:extLst>
              <a:ext uri="{FF2B5EF4-FFF2-40B4-BE49-F238E27FC236}">
                <a16:creationId xmlns:a16="http://schemas.microsoft.com/office/drawing/2014/main" id="{8B979C49-EC29-6E43-B99B-76535BCCE5BF}"/>
              </a:ext>
            </a:extLst>
          </p:cNvPr>
          <p:cNvSpPr/>
          <p:nvPr/>
        </p:nvSpPr>
        <p:spPr>
          <a:xfrm>
            <a:off x="-381000" y="246358"/>
            <a:ext cx="12192000" cy="381000"/>
          </a:xfrm>
          <a:prstGeom prst="rect">
            <a:avLst/>
          </a:prstGeom>
        </p:spPr>
        <p:txBody>
          <a:bodyPr vert="horz" lIns="108881" tIns="54441" rIns="108881" bIns="54441" rtlCol="0" anchor="t">
            <a:noAutofit/>
          </a:bodyPr>
          <a:lstStyle/>
          <a:p>
            <a:pPr algn="ctr">
              <a:lnSpc>
                <a:spcPts val="1905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MBT MLOps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环境使用手册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–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模型实验比较</a:t>
            </a:r>
            <a:endParaRPr lang="en-US" sz="2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462235-500B-FA42-AE7E-9939DC8A6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62000"/>
            <a:ext cx="11582400" cy="575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615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220">
            <a:extLst>
              <a:ext uri="{FF2B5EF4-FFF2-40B4-BE49-F238E27FC236}">
                <a16:creationId xmlns:a16="http://schemas.microsoft.com/office/drawing/2014/main" id="{8B979C49-EC29-6E43-B99B-76535BCCE5BF}"/>
              </a:ext>
            </a:extLst>
          </p:cNvPr>
          <p:cNvSpPr/>
          <p:nvPr/>
        </p:nvSpPr>
        <p:spPr>
          <a:xfrm>
            <a:off x="-381000" y="246358"/>
            <a:ext cx="12192000" cy="381000"/>
          </a:xfrm>
          <a:prstGeom prst="rect">
            <a:avLst/>
          </a:prstGeom>
        </p:spPr>
        <p:txBody>
          <a:bodyPr vert="horz" lIns="108881" tIns="54441" rIns="108881" bIns="54441" rtlCol="0" anchor="t">
            <a:noAutofit/>
          </a:bodyPr>
          <a:lstStyle/>
          <a:p>
            <a:pPr algn="ctr">
              <a:lnSpc>
                <a:spcPts val="1905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MBT MLOps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环境使用手册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–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Models</a:t>
            </a:r>
            <a:endParaRPr lang="en-US" sz="2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067C7B-649A-1943-9D16-70F33E806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90600"/>
            <a:ext cx="11353800" cy="322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6890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220">
            <a:extLst>
              <a:ext uri="{FF2B5EF4-FFF2-40B4-BE49-F238E27FC236}">
                <a16:creationId xmlns:a16="http://schemas.microsoft.com/office/drawing/2014/main" id="{8B979C49-EC29-6E43-B99B-76535BCCE5BF}"/>
              </a:ext>
            </a:extLst>
          </p:cNvPr>
          <p:cNvSpPr/>
          <p:nvPr/>
        </p:nvSpPr>
        <p:spPr>
          <a:xfrm>
            <a:off x="-381000" y="246358"/>
            <a:ext cx="12192000" cy="381000"/>
          </a:xfrm>
          <a:prstGeom prst="rect">
            <a:avLst/>
          </a:prstGeom>
        </p:spPr>
        <p:txBody>
          <a:bodyPr vert="horz" lIns="108881" tIns="54441" rIns="108881" bIns="54441" rtlCol="0" anchor="t">
            <a:noAutofit/>
          </a:bodyPr>
          <a:lstStyle/>
          <a:p>
            <a:pPr algn="ctr">
              <a:lnSpc>
                <a:spcPts val="1905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MBT MLOps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环境使用手册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–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使用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Experiments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-</a:t>
            </a:r>
            <a:r>
              <a:rPr lang="zh-CN" altLang="en-US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 </a:t>
            </a:r>
            <a:r>
              <a:rPr lang="en-US" altLang="zh-CN" sz="2000" b="1" dirty="0">
                <a:solidFill>
                  <a:srgbClr val="0D6C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/>
              </a:rPr>
              <a:t>1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06B88-17A3-B845-A188-45FF59F5616A}"/>
              </a:ext>
            </a:extLst>
          </p:cNvPr>
          <p:cNvSpPr txBox="1"/>
          <p:nvPr/>
        </p:nvSpPr>
        <p:spPr>
          <a:xfrm>
            <a:off x="990600" y="990600"/>
            <a:ext cx="9753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数据科学家使用</a:t>
            </a:r>
            <a:r>
              <a:rPr lang="en-US" altLang="zh-CN" dirty="0"/>
              <a:t>Experiments </a:t>
            </a:r>
            <a:r>
              <a:rPr lang="zh-CN" altLang="en-US" dirty="0"/>
              <a:t>步骤</a:t>
            </a:r>
            <a:r>
              <a:rPr lang="en-US" altLang="zh-CN" dirty="0"/>
              <a:t>-1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基本环境</a:t>
            </a:r>
            <a:r>
              <a:rPr lang="en-US" altLang="zh-CN" dirty="0"/>
              <a:t> Linux + </a:t>
            </a:r>
            <a:r>
              <a:rPr lang="en-US" altLang="zh-CN" dirty="0" err="1"/>
              <a:t>Conda</a:t>
            </a:r>
            <a:r>
              <a:rPr lang="zh-CN" altLang="en-US" dirty="0"/>
              <a:t> 同时机器能访问到外网以访问阿里云相关服务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安装</a:t>
            </a:r>
            <a:r>
              <a:rPr lang="en-US" altLang="zh-CN" dirty="0" err="1"/>
              <a:t>mlflow</a:t>
            </a:r>
            <a:r>
              <a:rPr lang="en-US" altLang="zh-CN" dirty="0"/>
              <a:t> </a:t>
            </a:r>
            <a:r>
              <a:rPr lang="zh-CN" altLang="en-US" dirty="0"/>
              <a:t>软件： </a:t>
            </a:r>
            <a:r>
              <a:rPr lang="en-US" altLang="zh-CN" dirty="0"/>
              <a:t>pip install </a:t>
            </a:r>
            <a:r>
              <a:rPr lang="en-US" altLang="zh-CN" dirty="0" err="1"/>
              <a:t>mlflow</a:t>
            </a:r>
            <a:r>
              <a:rPr lang="en-US" altLang="zh-CN" dirty="0"/>
              <a:t>==1.20.2</a:t>
            </a:r>
            <a:r>
              <a:rPr lang="zh-CN" altLang="en-US" dirty="0"/>
              <a:t> </a:t>
            </a:r>
            <a:r>
              <a:rPr lang="en-US" altLang="zh-CN" dirty="0" err="1"/>
              <a:t>aliyunstoreplugin</a:t>
            </a:r>
            <a:r>
              <a:rPr lang="en-US" altLang="zh-CN" dirty="0"/>
              <a:t>==1.0.0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设置如下环境变量：</a:t>
            </a:r>
            <a:endParaRPr lang="en-US" altLang="zh-CN" dirty="0"/>
          </a:p>
          <a:p>
            <a:pPr lvl="1"/>
            <a:r>
              <a:rPr lang="en-US" altLang="zh-CN" dirty="0"/>
              <a:t>export MLFLOW_OSS_ENDPOINT_URL=</a:t>
            </a:r>
            <a:r>
              <a:rPr lang="en-US" altLang="zh-CN" dirty="0" err="1"/>
              <a:t>oss-cn-hangzhou.aliyuncs.com</a:t>
            </a:r>
            <a:endParaRPr lang="en-US" altLang="zh-CN" dirty="0"/>
          </a:p>
          <a:p>
            <a:pPr lvl="1"/>
            <a:r>
              <a:rPr lang="en-US" altLang="zh-CN" dirty="0"/>
              <a:t>export MLFLOW_OSS_KEY_ID=</a:t>
            </a:r>
            <a:r>
              <a:rPr lang="en-US" altLang="zh-CN" dirty="0" err="1"/>
              <a:t>xxxx</a:t>
            </a:r>
            <a:endParaRPr lang="en-US" altLang="zh-CN" dirty="0"/>
          </a:p>
          <a:p>
            <a:pPr lvl="1"/>
            <a:r>
              <a:rPr lang="en-US" altLang="zh-CN" dirty="0"/>
              <a:t>export MLFLOW_OSS_KEY_SECRET=</a:t>
            </a:r>
            <a:r>
              <a:rPr lang="en-US" altLang="zh-CN" dirty="0" err="1"/>
              <a:t>xxxx</a:t>
            </a:r>
            <a:endParaRPr lang="en-US" altLang="zh-CN" dirty="0"/>
          </a:p>
          <a:p>
            <a:pPr lvl="1"/>
            <a:r>
              <a:rPr lang="en-US" altLang="zh-CN" dirty="0"/>
              <a:t>export MLFLOW_TRACKING_URI=http://8.136.237.81/</a:t>
            </a:r>
          </a:p>
          <a:p>
            <a:pPr lvl="1"/>
            <a:r>
              <a:rPr lang="en-US" altLang="zh-CN" dirty="0"/>
              <a:t>export MLFLOW_TRACKING_USERNAME=</a:t>
            </a:r>
            <a:r>
              <a:rPr lang="en-US" altLang="zh-CN" dirty="0" err="1"/>
              <a:t>xxxx</a:t>
            </a:r>
            <a:endParaRPr lang="en-US" altLang="zh-CN" dirty="0"/>
          </a:p>
          <a:p>
            <a:pPr lvl="1"/>
            <a:r>
              <a:rPr lang="en-US" altLang="zh-CN" dirty="0"/>
              <a:t>export MLFLOW_TRACKING_PASSWORD=</a:t>
            </a:r>
            <a:r>
              <a:rPr lang="en-US" altLang="zh-CN" dirty="0" err="1"/>
              <a:t>xxxx</a:t>
            </a:r>
            <a:endParaRPr lang="zh-CN" altLang="en-US" dirty="0"/>
          </a:p>
          <a:p>
            <a:r>
              <a:rPr lang="en-US" altLang="zh-CN" dirty="0"/>
              <a:t>4.</a:t>
            </a:r>
            <a:r>
              <a:rPr lang="zh-CN" altLang="en-US" dirty="0"/>
              <a:t>   环境就绪后，在机器模型训练开始使用</a:t>
            </a:r>
            <a:r>
              <a:rPr lang="en-US" altLang="zh-CN" dirty="0"/>
              <a:t>experiment tracking API</a:t>
            </a:r>
          </a:p>
        </p:txBody>
      </p:sp>
    </p:spTree>
    <p:extLst>
      <p:ext uri="{BB962C8B-B14F-4D97-AF65-F5344CB8AC3E}">
        <p14:creationId xmlns:p14="http://schemas.microsoft.com/office/powerpoint/2010/main" val="294217578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636</Words>
  <Application>Microsoft Macintosh PowerPoint</Application>
  <PresentationFormat>Widescreen</PresentationFormat>
  <Paragraphs>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微软雅黑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Qiuzhuang.Lian</cp:lastModifiedBy>
  <cp:revision>752</cp:revision>
  <dcterms:created xsi:type="dcterms:W3CDTF">2006-08-16T00:00:00Z</dcterms:created>
  <dcterms:modified xsi:type="dcterms:W3CDTF">2021-11-05T02:30:33Z</dcterms:modified>
</cp:coreProperties>
</file>