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5" r:id="rId17"/>
  </p:sldMasterIdLst>
  <p:sldIdLst>
    <p:sldId id="256" r:id="rId19"/>
    <p:sldId id="257" r:id="rId20"/>
    <p:sldId id="272" r:id="rId21"/>
    <p:sldId id="258" r:id="rId22"/>
    <p:sldId id="262" r:id="rId23"/>
    <p:sldId id="271" r:id="rId24"/>
    <p:sldId id="263" r:id="rId25"/>
    <p:sldId id="270" r:id="rId26"/>
    <p:sldId id="264" r:id="rId27"/>
    <p:sldId id="269" r:id="rId28"/>
    <p:sldId id="267" r:id="rId29"/>
    <p:sldId id="273" r:id="rId30"/>
    <p:sldId id="274" r:id="rId31"/>
    <p:sldId id="275" r:id="rId32"/>
    <p:sldId id="268" r:id="rId33"/>
    <p:sldId id="26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  <p:embeddedFontLst>
    <p:embeddedFont>
      <p:font typeface="배달의민족 주아" panose="020B0600000101010101" pitchFamily="0" charset="-127">
        <p:regular r:id="rId1"/>
      </p:font>
    </p:embeddedFont>
    <p:embeddedFont>
      <p:font typeface="맑은 고딕" panose="020B0503020000020004" pitchFamily="50" charset="-127">
        <p:regular r:id="rId4"/>
        <p:bold r:id="rId3"/>
      </p:font>
    </p:embeddedFont>
    <p:embeddedFont>
      <p:font typeface="은 돋움" panose="020B0600000101010101" pitchFamily="50" charset="-127">
        <p:regular r:id="rId5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910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444" y="-92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font3.fntdata"></Relationship><Relationship Id="rId4" Type="http://schemas.openxmlformats.org/officeDocument/2006/relationships/font" Target="fonts/font2.fntdata"></Relationship><Relationship Id="rId5" Type="http://schemas.openxmlformats.org/officeDocument/2006/relationships/font" Target="fonts/font5.fntdata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8 w 12192000"/>
              <a:gd name="connsiteY0" fmla="*/ 331573 h 6858000"/>
              <a:gd name="connsiteX1" fmla="*/ 296563 w 12192000"/>
              <a:gd name="connsiteY1" fmla="*/ 660458 h 6858000"/>
              <a:gd name="connsiteX2" fmla="*/ 296563 w 12192000"/>
              <a:gd name="connsiteY2" fmla="*/ 6197542 h 6858000"/>
              <a:gd name="connsiteX3" fmla="*/ 625448 w 12192000"/>
              <a:gd name="connsiteY3" fmla="*/ 6526427 h 6858000"/>
              <a:gd name="connsiteX4" fmla="*/ 11410034 w 12192000"/>
              <a:gd name="connsiteY4" fmla="*/ 6526427 h 6858000"/>
              <a:gd name="connsiteX5" fmla="*/ 11738919 w 12192000"/>
              <a:gd name="connsiteY5" fmla="*/ 6197542 h 6858000"/>
              <a:gd name="connsiteX6" fmla="*/ 11738919 w 12192000"/>
              <a:gd name="connsiteY6" fmla="*/ 660458 h 6858000"/>
              <a:gd name="connsiteX7" fmla="*/ 11410034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8" y="331573"/>
                </a:moveTo>
                <a:cubicBezTo>
                  <a:pt x="443810" y="331573"/>
                  <a:pt x="296563" y="478820"/>
                  <a:pt x="296563" y="660458"/>
                </a:cubicBezTo>
                <a:lnTo>
                  <a:pt x="296563" y="6197542"/>
                </a:lnTo>
                <a:cubicBezTo>
                  <a:pt x="296563" y="6379180"/>
                  <a:pt x="443810" y="6526427"/>
                  <a:pt x="625448" y="6526427"/>
                </a:cubicBezTo>
                <a:lnTo>
                  <a:pt x="11410034" y="6526427"/>
                </a:lnTo>
                <a:cubicBezTo>
                  <a:pt x="11591672" y="6526427"/>
                  <a:pt x="11738919" y="6379180"/>
                  <a:pt x="11738919" y="6197542"/>
                </a:cubicBezTo>
                <a:lnTo>
                  <a:pt x="11738919" y="660458"/>
                </a:lnTo>
                <a:cubicBezTo>
                  <a:pt x="11738919" y="478820"/>
                  <a:pt x="11591672" y="331573"/>
                  <a:pt x="11410034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7E14-D05E-4349-BA5C-29B267A330D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7.jp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812" y="3002641"/>
            <a:ext cx="6266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은 돋움" panose="020B0600000101010101" pitchFamily="50" charset="-127"/>
                <a:ea typeface="은 돋움" panose="020B0600000101010101" pitchFamily="50" charset="-127"/>
              </a:rPr>
              <a:t>안전모 미착용 사고 방지를 위한 객체 모델링  </a:t>
            </a:r>
            <a:endParaRPr lang="ko-KR" altLang="en-US" sz="3200" b="1" dirty="0">
              <a:latin typeface="은 돋움" panose="020B0600000101010101" pitchFamily="50" charset="-127"/>
              <a:ea typeface="은 돋움" panose="020B0600000101010101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" b="98442" l="2121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726516"/>
            <a:ext cx="5753100" cy="535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1" y="624193"/>
            <a:ext cx="4545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모델 기능 및 선정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416" y="14236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2) </a:t>
            </a: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모델 평가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20639"/>
              </p:ext>
            </p:extLst>
          </p:nvPr>
        </p:nvGraphicFramePr>
        <p:xfrm>
          <a:off x="990596" y="2094162"/>
          <a:ext cx="10385858" cy="39120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12553"/>
                <a:gridCol w="2615515"/>
                <a:gridCol w="2584424"/>
                <a:gridCol w="2873366"/>
              </a:tblGrid>
              <a:tr h="1029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kern="1200" dirty="0" smtClean="0">
                          <a:solidFill>
                            <a:schemeClr val="bg1"/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모델 명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bg1"/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Precision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bg1"/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Recall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bg1"/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MAP@</a:t>
                      </a:r>
                    </a:p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bg1"/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.5%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1061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YOLO3</a:t>
                      </a:r>
                    </a:p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pytorch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94.9%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93.4%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96.7%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93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YOLO4</a:t>
                      </a:r>
                    </a:p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(Dark-Net)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86%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88%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91.2%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881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YOLO5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pytorch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93.9%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90.4%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바탕체 Bold" panose="02020603020101020101" pitchFamily="18" charset="-127"/>
                          <a:ea typeface="KoPub바탕체 Bold" panose="02020603020101020101" pitchFamily="18" charset="-127"/>
                          <a:cs typeface="+mn-cs"/>
                        </a:rPr>
                        <a:t>94.9%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바탕체 Bold" panose="02020603020101020101" pitchFamily="18" charset="-127"/>
                        <a:ea typeface="KoPub바탕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002708" y="3134124"/>
            <a:ext cx="10335246" cy="10143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1" y="624193"/>
            <a:ext cx="5174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데이터 처리 및 모델링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166" y="14363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3)</a:t>
            </a: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 모델링 결과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98" name="Picture 2" descr="C:\Users\keiou\OneDrive\바탕 화면\p-r곡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5" y="2125431"/>
            <a:ext cx="5099204" cy="3399469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04" y="2125431"/>
            <a:ext cx="4792428" cy="3399469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15885" y="5714997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안전모 탐지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P-R curve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0888" y="5714316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Label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당 빈도수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6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0" y="624193"/>
            <a:ext cx="55788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데이터 처리 및 모델링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166" y="14363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3)</a:t>
            </a: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 모델링 결과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5455" y="5791999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Epoch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당 평가지표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변화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08" y="1959520"/>
            <a:ext cx="4863192" cy="37019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959519"/>
            <a:ext cx="4988353" cy="3701939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1" y="624193"/>
            <a:ext cx="51360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데이터 처리 및 모델링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166" y="14363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3)</a:t>
            </a: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 모델링 결과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9485" y="5994321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Training_Process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32" y="2117725"/>
            <a:ext cx="9173567" cy="37147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1" y="624193"/>
            <a:ext cx="4545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4.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결과 활용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166" y="14363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1)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결과 활용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59520"/>
            <a:ext cx="4539400" cy="331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959520"/>
            <a:ext cx="5198166" cy="331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30170" y="5569944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모델 결과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2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1" y="624193"/>
            <a:ext cx="4545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4.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결과 활용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166" y="14363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은 돋움" panose="020B0600000101010101" pitchFamily="50" charset="-127"/>
                <a:ea typeface="은 돋움" panose="020B0600000101010101" pitchFamily="50" charset="-127"/>
              </a:rPr>
              <a:t>2) </a:t>
            </a:r>
            <a:r>
              <a:rPr lang="ko-KR" altLang="en-US" sz="2800" b="1" dirty="0" smtClean="0">
                <a:latin typeface="은 돋움" panose="020B0600000101010101" pitchFamily="50" charset="-127"/>
                <a:ea typeface="은 돋움" panose="020B0600000101010101" pitchFamily="50" charset="-127"/>
              </a:rPr>
              <a:t>활용 방안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329" y="5772447"/>
            <a:ext cx="4704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안전모 착용 탐지 모델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cctv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적용  </a:t>
            </a:r>
          </a:p>
        </p:txBody>
      </p:sp>
      <p:sp>
        <p:nvSpPr>
          <p:cNvPr id="2" name="AutoShape 2" descr="건설사, 건설현장,공사장 cctv 설치 - 한화테크윈CCTV,한화CCTV,삼성CCTV,하이크CCTV,하이크비젼CCTV ,HIKVISIONCCTV,다후아CCTV,DAHUACCTV,아이씨큐CCTV,iSEEQCCTV - 설치현장 ::: CCTV렌탈 판매 설치  AS - CCTV판매,CCTV설치가격,CCTV가격,CCTV유지보수,CCTV추천,CCTVA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97" y="1940268"/>
            <a:ext cx="4704530" cy="3613507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65" y="1940268"/>
            <a:ext cx="4511193" cy="363275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19397" y="5772447"/>
            <a:ext cx="4704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안전모 착용 실시간 관리    </a:t>
            </a:r>
          </a:p>
        </p:txBody>
      </p:sp>
    </p:spTree>
    <p:extLst>
      <p:ext uri="{BB962C8B-B14F-4D97-AF65-F5344CB8AC3E}">
        <p14:creationId xmlns:p14="http://schemas.microsoft.com/office/powerpoint/2010/main" val="11207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168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ko-KR" altLang="en-US" sz="54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2315" y="1573530"/>
            <a:ext cx="454533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1.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주제 및 데이터 선정  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은 돋움" panose="020B0600000101010101" pitchFamily="50" charset="-127"/>
              <a:ea typeface="은 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0355" y="1573530"/>
            <a:ext cx="614870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2.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모델 기능 및 선정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120" y="488950"/>
            <a:ext cx="541020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목 차</a:t>
            </a:r>
            <a:r>
              <a:rPr lang="ko-KR" altLang="en-US" sz="4000" dirty="0" smtClean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40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07060" y="1376680"/>
            <a:ext cx="11153140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3740" y="4217035"/>
            <a:ext cx="614870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3.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데이터 처리 및 모델링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88455" y="4230370"/>
            <a:ext cx="614870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4.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모델링 결과 및 활용방안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6975" y="2186940"/>
            <a:ext cx="351282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1)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주제 기획   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1150620" y="2829560"/>
            <a:ext cx="500507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은 돋움" charset="0"/>
                <a:ea typeface="은 돋움" charset="0"/>
              </a:rPr>
              <a:t>2)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은 돋움" charset="0"/>
                <a:ea typeface="은 돋움" charset="0"/>
              </a:rPr>
              <a:t>프로젝트 프로세스    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은 돋움" charset="0"/>
              <a:ea typeface="은 돋움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4845" y="2347595"/>
            <a:ext cx="34410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1)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모델 구성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6270" y="3074035"/>
            <a:ext cx="34410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2)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모델 선정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6975" y="4714875"/>
            <a:ext cx="351282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1)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데이터 처리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6655" y="5300345"/>
            <a:ext cx="278765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2)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모델링 평가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720" y="5883910"/>
            <a:ext cx="305562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3)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모델학습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결과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4370" y="4766945"/>
            <a:ext cx="279400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1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)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모델링 결과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은 돋움" panose="020B0600000101010101" pitchFamily="50" charset="-127"/>
              <a:ea typeface="은 돋움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2205" y="3446145"/>
            <a:ext cx="265620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3)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데이터 현황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1515" y="5563870"/>
            <a:ext cx="279400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2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)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활용방안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은 돋움" panose="020B0600000101010101" pitchFamily="50" charset="-127"/>
                <a:ea typeface="은 돋움" panose="020B0600000101010101" pitchFamily="50" charset="-127"/>
              </a:rPr>
              <a:t>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은 돋움" panose="020B0600000101010101" pitchFamily="50" charset="-127"/>
              <a:ea typeface="은 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55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864100"/>
            <a:ext cx="670560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400425"/>
            <a:ext cx="957643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247900"/>
            <a:ext cx="9080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607060" y="1376680"/>
            <a:ext cx="10769600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5140" y="624205"/>
            <a:ext cx="5645785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1.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주제 및 데이터 선정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060" y="1626870"/>
            <a:ext cx="351282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1) </a:t>
            </a: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주제 기획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59045" y="2387600"/>
            <a:ext cx="5304155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1355725" y="3536950"/>
            <a:ext cx="4944745" cy="534035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1403985" y="5086985"/>
            <a:ext cx="3968750" cy="666750"/>
          </a:xfrm>
          <a:prstGeom prst="rect"/>
          <a:noFill/>
          <a:ln w="508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8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1" y="624193"/>
            <a:ext cx="53767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1.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주제 및 데이터 선정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116" y="16268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은 돋움" panose="020B0600000101010101" pitchFamily="50" charset="-127"/>
                <a:ea typeface="은 돋움" panose="020B0600000101010101" pitchFamily="50" charset="-127"/>
              </a:rPr>
              <a:t>1</a:t>
            </a:r>
            <a:r>
              <a:rPr lang="en-US" altLang="ko-KR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) </a:t>
            </a: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주제 기획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477000" y="2150020"/>
            <a:ext cx="4899454" cy="3533777"/>
            <a:chOff x="6870700" y="2028823"/>
            <a:chExt cx="4546600" cy="3533777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00" y="2028823"/>
              <a:ext cx="4505754" cy="3533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8437974" y="4539203"/>
              <a:ext cx="2979326" cy="36671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58255" y="2213269"/>
            <a:ext cx="4707546" cy="3470527"/>
            <a:chOff x="1058255" y="2213269"/>
            <a:chExt cx="4707546" cy="3470527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55" y="2213269"/>
              <a:ext cx="4707546" cy="34705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746500" y="4152901"/>
              <a:ext cx="444500" cy="7038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60264" y="58305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산업별 산업재해 현황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7789" y="57670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건설업 산업재해 원인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2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2190850" y="3049615"/>
            <a:ext cx="1524001" cy="720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r>
              <a:rPr lang="en-US" altLang="ko-KR" sz="1500" b="1" dirty="0">
                <a:solidFill>
                  <a:prstClr val="black"/>
                </a:solidFill>
                <a:ea typeface="맑은 고딕" panose="020B0503020000020004" pitchFamily="50" charset="-127"/>
              </a:rPr>
              <a:t>YOLO helmet/head</a:t>
            </a:r>
          </a:p>
          <a:p>
            <a:pPr algn="ctr" defTabSz="1371600" latinLnBrk="1"/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5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kaggle</a:t>
            </a:r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385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0" y="624193"/>
            <a:ext cx="5588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1.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주제 및 데이터 선정</a:t>
            </a:r>
            <a:r>
              <a:rPr lang="ko-KR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endParaRPr lang="ko-KR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114" y="1436300"/>
            <a:ext cx="670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2) </a:t>
            </a: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프로젝트 프로세스</a:t>
            </a:r>
          </a:p>
        </p:txBody>
      </p:sp>
      <p:sp>
        <p:nvSpPr>
          <p:cNvPr id="71" name="오각형 4">
            <a:extLst>
              <a:ext uri="{FF2B5EF4-FFF2-40B4-BE49-F238E27FC236}">
                <a16:creationId xmlns="" xmlns:a16="http://schemas.microsoft.com/office/drawing/2014/main" id="{4EBE188C-5675-4646-ADF6-952D96E2BC2E}"/>
              </a:ext>
            </a:extLst>
          </p:cNvPr>
          <p:cNvSpPr/>
          <p:nvPr/>
        </p:nvSpPr>
        <p:spPr>
          <a:xfrm>
            <a:off x="607116" y="2150175"/>
            <a:ext cx="1574110" cy="44450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20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주제 기획</a:t>
            </a:r>
            <a:r>
              <a:rPr lang="ko-KR" altLang="en-US" sz="27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ko-KR" altLang="en-US" sz="2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갈매기형 수장 26">
            <a:extLst>
              <a:ext uri="{FF2B5EF4-FFF2-40B4-BE49-F238E27FC236}">
                <a16:creationId xmlns="" xmlns:a16="http://schemas.microsoft.com/office/drawing/2014/main" id="{E3B0DC9E-CB97-4AAB-B364-B18317A8E6EA}"/>
              </a:ext>
            </a:extLst>
          </p:cNvPr>
          <p:cNvSpPr/>
          <p:nvPr/>
        </p:nvSpPr>
        <p:spPr>
          <a:xfrm>
            <a:off x="2054379" y="2150175"/>
            <a:ext cx="1988586" cy="44450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2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데이터 </a:t>
            </a:r>
            <a:r>
              <a:rPr lang="ko-KR" altLang="en-US" sz="20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준비</a:t>
            </a:r>
            <a:r>
              <a:rPr lang="ko-KR" altLang="en-US" sz="27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ko-KR" altLang="en-US" sz="2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갈매기형 수장 28">
            <a:extLst>
              <a:ext uri="{FF2B5EF4-FFF2-40B4-BE49-F238E27FC236}">
                <a16:creationId xmlns="" xmlns:a16="http://schemas.microsoft.com/office/drawing/2014/main" id="{76CF034A-E0D0-4942-AD8A-4A67F59F58A1}"/>
              </a:ext>
            </a:extLst>
          </p:cNvPr>
          <p:cNvSpPr/>
          <p:nvPr/>
        </p:nvSpPr>
        <p:spPr>
          <a:xfrm>
            <a:off x="9267824" y="2150175"/>
            <a:ext cx="2352676" cy="44450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20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결과 활용</a:t>
            </a:r>
            <a:endParaRPr lang="ko-KR" altLang="en-US" sz="20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390626" y="3832242"/>
            <a:ext cx="1524001" cy="56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안전모 미착용 </a:t>
            </a:r>
            <a:endParaRPr lang="en-US" altLang="ko-KR" sz="1500" b="1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371600" latinLnBrk="1"/>
            <a:r>
              <a:rPr lang="ko-KR" altLang="en-US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사고 </a:t>
            </a:r>
            <a:r>
              <a:rPr lang="ko-KR" altLang="en-US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이슈 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135" idx="3"/>
            <a:endCxn id="137" idx="1"/>
          </p:cNvCxnSpPr>
          <p:nvPr/>
        </p:nvCxnSpPr>
        <p:spPr>
          <a:xfrm flipV="1">
            <a:off x="1900816" y="3410087"/>
            <a:ext cx="303845" cy="70540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2190851" y="4949163"/>
            <a:ext cx="1524001" cy="56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en-US" altLang="ko-KR" sz="15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Helm_dataset</a:t>
            </a:r>
            <a:endParaRPr lang="en-US" altLang="ko-KR" sz="1500" b="1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371600" latinLnBrk="1"/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5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kaggle</a:t>
            </a:r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0" name="갈매기형 수장 26">
            <a:extLst>
              <a:ext uri="{FF2B5EF4-FFF2-40B4-BE49-F238E27FC236}">
                <a16:creationId xmlns="" xmlns:a16="http://schemas.microsoft.com/office/drawing/2014/main" id="{E3B0DC9E-CB97-4AAB-B364-B18317A8E6EA}"/>
              </a:ext>
            </a:extLst>
          </p:cNvPr>
          <p:cNvSpPr/>
          <p:nvPr/>
        </p:nvSpPr>
        <p:spPr>
          <a:xfrm>
            <a:off x="5604565" y="2166050"/>
            <a:ext cx="2057399" cy="44450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2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데이터 </a:t>
            </a:r>
            <a:r>
              <a:rPr lang="ko-KR" altLang="en-US" sz="20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처</a:t>
            </a:r>
            <a:r>
              <a:rPr lang="ko-KR" altLang="en-US" sz="20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리</a:t>
            </a:r>
            <a:r>
              <a:rPr lang="ko-KR" altLang="en-US" sz="27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ko-KR" altLang="en-US" sz="2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1" name="갈매기형 수장 26">
            <a:extLst>
              <a:ext uri="{FF2B5EF4-FFF2-40B4-BE49-F238E27FC236}">
                <a16:creationId xmlns="" xmlns:a16="http://schemas.microsoft.com/office/drawing/2014/main" id="{E3B0DC9E-CB97-4AAB-B364-B18317A8E6EA}"/>
              </a:ext>
            </a:extLst>
          </p:cNvPr>
          <p:cNvSpPr/>
          <p:nvPr/>
        </p:nvSpPr>
        <p:spPr>
          <a:xfrm>
            <a:off x="7522027" y="2166050"/>
            <a:ext cx="1898497" cy="44450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20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모델링 </a:t>
            </a:r>
            <a:r>
              <a:rPr lang="ko-KR" altLang="en-US" sz="27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ko-KR" altLang="en-US" sz="2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135" idx="3"/>
            <a:endCxn id="138" idx="1"/>
          </p:cNvCxnSpPr>
          <p:nvPr/>
        </p:nvCxnSpPr>
        <p:spPr>
          <a:xfrm>
            <a:off x="1900816" y="4115496"/>
            <a:ext cx="303846" cy="111692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5754217" y="4061293"/>
            <a:ext cx="1195873" cy="56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Resize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0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4268926" y="3455312"/>
            <a:ext cx="903249" cy="56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R-CNN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0" name="갈매기형 수장 26">
            <a:extLst>
              <a:ext uri="{FF2B5EF4-FFF2-40B4-BE49-F238E27FC236}">
                <a16:creationId xmlns="" xmlns:a16="http://schemas.microsoft.com/office/drawing/2014/main" id="{E3B0DC9E-CB97-4AAB-B364-B18317A8E6EA}"/>
              </a:ext>
            </a:extLst>
          </p:cNvPr>
          <p:cNvSpPr/>
          <p:nvPr/>
        </p:nvSpPr>
        <p:spPr>
          <a:xfrm>
            <a:off x="3905252" y="2150175"/>
            <a:ext cx="1809748" cy="44450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2000" b="1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사용방법 </a:t>
            </a:r>
            <a:endParaRPr lang="ko-KR" altLang="en-US" sz="27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1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4268926" y="4599234"/>
            <a:ext cx="903249" cy="56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Yolo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161" idx="1"/>
          </p:cNvCxnSpPr>
          <p:nvPr/>
        </p:nvCxnSpPr>
        <p:spPr>
          <a:xfrm flipH="1" flipV="1">
            <a:off x="3715552" y="3410088"/>
            <a:ext cx="579725" cy="14724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161" idx="3"/>
            <a:endCxn id="149" idx="1"/>
          </p:cNvCxnSpPr>
          <p:nvPr/>
        </p:nvCxnSpPr>
        <p:spPr>
          <a:xfrm flipV="1">
            <a:off x="5143073" y="4344547"/>
            <a:ext cx="640246" cy="53794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150" idx="1"/>
          </p:cNvCxnSpPr>
          <p:nvPr/>
        </p:nvCxnSpPr>
        <p:spPr>
          <a:xfrm flipH="1" flipV="1">
            <a:off x="3715552" y="3410088"/>
            <a:ext cx="579725" cy="328478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7937320" y="2946976"/>
            <a:ext cx="1154216" cy="56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YOLO V3</a:t>
            </a:r>
          </a:p>
          <a:p>
            <a:pPr algn="ctr" defTabSz="1371600"/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pytorch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7895663" y="4227016"/>
            <a:ext cx="1195873" cy="56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YOLO V4</a:t>
            </a:r>
          </a:p>
          <a:p>
            <a:pPr algn="ctr" defTabSz="1371600"/>
            <a:r>
              <a:rPr lang="en-US" altLang="ko-KR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(Dark-Net)</a:t>
            </a:r>
          </a:p>
        </p:txBody>
      </p:sp>
      <p:sp>
        <p:nvSpPr>
          <p:cNvPr id="27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7971863" y="5461324"/>
            <a:ext cx="1195873" cy="566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en-US" altLang="ko-KR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YOLO V5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371600"/>
            <a:r>
              <a:rPr lang="en-US" altLang="ko-KR" sz="1600" b="1" dirty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ea typeface="맑은 고딕" panose="020B0503020000020004" pitchFamily="50" charset="-127"/>
              </a:rPr>
              <a:t>pytorch</a:t>
            </a:r>
            <a:r>
              <a:rPr lang="en-US" altLang="ko-KR" sz="1600" b="1" dirty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endParaRPr lang="en-US" altLang="ko-KR" sz="1500" b="1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149" idx="3"/>
            <a:endCxn id="24" idx="1"/>
          </p:cNvCxnSpPr>
          <p:nvPr/>
        </p:nvCxnSpPr>
        <p:spPr>
          <a:xfrm flipV="1">
            <a:off x="6900729" y="3230230"/>
            <a:ext cx="1085953" cy="1114317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149" idx="3"/>
            <a:endCxn id="26" idx="1"/>
          </p:cNvCxnSpPr>
          <p:nvPr/>
        </p:nvCxnSpPr>
        <p:spPr>
          <a:xfrm>
            <a:off x="6950090" y="4344547"/>
            <a:ext cx="945573" cy="165723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149" idx="3"/>
            <a:endCxn id="27" idx="1"/>
          </p:cNvCxnSpPr>
          <p:nvPr/>
        </p:nvCxnSpPr>
        <p:spPr>
          <a:xfrm>
            <a:off x="6950090" y="4344547"/>
            <a:ext cx="1021773" cy="140003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5">
            <a:extLst>
              <a:ext uri="{FF2B5EF4-FFF2-40B4-BE49-F238E27FC236}">
                <a16:creationId xmlns="" xmlns:a16="http://schemas.microsoft.com/office/drawing/2014/main" id="{F67EDD81-420F-4031-B31A-07041D52A25F}"/>
              </a:ext>
            </a:extLst>
          </p:cNvPr>
          <p:cNvSpPr/>
          <p:nvPr/>
        </p:nvSpPr>
        <p:spPr>
          <a:xfrm>
            <a:off x="10020950" y="4115495"/>
            <a:ext cx="1456775" cy="8336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안전모 </a:t>
            </a:r>
            <a:endParaRPr lang="en-US" altLang="ko-KR" sz="1500" b="1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371600" latinLnBrk="1"/>
            <a:r>
              <a:rPr lang="ko-KR" altLang="en-US" sz="15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미착용 방지 모델링</a:t>
            </a: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7335C455-1FC7-413C-BB7B-C574B717B78D}"/>
              </a:ext>
            </a:extLst>
          </p:cNvPr>
          <p:cNvCxnSpPr>
            <a:cxnSpLocks/>
            <a:stCxn id="40" idx="1"/>
            <a:endCxn id="24" idx="3"/>
          </p:cNvCxnSpPr>
          <p:nvPr/>
        </p:nvCxnSpPr>
        <p:spPr>
          <a:xfrm flipH="1" flipV="1">
            <a:off x="9045066" y="3230230"/>
            <a:ext cx="1022355" cy="130209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060" y="1376680"/>
            <a:ext cx="10769600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715" y="624205"/>
            <a:ext cx="5126355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1.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주제 및 데이터 선정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060" y="1626870"/>
            <a:ext cx="351282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3) </a:t>
            </a: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데이터 현황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94360" y="2533015"/>
          <a:ext cx="10924540" cy="359537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2105"/>
                <a:gridCol w="1375410"/>
                <a:gridCol w="1776730"/>
                <a:gridCol w="1779270"/>
                <a:gridCol w="2089785"/>
                <a:gridCol w="2301240"/>
              </a:tblGrid>
              <a:tr h="7918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FFFFFF"/>
                          </a:solidFill>
                        </a:rPr>
                        <a:t>데이터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FFFFFF"/>
                          </a:solidFill>
                        </a:rPr>
                        <a:t>구분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FFFFFF"/>
                          </a:solidFill>
                        </a:rPr>
                        <a:t>속성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FFFFFF"/>
                          </a:solidFill>
                        </a:rPr>
                        <a:t>데이터 양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FFFFFF"/>
                          </a:solidFill>
                        </a:rPr>
                        <a:t>데이터 샘플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FFFFFF"/>
                          </a:solidFill>
                        </a:rPr>
                        <a:t>출처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1410970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rgbClr val="000000"/>
                          </a:solidFill>
                        </a:rPr>
                        <a:t>Helm image</a:t>
                      </a:r>
                      <a:r>
                        <a:rPr lang="en-US" altLang="ko-KR" kern="1200" b="1">
                          <a:solidFill>
                            <a:srgbClr val="000000"/>
                          </a:solidFill>
                        </a:rPr>
                        <a:t> </a:t>
                      </a:r>
                      <a:endParaRPr lang="ko-KR" altLang="en-US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비정형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비정형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이미지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rgbClr val="000000"/>
                          </a:solidFill>
                        </a:rPr>
                        <a:t>2,2789</a:t>
                      </a: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개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Test:2261개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Train:15887개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Valid:4641개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ctr" defTabSz="1371600" latinLnBrk="0" lvl="1"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YOLO helmet/head</a:t>
                      </a:r>
                      <a:endParaRPr lang="ko-KR" altLang="en-US" sz="1800" kern="1200" b="1">
                        <a:solidFill>
                          <a:schemeClr val="dk1"/>
                        </a:solidFill>
                        <a:latin typeface="맑은 고딕" charset="0"/>
                        <a:ea typeface="+mn-ea"/>
                        <a:cs typeface="+mn-cs"/>
                      </a:endParaRPr>
                    </a:p>
                    <a:p>
                      <a:pPr marL="0" indent="0" algn="ctr" defTabSz="1371600" latinLnBrk="1" lvl="1"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(kaggle)</a:t>
                      </a:r>
                      <a:endParaRPr lang="ko-KR" altLang="en-US" sz="1800" kern="120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/>
                </a:tc>
              </a:tr>
              <a:tr h="139255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en-US" altLang="ko-KR" kern="1200" b="1">
                          <a:solidFill>
                            <a:srgbClr val="000000"/>
                          </a:solidFill>
                        </a:rPr>
                        <a:t>Helm</a:t>
                      </a:r>
                      <a:r>
                        <a:rPr lang="en-US" altLang="ko-KR" kern="1200" b="1">
                          <a:solidFill>
                            <a:srgbClr val="000000"/>
                          </a:solidFill>
                        </a:rPr>
                        <a:t> label</a:t>
                      </a:r>
                      <a:endParaRPr lang="ko-KR" altLang="en-US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비정형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비정형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이미지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rgbClr val="000000"/>
                          </a:solidFill>
                        </a:rPr>
                        <a:t>2,2789</a:t>
                      </a: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개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Test:2261개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Train:15887개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1">
                          <a:solidFill>
                            <a:srgbClr val="000000"/>
                          </a:solidFill>
                        </a:rPr>
                        <a:t>Valid:4641개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8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ctr" defTabSz="1371600" latinLnBrk="0" lvl="1"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YOLO helmet/head</a:t>
                      </a:r>
                      <a:endParaRPr lang="ko-KR" altLang="en-US" sz="1800" kern="120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1371600" latinLnBrk="1" lvl="1"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(kaggle)</a:t>
                      </a:r>
                      <a:endParaRPr lang="ko-KR" altLang="en-US" sz="1800" kern="120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15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060" y="1376680"/>
            <a:ext cx="10769600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715" y="624205"/>
            <a:ext cx="4545330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2.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모델 기능 및 선정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060" y="1626870"/>
            <a:ext cx="351282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모델 구성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2921635"/>
            <a:ext cx="8620760" cy="253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935990" y="2187575"/>
            <a:ext cx="619252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charset="0"/>
                <a:ea typeface="KoPub바탕체 Bold" charset="0"/>
              </a:rPr>
              <a:t> ①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charset="0"/>
                <a:ea typeface="KoPub바탕체 Bold" charset="0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charset="0"/>
                <a:ea typeface="KoPub바탕체 Bold" charset="0"/>
              </a:rPr>
              <a:t>2-Stage Detector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charset="0"/>
                <a:ea typeface="KoPub바탕체 Bold" charset="0"/>
              </a:rPr>
              <a:t>구성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charset="0"/>
                <a:ea typeface="KoPub바탕체 Bold" charset="0"/>
              </a:rPr>
              <a:t>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charset="0"/>
                <a:ea typeface="KoPub바탕체 Bold" charset="0"/>
              </a:rPr>
              <a:t>  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KoPub바탕체 Bold" charset="0"/>
              <a:ea typeface="KoPub바탕체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5621020"/>
            <a:ext cx="933450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Region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Proposal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Classification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 순차적으로 이루어지는 모델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속도는 느리지만 정확도가 높다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3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1" y="624193"/>
            <a:ext cx="4545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2.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모델 기능 및 선정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116" y="1626800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모델 구성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685" y="2187412"/>
            <a:ext cx="449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② 1-Stage Detector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구성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28" y="2910945"/>
            <a:ext cx="8660871" cy="221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1600" y="5655732"/>
            <a:ext cx="9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 Region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Proposal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Classification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 동시에 이루어지는 모델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- 1-stage model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비해 속도는 빠르지만 정확도가 낮다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930" y="624193"/>
            <a:ext cx="52804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3. </a:t>
            </a:r>
            <a:r>
              <a:rPr lang="ko-KR" altLang="en-US" sz="35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데이터 처리 및 모델링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916" y="1463475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1" dirty="0">
                <a:latin typeface="은 돋움" panose="020B0600000101010101" pitchFamily="50" charset="-127"/>
                <a:ea typeface="은 돋움" panose="020B0600000101010101" pitchFamily="50" charset="-127"/>
              </a:rPr>
              <a:t>데이터 처리</a:t>
            </a:r>
            <a:endParaRPr lang="en-US" altLang="ko-KR" sz="2800" b="1" dirty="0">
              <a:latin typeface="은 돋움" panose="020B0600000101010101" pitchFamily="50" charset="-127"/>
              <a:ea typeface="은 돋움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30" y="2122488"/>
            <a:ext cx="5211455" cy="3579811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5885" y="5714997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Yolo resize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94" y="2122488"/>
            <a:ext cx="5277587" cy="3579811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29257" y="5781816"/>
            <a:ext cx="35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Yolo resize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결과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  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3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121</Paragraphs>
  <Words>391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chun sae mi</dc:creator>
  <cp:lastModifiedBy>두 루미</cp:lastModifiedBy>
  <dc:title>PowerPoint 프레젠테이션</dc:title>
  <cp:version>9.104.121.46349</cp:version>
  <dcterms:modified xsi:type="dcterms:W3CDTF">2022-05-17T08:49:32Z</dcterms:modified>
</cp:coreProperties>
</file>