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ee76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e9ee766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7ee82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7ee82b9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9ee76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</a:t>
            </a:r>
            <a:r>
              <a:rPr lang="en-US"/>
              <a:t>를 실행시킨 </a:t>
            </a:r>
            <a:endParaRPr/>
          </a:p>
        </p:txBody>
      </p:sp>
      <p:sp>
        <p:nvSpPr>
          <p:cNvPr id="99" name="Google Shape;99;gae9ee7662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7ee82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Batch를 실행시킨 </a:t>
            </a:r>
            <a:endParaRPr/>
          </a:p>
        </p:txBody>
      </p:sp>
      <p:sp>
        <p:nvSpPr>
          <p:cNvPr id="107" name="Google Shape;107;gae7ee82b9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02. 스프링 배</a:t>
            </a:r>
            <a:r>
              <a:rPr lang="en-US"/>
              <a:t>치 아키텍쳐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 : </a:t>
            </a:r>
            <a:r>
              <a:rPr lang="en-US" sz="1800">
                <a:solidFill>
                  <a:srgbClr val="595959"/>
                </a:solidFill>
              </a:rPr>
              <a:t>BATCH_STEP_EXECUTION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BATCH_STEP_EXECUTION_CONTEXT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75" y="1769050"/>
            <a:ext cx="3346375" cy="4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공유 ExecutionContext 이해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내에서 공유할 수 있는 </a:t>
            </a: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lang="en-US" sz="1800">
                <a:solidFill>
                  <a:srgbClr val="595959"/>
                </a:solidFill>
              </a:rPr>
              <a:t> Step에서 공유할 수 있는 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41" name="Google Shape;41;p6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42" name="Google Shape;42;p6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43" name="Google Shape;43;p6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44" name="Google Shape;44;p6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45" name="Google Shape;45;p6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46" name="Google Shape;46;p6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47" name="Google Shape;47;p6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48" name="Google Shape;48;p6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49" name="Google Shape;49;p6"/>
          <p:cNvCxnSpPr>
            <a:stCxn id="40" idx="3"/>
            <a:endCxn id="41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6"/>
          <p:cNvCxnSpPr>
            <a:stCxn id="41" idx="3"/>
            <a:endCxn id="42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6"/>
          <p:cNvCxnSpPr>
            <a:stCxn id="42" idx="3"/>
            <a:endCxn id="44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>
            <a:stCxn id="42" idx="3"/>
            <a:endCxn id="45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>
            <a:endCxn id="46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6"/>
          <p:cNvCxnSpPr>
            <a:stCxn id="42" idx="2"/>
            <a:endCxn id="43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6"/>
          <p:cNvCxnSpPr>
            <a:stCxn id="40" idx="2"/>
            <a:endCxn id="47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6"/>
          <p:cNvCxnSpPr>
            <a:stCxn id="41" idx="2"/>
            <a:endCxn id="47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6"/>
          <p:cNvCxnSpPr>
            <a:stCxn id="42" idx="2"/>
            <a:endCxn id="47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>
            <a:stCxn id="47" idx="2"/>
            <a:endCxn id="48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Job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JobLauncher에 의해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배치의 실행 단위를 의미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N개의 Step을 실행할 수 있으며, 흐름(Flow)을 관리할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A Step 실행 후 조건에 따라 B Step 또는 C Step을 실행 설정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</a:t>
            </a:r>
            <a:r>
              <a:rPr lang="en-US"/>
              <a:t>Step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Job의 세부 실행 단위이며, N개가 등록돼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실행 단위는 크게 2가지로 나눌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Chunk 기반 : 하나의 큰 덩어리를 n개씩 나눠서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Task 기반 : 하나의 작업 기반으로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 기</a:t>
            </a:r>
            <a:r>
              <a:rPr lang="en-US" sz="1800">
                <a:solidFill>
                  <a:srgbClr val="595959"/>
                </a:solidFill>
              </a:rPr>
              <a:t>반 Step은</a:t>
            </a:r>
            <a:r>
              <a:rPr lang="en-US" sz="1800">
                <a:solidFill>
                  <a:srgbClr val="595959"/>
                </a:solidFill>
              </a:rPr>
              <a:t> ItemReader, ItemProcessor, ItemWriter가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여기서 Item은 배치 처리 대상 객체를 의미한다.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ItemReader</a:t>
            </a:r>
            <a:r>
              <a:rPr lang="en-US" sz="1800">
                <a:solidFill>
                  <a:srgbClr val="595959"/>
                </a:solidFill>
              </a:rPr>
              <a:t>는 배치 처리 대상 객체를 읽어 </a:t>
            </a:r>
            <a:r>
              <a:rPr b="1" lang="en-US" sz="1800">
                <a:solidFill>
                  <a:srgbClr val="595959"/>
                </a:solidFill>
              </a:rPr>
              <a:t>ItemProcessor 또는 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파일 또는 DB에서 데이터를 </a:t>
            </a:r>
            <a:r>
              <a:rPr lang="en-US" sz="1800">
                <a:solidFill>
                  <a:srgbClr val="595959"/>
                </a:solidFill>
              </a:rPr>
              <a:t>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input 객체를 output 객체로 filtering 또는 processing 해 </a:t>
            </a:r>
            <a:r>
              <a:rPr b="1" lang="en-US" sz="1800">
                <a:solidFill>
                  <a:srgbClr val="595959"/>
                </a:solidFill>
              </a:rPr>
              <a:t>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ItemReader에서 읽은 데이터를 수정 또는 ItemWriter 대상인지 filtering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optional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ItemProcessor가 하는 일을 ItemReader 또는 ItemWriter가 대신할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ItemWriter</a:t>
            </a:r>
            <a:r>
              <a:rPr lang="en-US" sz="1800">
                <a:solidFill>
                  <a:srgbClr val="595959"/>
                </a:solidFill>
              </a:rPr>
              <a:t>는 배치 처리 </a:t>
            </a:r>
            <a:r>
              <a:rPr b="1" lang="en-US" sz="1800">
                <a:solidFill>
                  <a:srgbClr val="595959"/>
                </a:solidFill>
              </a:rPr>
              <a:t>대상 객체를 처리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DB update를 하거나, 처리 대상 사용자에게 알림을 보낸다.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25" y="566051"/>
            <a:ext cx="7554574" cy="605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실행을 위한 </a:t>
            </a:r>
            <a:r>
              <a:rPr b="1" lang="en-US" sz="1800">
                <a:solidFill>
                  <a:srgbClr val="595959"/>
                </a:solidFill>
              </a:rPr>
              <a:t>메타 데이터</a:t>
            </a:r>
            <a:r>
              <a:rPr lang="en-US" sz="1800">
                <a:solidFill>
                  <a:srgbClr val="595959"/>
                </a:solidFill>
              </a:rPr>
              <a:t>가 저장되는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BATCH_JOB_INSTANCE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생성되는 최상위 계층의 테이블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job_name과 job_key를 기준으로 하나의 row가 생성되며, 같은 job_name과 job_key가 저장될 수 없다.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job_key는 BATCH_JOB_EXECUTION_PARAMS에 저장되는 Parameter를 나열해 암호화해 저장한다.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실행되는 동안 시작/종료 시간, job 상태 등을 관리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BATCH_JOB_EXECUTION_PARAMS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Job을 실행하기 위해 주입된 parameter 정보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공유해야할 데이터를  직렬화해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실행되는 동안 필요한 데이터 또는 실행된 결과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실행되며 공유해야할 데이터를 직렬화해 저장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spring-batch-core/org.springframework/batch/core/* 에 위치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배치를 실행하고 관리하기 위한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schema.sql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schema-**.sql의 실행 구분은 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DB 종류별로 script가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spring.batch.initialize-schema config로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ALWAYS, EMBEDDED, NEVER로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ALWAYS : 항상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EMBEDDED : 내장 DB일 때만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NEVER : 항상 실행 안함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기본 값은 </a:t>
            </a:r>
            <a:r>
              <a:rPr lang="en-US" sz="1800">
                <a:solidFill>
                  <a:srgbClr val="595959"/>
                </a:solidFill>
              </a:rPr>
              <a:t>EMBEDDED다.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8358025" y="592550"/>
            <a:ext cx="2683375" cy="6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 : BATCH_JOB_INSTANCE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 : BATCH_JOB_EXECUTION </a:t>
            </a:r>
            <a:r>
              <a:rPr lang="en-US" sz="1800">
                <a:solidFill>
                  <a:srgbClr val="595959"/>
                </a:solidFill>
              </a:rPr>
              <a:t>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 : BATCH_JOB_EXECUTION_PARAMS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BATCH_JOB_EXECUTION_CONTEXT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94" y="2693200"/>
            <a:ext cx="5944650" cy="3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JobInstance의 생성 기준은 JobParamters 중복 여부에 따라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다른 parameter로 Job이 실행되면,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같은 parameter로 Job이 실행되면, 이미 생성된 JobInstance가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JobExecution은 항상 새롭게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처음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1월1일</a:t>
            </a:r>
            <a:r>
              <a:rPr lang="en-US" sz="1800">
                <a:solidFill>
                  <a:srgbClr val="595959"/>
                </a:solidFill>
              </a:rPr>
              <a:t>로 실행 됐다면, 1번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재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이때 Job이 재실행 대상이 아닌 경우 에러가 발생한다.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Parameter가 없는 Job을 항상 새로운 JobInstance가 실행되도록 RunIdIncrementer가 제공된다.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