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" name="Google Shape;3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bcdcb1f15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" name="Google Shape;42;gbcdcb1f15a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_클립명_짧을때">
  <p:cSld name="표지_클립명_짧을때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2077720" y="2108200"/>
            <a:ext cx="989838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속지">
  <p:cSld name="속지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background wallpaperì ëí ì´ë¯¸ì§ ê²ìê²°ê³¼" id="6" name="Google Shape;6;p1"/>
          <p:cNvPicPr preferRelativeResize="0"/>
          <p:nvPr/>
        </p:nvPicPr>
        <p:blipFill rotWithShape="1">
          <a:blip r:embed="rId1">
            <a:alphaModFix amt="5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" y="6648450"/>
            <a:ext cx="7874971" cy="209550"/>
          </a:xfrm>
          <a:custGeom>
            <a:rect b="b" l="l" r="r" t="t"/>
            <a:pathLst>
              <a:path extrusionOk="0" h="209550" w="7874971">
                <a:moveTo>
                  <a:pt x="0" y="0"/>
                </a:moveTo>
                <a:lnTo>
                  <a:pt x="7874971" y="0"/>
                </a:lnTo>
                <a:lnTo>
                  <a:pt x="7753350" y="209550"/>
                </a:lnTo>
                <a:lnTo>
                  <a:pt x="0" y="20955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981478" y="2050708"/>
            <a:ext cx="1225977" cy="40011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9145864" y="253121"/>
            <a:ext cx="1098378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Campus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10304992" y="321531"/>
            <a:ext cx="0" cy="280988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" name="Google Shape;12;p1"/>
          <p:cNvSpPr txBox="1"/>
          <p:nvPr/>
        </p:nvSpPr>
        <p:spPr>
          <a:xfrm>
            <a:off x="10365741" y="253121"/>
            <a:ext cx="1181734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 Changing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ì»¤ë¦¬ì´ ì±ì¥ì ìí ìµê³ ì ì¤ë¬´êµì¡ ìì¹´ë°ë¯¸"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0275" y="320236"/>
            <a:ext cx="1260048" cy="3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/>
          <p:nvPr/>
        </p:nvSpPr>
        <p:spPr>
          <a:xfrm>
            <a:off x="7753350" y="6648740"/>
            <a:ext cx="4438650" cy="209260"/>
          </a:xfrm>
          <a:custGeom>
            <a:rect b="b" l="l" r="r" t="t"/>
            <a:pathLst>
              <a:path extrusionOk="0" h="209260" w="4438650">
                <a:moveTo>
                  <a:pt x="121453" y="0"/>
                </a:moveTo>
                <a:lnTo>
                  <a:pt x="4438650" y="0"/>
                </a:lnTo>
                <a:lnTo>
                  <a:pt x="4438650" y="209260"/>
                </a:lnTo>
                <a:lnTo>
                  <a:pt x="0" y="209260"/>
                </a:lnTo>
                <a:lnTo>
                  <a:pt x="121453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685771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7753350" y="0"/>
            <a:ext cx="4438650" cy="6857710"/>
          </a:xfrm>
          <a:custGeom>
            <a:rect b="b" l="l" r="r" t="t"/>
            <a:pathLst>
              <a:path extrusionOk="0" h="6688414" w="4329073">
                <a:moveTo>
                  <a:pt x="3881889" y="0"/>
                </a:moveTo>
                <a:lnTo>
                  <a:pt x="4329073" y="0"/>
                </a:lnTo>
                <a:lnTo>
                  <a:pt x="4329073" y="6688414"/>
                </a:lnTo>
                <a:lnTo>
                  <a:pt x="0" y="6688414"/>
                </a:lnTo>
                <a:lnTo>
                  <a:pt x="3881889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astcampusì ëí ì´ë¯¸ì§ ê²ìê²°ê³¼" id="22" name="Google Shape;22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779" y="6401872"/>
            <a:ext cx="786893" cy="24657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1352550" y="209551"/>
            <a:ext cx="10839450" cy="64388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Spring Batch</a:t>
            </a:r>
            <a:endParaRPr/>
          </a:p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077720" y="2108200"/>
            <a:ext cx="9898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04-05. </a:t>
            </a:r>
            <a:r>
              <a:rPr lang="en-US"/>
              <a:t>프로젝트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26-29</a:t>
            </a:r>
            <a:endParaRPr/>
          </a:p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회원 등급 프로젝트</a:t>
            </a:r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User 등급을 4개로 구분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일반(NORMAL), 실버(SILVER), 골드(GOLD), VIP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User</a:t>
            </a:r>
            <a:r>
              <a:rPr lang="en-US" sz="1800">
                <a:solidFill>
                  <a:srgbClr val="595959"/>
                </a:solidFill>
              </a:rPr>
              <a:t> 등급 상향 조건은 총 주문 금액 기준으로 등급 상향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200,000원 이상인 경우 실버로 상향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300,000원 이상인 경우 골드로 상향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500,000원 이상인 경우 VIP로 상향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등급 하향은 없음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총 2개의 Step으로 회원 등급 Job 생성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saveUserStep : </a:t>
            </a:r>
            <a:r>
              <a:rPr lang="en-US" sz="1800">
                <a:solidFill>
                  <a:srgbClr val="595959"/>
                </a:solidFill>
              </a:rPr>
              <a:t>User</a:t>
            </a:r>
            <a:r>
              <a:rPr lang="en-US" sz="1800">
                <a:solidFill>
                  <a:srgbClr val="595959"/>
                </a:solidFill>
              </a:rPr>
              <a:t> 데이터 저장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userLevelUpStep : </a:t>
            </a:r>
            <a:r>
              <a:rPr lang="en-US" sz="1800">
                <a:solidFill>
                  <a:srgbClr val="595959"/>
                </a:solidFill>
              </a:rPr>
              <a:t>User</a:t>
            </a:r>
            <a:r>
              <a:rPr lang="en-US" sz="1800">
                <a:solidFill>
                  <a:srgbClr val="595959"/>
                </a:solidFill>
              </a:rPr>
              <a:t> 등급 상향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JobExecutionListener.afterJob 메소드에서 “총 데이터 처리 {}건, 처리 시간 : {}millis” 와 같은 로그 출력</a:t>
            </a:r>
            <a:endParaRPr sz="18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30-33</a:t>
            </a:r>
            <a:endParaRPr/>
          </a:p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주문금액 집계 프로젝트</a:t>
            </a:r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User의 totalAmount를 Orders Entity로 변경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하나의 User는 N개의 Orders를 포함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주문 총 금액은 Orders Entity를 기준으로 합산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`-date=2020-11` JobParameters 사용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주문 금액 집계는 orderStatisticsStep으로 생성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`2020년_11월_주문_금액.csv` 파일은 2020년 11월1일~11월30일 주문 통계 내역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`date` 파라미터가 없는 경우, o</a:t>
            </a:r>
            <a:r>
              <a:rPr lang="en-US" sz="1800">
                <a:solidFill>
                  <a:srgbClr val="595959"/>
                </a:solidFill>
              </a:rPr>
              <a:t>rderStatisticsStep은 실행하지 않는다.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