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4"/>
  </p:sldMasterIdLst>
  <p:notesMasterIdLst>
    <p:notesMasterId r:id="rId16"/>
  </p:notesMasterIdLst>
  <p:sldIdLst>
    <p:sldId id="256" r:id="rId5"/>
    <p:sldId id="258" r:id="rId6"/>
    <p:sldId id="267" r:id="rId7"/>
    <p:sldId id="271" r:id="rId8"/>
    <p:sldId id="268" r:id="rId9"/>
    <p:sldId id="278" r:id="rId10"/>
    <p:sldId id="270" r:id="rId11"/>
    <p:sldId id="272" r:id="rId12"/>
    <p:sldId id="277" r:id="rId13"/>
    <p:sldId id="263" r:id="rId14"/>
    <p:sldId id="273" r:id="rId15"/>
  </p:sldIdLst>
  <p:sldSz cx="9144000" cy="5143500" type="screen16x9"/>
  <p:notesSz cx="6858000" cy="9144000"/>
  <p:embeddedFontLst>
    <p:embeddedFont>
      <p:font typeface="Cambria Math" panose="02040503050406030204" pitchFamily="18" charset="0"/>
      <p:regular r:id="rId17"/>
    </p:embeddedFont>
    <p:embeddedFont>
      <p:font typeface="Catamaran" panose="020B0604020202020204" charset="0"/>
      <p:regular r:id="rId18"/>
      <p:bold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B943C-2EFC-421F-B941-BD572AF38566}" v="131" dt="2022-09-26T16:57:52.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4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62156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40610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256405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385479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54836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307538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890769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1170063"/>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Design and implementation of a software for visualizing the external </a:t>
            </a:r>
            <a:r>
              <a:rPr lang="en-US" sz="3200" dirty="0" err="1"/>
              <a:t>multipass</a:t>
            </a:r>
            <a:r>
              <a:rPr lang="en-US" sz="3200" dirty="0"/>
              <a:t> sorting algorithm</a:t>
            </a:r>
            <a:endParaRPr lang="it-IT" sz="3200" dirty="0"/>
          </a:p>
        </p:txBody>
      </p:sp>
      <p:sp>
        <p:nvSpPr>
          <p:cNvPr id="64" name="Google Shape;64;p6"/>
          <p:cNvSpPr txBox="1">
            <a:spLocks noGrp="1"/>
          </p:cNvSpPr>
          <p:nvPr>
            <p:ph type="subTitle" idx="1"/>
          </p:nvPr>
        </p:nvSpPr>
        <p:spPr>
          <a:xfrm>
            <a:off x="729625" y="3172900"/>
            <a:ext cx="7688100" cy="13246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Andrea Morelli            1845525</a:t>
            </a:r>
          </a:p>
          <a:p>
            <a:pPr marL="0" lvl="0" indent="0" algn="l" rtl="0">
              <a:spcBef>
                <a:spcPts val="0"/>
              </a:spcBef>
              <a:spcAft>
                <a:spcPts val="0"/>
              </a:spcAft>
              <a:buNone/>
            </a:pPr>
            <a:r>
              <a:rPr lang="it-IT" dirty="0"/>
              <a:t>Lorenzo Romagnoli   1975517 </a:t>
            </a:r>
          </a:p>
          <a:p>
            <a:pPr marL="0" lvl="0" indent="0" algn="l" rtl="0">
              <a:spcBef>
                <a:spcPts val="0"/>
              </a:spcBef>
              <a:spcAft>
                <a:spcPts val="0"/>
              </a:spcAft>
              <a:buNone/>
            </a:pPr>
            <a:endParaRPr dirty="0"/>
          </a:p>
          <a:p>
            <a:pPr marL="0" lvl="0" indent="0" algn="l" rtl="0">
              <a:spcBef>
                <a:spcPts val="0"/>
              </a:spcBef>
              <a:spcAft>
                <a:spcPts val="0"/>
              </a:spcAft>
              <a:buNone/>
            </a:pPr>
            <a:r>
              <a:rPr lang="it-IT" dirty="0"/>
              <a:t>Data Management project</a:t>
            </a:r>
            <a:endParaRPr dirty="0"/>
          </a:p>
          <a:p>
            <a:pPr marL="0" lvl="0" indent="0" algn="l" rtl="0">
              <a:spcBef>
                <a:spcPts val="0"/>
              </a:spcBef>
              <a:spcAft>
                <a:spcPts val="0"/>
              </a:spcAft>
              <a:buNone/>
            </a:pPr>
            <a:r>
              <a:rPr lang="it" dirty="0"/>
              <a:t>Sapienza University of Rome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Now we will show the running software!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Thank you for the attention!</a:t>
            </a:r>
            <a:endParaRPr/>
          </a:p>
        </p:txBody>
      </p:sp>
    </p:spTree>
    <p:extLst>
      <p:ext uri="{BB962C8B-B14F-4D97-AF65-F5344CB8AC3E}">
        <p14:creationId xmlns:p14="http://schemas.microsoft.com/office/powerpoint/2010/main" val="21436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External sorting</a:t>
            </a:r>
            <a:endParaRPr dirty="0"/>
          </a:p>
        </p:txBody>
      </p:sp>
      <p:sp>
        <p:nvSpPr>
          <p:cNvPr id="82" name="Google Shape;82;p8"/>
          <p:cNvSpPr txBox="1">
            <a:spLocks noGrp="1"/>
          </p:cNvSpPr>
          <p:nvPr>
            <p:ph type="body" idx="1"/>
          </p:nvPr>
        </p:nvSpPr>
        <p:spPr>
          <a:xfrm>
            <a:off x="727650" y="1622025"/>
            <a:ext cx="7688700" cy="248214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600" dirty="0"/>
              <a:t>External sorting is a class of sorting algorithms that can handle massive amounts of data. External sorting is required when the data being sorted do not fit into the main memory of a computing device and instead, they must reside in the slower external memory, usually a disk drive. Thus, external sorting algorithms are external memory algorithms and thus applicable in the external memory model of computation.</a:t>
            </a:r>
          </a:p>
          <a:p>
            <a:pPr marL="0" lvl="0" indent="0" algn="just" rtl="0">
              <a:spcBef>
                <a:spcPts val="0"/>
              </a:spcBef>
              <a:spcAft>
                <a:spcPts val="1600"/>
              </a:spcAft>
              <a:buNone/>
            </a:pPr>
            <a:r>
              <a:rPr lang="en-US" sz="1600" dirty="0"/>
              <a:t>External sorting algorithms generally fall into two types, distribution sorting, which resembles quicksort, and external merge sort</a:t>
            </a:r>
            <a:endParaRPr sz="1600"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endParaRPr sz="9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The external memory model</a:t>
            </a:r>
            <a:endParaRPr dirty="0"/>
          </a:p>
        </p:txBody>
      </p:sp>
      <p:sp>
        <p:nvSpPr>
          <p:cNvPr id="82" name="Google Shape;82;p8"/>
          <p:cNvSpPr txBox="1">
            <a:spLocks noGrp="1"/>
          </p:cNvSpPr>
          <p:nvPr>
            <p:ph type="body" idx="1"/>
          </p:nvPr>
        </p:nvSpPr>
        <p:spPr>
          <a:xfrm>
            <a:off x="727650" y="1622024"/>
            <a:ext cx="7688700" cy="257783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t>The external memory model is an abstract machine similar to the RAM machine model, but with a cache in addition to main memory. The model captures the fact that read and write operations are much faster in a cache than in main memory, and that reading long contiguous blocks is faster than reading randomly using a disk read-and-write head. The running time of an algorithm in the external memory model is defined by the number of reads and writes to memory required. </a:t>
            </a:r>
          </a:p>
          <a:p>
            <a:pPr marL="0" lvl="0" indent="0" algn="just" rtl="0">
              <a:spcBef>
                <a:spcPts val="0"/>
              </a:spcBef>
              <a:spcAft>
                <a:spcPts val="1600"/>
              </a:spcAft>
              <a:buNone/>
            </a:pPr>
            <a:r>
              <a:rPr lang="en-US" dirty="0"/>
              <a:t>The model consists of a processor with an internal memory or cache of size M, connected to an unbounded external memory. Both the internal and external memory are divided into blocks of size B. One input/output or memory transfer operation consists of moving a block of B contiguous elements from external to internal memory, and the running time of an algorithm is determined by the number of these input/output operations.</a:t>
            </a: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Tree>
    <p:extLst>
      <p:ext uri="{BB962C8B-B14F-4D97-AF65-F5344CB8AC3E}">
        <p14:creationId xmlns:p14="http://schemas.microsoft.com/office/powerpoint/2010/main" val="3137854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8"/>
          <p:cNvSpPr txBox="1">
            <a:spLocks noGrp="1"/>
          </p:cNvSpPr>
          <p:nvPr>
            <p:ph type="body" idx="1"/>
          </p:nvPr>
        </p:nvSpPr>
        <p:spPr>
          <a:xfrm>
            <a:off x="453300" y="1313680"/>
            <a:ext cx="8357352" cy="3247688"/>
          </a:xfrm>
          <a:prstGeom prst="rect">
            <a:avLst/>
          </a:prstGeom>
        </p:spPr>
        <p:txBody>
          <a:bodyPr spcFirstLastPara="1" wrap="square" lIns="91425" tIns="91425" rIns="91425" bIns="91425" anchor="t" anchorCtr="0">
            <a:noAutofit/>
          </a:bodyPr>
          <a:lstStyle/>
          <a:p>
            <a:pPr marL="146050" indent="0" algn="just">
              <a:lnSpc>
                <a:spcPct val="115000"/>
              </a:lnSpc>
              <a:buNone/>
            </a:pPr>
            <a:r>
              <a:rPr lang="en-US" sz="1800" dirty="0">
                <a:effectLst/>
                <a:latin typeface="Arial" panose="020B0604020202020204" pitchFamily="34" charset="0"/>
                <a:ea typeface="Arial" panose="020B0604020202020204" pitchFamily="34" charset="0"/>
              </a:rPr>
              <a:t>Merge-sort algorithm for external memory uses the sort and merge strategy to sort the huge data file on external memory. It sorts chunks that fit in main memory and then merges the sorted chunks into a single larger file. Thus it can be divided into 2 phases – Run formation Phase and Merging Phase.</a:t>
            </a:r>
            <a:endParaRPr lang="it-IT" sz="1800" dirty="0">
              <a:latin typeface="Arial" panose="020B0604020202020204" pitchFamily="34" charset="0"/>
              <a:ea typeface="Arial" panose="020B0604020202020204" pitchFamily="34" charset="0"/>
            </a:endParaRPr>
          </a:p>
          <a:p>
            <a:pPr marL="146050" indent="0" algn="just">
              <a:lnSpc>
                <a:spcPct val="115000"/>
              </a:lnSpc>
              <a:buNone/>
            </a:pPr>
            <a:r>
              <a:rPr lang="en-US" sz="1800" dirty="0">
                <a:effectLst/>
                <a:latin typeface="Arial" panose="020B0604020202020204" pitchFamily="34" charset="0"/>
                <a:ea typeface="Arial" panose="020B0604020202020204" pitchFamily="34" charset="0"/>
              </a:rPr>
              <a:t>In the following sections we will refer to the following </a:t>
            </a:r>
            <a:r>
              <a:rPr lang="en-US" sz="1800" dirty="0">
                <a:effectLst/>
                <a:latin typeface="Arial" panose="020B0604020202020204" pitchFamily="34" charset="0"/>
                <a:ea typeface="Calibri" panose="020F0502020204030204" pitchFamily="34" charset="0"/>
              </a:rPr>
              <a:t>Parameters:</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B</a:t>
            </a:r>
            <a:r>
              <a:rPr lang="en-US" sz="1800" dirty="0">
                <a:effectLst/>
                <a:latin typeface="Arial" panose="020B0604020202020204" pitchFamily="34" charset="0"/>
                <a:ea typeface="Calibri" panose="020F0502020204030204" pitchFamily="34" charset="0"/>
              </a:rPr>
              <a:t> – Number of pages of the relation </a:t>
            </a:r>
            <a:r>
              <a:rPr lang="en-US" sz="1800" i="1" dirty="0">
                <a:effectLst/>
                <a:latin typeface="Cambria Math" panose="02040503050406030204" pitchFamily="18" charset="0"/>
                <a:ea typeface="Calibri" panose="020F0502020204030204" pitchFamily="34" charset="0"/>
              </a:rPr>
              <a:t>R</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F</a:t>
            </a:r>
            <a:r>
              <a:rPr lang="en-US" sz="1800" dirty="0">
                <a:effectLst/>
                <a:latin typeface="Arial" panose="020B0604020202020204" pitchFamily="34" charset="0"/>
                <a:ea typeface="Calibri" panose="020F0502020204030204" pitchFamily="34" charset="0"/>
              </a:rPr>
              <a:t> – Number of buffer frames available</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S</a:t>
            </a:r>
            <a:r>
              <a:rPr lang="en-US" sz="1800" dirty="0">
                <a:effectLst/>
                <a:latin typeface="Arial" panose="020B0604020202020204" pitchFamily="34" charset="0"/>
                <a:ea typeface="Calibri" panose="020F0502020204030204" pitchFamily="34" charset="0"/>
              </a:rPr>
              <a:t> – Number of runs created at run formation phase, so (</a:t>
            </a:r>
            <a:r>
              <a:rPr lang="en-US" sz="1800" i="1" dirty="0">
                <a:effectLst/>
                <a:latin typeface="Cambria Math" panose="02040503050406030204" pitchFamily="18" charset="0"/>
                <a:ea typeface="Calibri" panose="020F0502020204030204" pitchFamily="34" charset="0"/>
              </a:rPr>
              <a:t>S= B/F </a:t>
            </a:r>
            <a:r>
              <a:rPr lang="en-US" sz="1800" dirty="0">
                <a:effectLst/>
                <a:latin typeface="Arial" panose="020B0604020202020204" pitchFamily="34" charset="0"/>
                <a:ea typeface="Calibri" panose="020F0502020204030204" pitchFamily="34" charset="0"/>
              </a:rPr>
              <a:t>)</a:t>
            </a:r>
            <a:endParaRPr lang="it-IT" sz="1800" dirty="0">
              <a:effectLst/>
              <a:latin typeface="Arial" panose="020B0604020202020204" pitchFamily="34" charset="0"/>
              <a:ea typeface="Arial" panose="020B0604020202020204" pitchFamily="34" charset="0"/>
            </a:endParaRPr>
          </a:p>
          <a:p>
            <a:pPr marL="342900" lvl="0" indent="-342900">
              <a:lnSpc>
                <a:spcPct val="115000"/>
              </a:lnSpc>
              <a:buFont typeface="Wingdings" panose="05000000000000000000" pitchFamily="2" charset="2"/>
              <a:buChar char=""/>
            </a:pPr>
            <a:r>
              <a:rPr lang="en-US" sz="1800" i="1" dirty="0">
                <a:effectLst/>
                <a:latin typeface="Cambria Math" panose="02040503050406030204" pitchFamily="18" charset="0"/>
                <a:ea typeface="Calibri" panose="020F0502020204030204" pitchFamily="34" charset="0"/>
              </a:rPr>
              <a:t>Z</a:t>
            </a:r>
            <a:r>
              <a:rPr lang="en-US" sz="1800" dirty="0">
                <a:effectLst/>
                <a:latin typeface="Arial" panose="020B0604020202020204" pitchFamily="34" charset="0"/>
                <a:ea typeface="Calibri" panose="020F0502020204030204" pitchFamily="34" charset="0"/>
              </a:rPr>
              <a:t> – Number of buffer frames used in the merging phase (usually </a:t>
            </a:r>
            <a:r>
              <a:rPr lang="en-US" sz="1800" i="1" dirty="0">
                <a:effectLst/>
                <a:latin typeface="Cambria Math" panose="02040503050406030204" pitchFamily="18" charset="0"/>
                <a:ea typeface="Calibri" panose="020F0502020204030204" pitchFamily="34" charset="0"/>
              </a:rPr>
              <a:t>Z= F-1 </a:t>
            </a:r>
            <a:r>
              <a:rPr lang="en-US" sz="1800" dirty="0">
                <a:effectLst/>
                <a:latin typeface="Arial" panose="020B0604020202020204" pitchFamily="34" charset="0"/>
                <a:ea typeface="Calibri" panose="020F0502020204030204" pitchFamily="34" charset="0"/>
              </a:rPr>
              <a:t>)</a:t>
            </a:r>
            <a:endParaRPr lang="it-IT" sz="1800" dirty="0">
              <a:effectLst/>
              <a:latin typeface="Arial" panose="020B0604020202020204" pitchFamily="34" charset="0"/>
              <a:ea typeface="Arial" panose="020B0604020202020204" pitchFamily="34" charset="0"/>
            </a:endParaRPr>
          </a:p>
          <a:p>
            <a:pPr marL="0" lvl="0" indent="0" algn="just" rtl="0">
              <a:spcBef>
                <a:spcPts val="0"/>
              </a:spcBef>
              <a:spcAft>
                <a:spcPts val="1600"/>
              </a:spcAft>
              <a:buNone/>
            </a:pPr>
            <a:endParaRPr lang="en-US" sz="1600"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spTree>
    <p:extLst>
      <p:ext uri="{BB962C8B-B14F-4D97-AF65-F5344CB8AC3E}">
        <p14:creationId xmlns:p14="http://schemas.microsoft.com/office/powerpoint/2010/main" val="351438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the idea behind the algorithm</a:t>
            </a:r>
            <a:endParaRPr dirty="0"/>
          </a:p>
        </p:txBody>
      </p:sp>
      <p:sp>
        <p:nvSpPr>
          <p:cNvPr id="82" name="Google Shape;82;p8"/>
          <p:cNvSpPr txBox="1">
            <a:spLocks noGrp="1"/>
          </p:cNvSpPr>
          <p:nvPr>
            <p:ph type="body" idx="1"/>
          </p:nvPr>
        </p:nvSpPr>
        <p:spPr>
          <a:xfrm>
            <a:off x="727650" y="1622024"/>
            <a:ext cx="7688700" cy="3127827"/>
          </a:xfrm>
          <a:prstGeom prst="rect">
            <a:avLst/>
          </a:prstGeom>
        </p:spPr>
        <p:txBody>
          <a:bodyPr spcFirstLastPara="1" wrap="square" lIns="91425" tIns="91425" rIns="91425" bIns="91425" anchor="t" anchorCtr="0">
            <a:noAutofit/>
          </a:bodyPr>
          <a:lstStyle/>
          <a:p>
            <a:pPr marL="0" lvl="0" indent="0">
              <a:lnSpc>
                <a:spcPct val="100000"/>
              </a:lnSpc>
              <a:buNone/>
            </a:pPr>
            <a:r>
              <a:rPr lang="en-US" dirty="0"/>
              <a:t>Assuming that we have F frames in the buffer the basic idea behind the algorithm is the following:</a:t>
            </a:r>
          </a:p>
          <a:p>
            <a:pPr marL="0" lvl="0" indent="0">
              <a:lnSpc>
                <a:spcPct val="100000"/>
              </a:lnSpc>
              <a:buNone/>
            </a:pPr>
            <a:endParaRPr lang="en-US" dirty="0"/>
          </a:p>
          <a:p>
            <a:pPr marL="285750" indent="-285750">
              <a:lnSpc>
                <a:spcPct val="100000"/>
              </a:lnSpc>
            </a:pPr>
            <a:r>
              <a:rPr lang="en-US" dirty="0"/>
              <a:t>Pass 0 : read the file in runs of F pages, and, at each run, internally sort the F pages, and write a file (called run) to disk</a:t>
            </a:r>
          </a:p>
          <a:p>
            <a:pPr marL="742950" lvl="1" indent="-285750">
              <a:lnSpc>
                <a:spcPct val="100000"/>
              </a:lnSpc>
              <a:spcBef>
                <a:spcPts val="0"/>
              </a:spcBef>
              <a:buFont typeface="Wingdings" panose="05000000000000000000" pitchFamily="2" charset="2"/>
              <a:buChar char="q"/>
            </a:pPr>
            <a:r>
              <a:rPr lang="en-US" dirty="0"/>
              <a:t>In all subsequent passes, we reserve F-1 input frames for input, and 1 frame for output</a:t>
            </a:r>
          </a:p>
          <a:p>
            <a:pPr marL="457200" lvl="1" indent="0">
              <a:lnSpc>
                <a:spcPct val="100000"/>
              </a:lnSpc>
              <a:spcBef>
                <a:spcPts val="0"/>
              </a:spcBef>
              <a:buNone/>
            </a:pPr>
            <a:endParaRPr lang="en-US" dirty="0"/>
          </a:p>
          <a:p>
            <a:pPr marL="285750" indent="-285750">
              <a:lnSpc>
                <a:spcPct val="100000"/>
              </a:lnSpc>
            </a:pPr>
            <a:r>
              <a:rPr lang="en-US" dirty="0"/>
              <a:t>Pass 1 : merge F-1 runs into one output runs</a:t>
            </a:r>
          </a:p>
          <a:p>
            <a:pPr marL="742950" lvl="1" indent="-285750">
              <a:lnSpc>
                <a:spcPct val="100000"/>
              </a:lnSpc>
              <a:spcBef>
                <a:spcPts val="0"/>
              </a:spcBef>
              <a:buFont typeface="Wingdings" panose="05000000000000000000" pitchFamily="2" charset="2"/>
              <a:buChar char="q"/>
            </a:pPr>
            <a:r>
              <a:rPr lang="en-US" dirty="0"/>
              <a:t>For each input run, read one page in one dedicated frame</a:t>
            </a:r>
          </a:p>
          <a:p>
            <a:pPr marL="742950" lvl="1" indent="-285750">
              <a:lnSpc>
                <a:spcPct val="100000"/>
              </a:lnSpc>
              <a:spcBef>
                <a:spcPts val="0"/>
              </a:spcBef>
              <a:buFont typeface="Wingdings" panose="05000000000000000000" pitchFamily="2" charset="2"/>
              <a:buChar char="q"/>
            </a:pPr>
            <a:r>
              <a:rPr lang="en-US" dirty="0"/>
              <a:t>When a page is used up, read the next page of the input run into the same frame</a:t>
            </a:r>
          </a:p>
          <a:p>
            <a:pPr marL="742950" lvl="1" indent="-285750">
              <a:lnSpc>
                <a:spcPct val="100000"/>
              </a:lnSpc>
              <a:spcBef>
                <a:spcPts val="0"/>
              </a:spcBef>
              <a:buFont typeface="Wingdings" panose="05000000000000000000" pitchFamily="2" charset="2"/>
              <a:buChar char="q"/>
            </a:pPr>
            <a:r>
              <a:rPr lang="en-US" dirty="0"/>
              <a:t>The result of merge is buffered in the output frame: when such frame is full, its content is written in the output run in secondary storage</a:t>
            </a:r>
          </a:p>
          <a:p>
            <a:pPr marL="457200" lvl="1" indent="0">
              <a:lnSpc>
                <a:spcPct val="100000"/>
              </a:lnSpc>
              <a:spcBef>
                <a:spcPts val="0"/>
              </a:spcBef>
              <a:buNone/>
            </a:pPr>
            <a:endParaRPr lang="en-US" dirty="0"/>
          </a:p>
          <a:p>
            <a:pPr marL="285750" indent="-285750">
              <a:lnSpc>
                <a:spcPct val="100000"/>
              </a:lnSpc>
            </a:pPr>
            <a:r>
              <a:rPr lang="en-US" dirty="0"/>
              <a:t>Pass n : for all the next passes we compute the same actions as the Pass 1 until we have a single sorted run that is the resulting one.</a:t>
            </a:r>
          </a:p>
          <a:p>
            <a:pPr marL="0" indent="0">
              <a:lnSpc>
                <a:spcPct val="100000"/>
              </a:lnSpc>
              <a:buNone/>
            </a:pPr>
            <a:endParaRPr lang="en-US" dirty="0"/>
          </a:p>
          <a:p>
            <a:pPr marL="285750" indent="-285750">
              <a:lnSpc>
                <a:spcPct val="100000"/>
              </a:lnSpc>
            </a:pPr>
            <a:r>
              <a:rPr lang="en-US" dirty="0"/>
              <a:t>Sorted!</a:t>
            </a: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Tree>
    <p:extLst>
      <p:ext uri="{BB962C8B-B14F-4D97-AF65-F5344CB8AC3E}">
        <p14:creationId xmlns:p14="http://schemas.microsoft.com/office/powerpoint/2010/main" val="1768096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622024"/>
                <a:ext cx="7688700" cy="3247688"/>
              </a:xfrm>
              <a:prstGeom prst="rect">
                <a:avLst/>
              </a:prstGeom>
            </p:spPr>
            <p:txBody>
              <a:bodyPr spcFirstLastPara="1" wrap="square" lIns="91425" tIns="91425" rIns="91425" bIns="91425" anchor="t" anchorCtr="0">
                <a:noAutofit/>
              </a:bodyPr>
              <a:lstStyle/>
              <a:p>
                <a:pPr marL="146050" indent="0" algn="just">
                  <a:lnSpc>
                    <a:spcPct val="115000"/>
                  </a:lnSpc>
                  <a:buNone/>
                </a:pPr>
                <a:r>
                  <a:rPr lang="en-US" sz="1800" dirty="0">
                    <a:effectLst/>
                    <a:latin typeface="Catamaran" panose="020B0604020202020204" charset="0"/>
                    <a:ea typeface="Arial" panose="020B0604020202020204" pitchFamily="34" charset="0"/>
                    <a:cs typeface="Catamaran" panose="020B0604020202020204" charset="0"/>
                  </a:rPr>
                  <a:t>B pages of data are scanned, one memory load at a time. Every time we load F (given F equal to the number of frames available)  pages in the buffers, and we sort the elements in those pages into a single run, that is written in secondary storage. At the end of this run formation phase of the algorithm (also known as Pass 0), there are S number of sorted runs, given </a:t>
                </a:r>
                <a:r>
                  <a:rPr lang="en-US" sz="1800" i="1" dirty="0">
                    <a:effectLst/>
                    <a:latin typeface="Catamaran" panose="020B0604020202020204" charset="0"/>
                    <a:ea typeface="Arial" panose="020B0604020202020204" pitchFamily="34" charset="0"/>
                    <a:cs typeface="Catamaran" panose="020B0604020202020204" charset="0"/>
                  </a:rPr>
                  <a:t>S= B/F</a:t>
                </a:r>
                <a:r>
                  <a:rPr lang="en-US" sz="1800" dirty="0">
                    <a:effectLst/>
                    <a:latin typeface="Catamaran" panose="020B0604020202020204" charset="0"/>
                    <a:ea typeface="Arial" panose="020B0604020202020204" pitchFamily="34" charset="0"/>
                    <a:cs typeface="Catamaran" panose="020B0604020202020204" charset="0"/>
                  </a:rPr>
                  <a:t>. Those S runs will be then given as input to the merging phase of the algorithm.</a:t>
                </a:r>
                <a:endParaRPr lang="it-IT" sz="1800" dirty="0">
                  <a:effectLst/>
                  <a:latin typeface="Catamaran" panose="020B0604020202020204" charset="0"/>
                  <a:ea typeface="Arial" panose="020B0604020202020204" pitchFamily="34" charset="0"/>
                  <a:cs typeface="Catamaran" panose="020B0604020202020204" charset="0"/>
                </a:endParaRPr>
              </a:p>
              <a:p>
                <a:pPr marL="146050" indent="0" algn="just">
                  <a:lnSpc>
                    <a:spcPct val="115000"/>
                  </a:lnSpc>
                  <a:buNone/>
                </a:pPr>
                <a:endParaRPr lang="en-US" sz="1800" dirty="0">
                  <a:effectLst/>
                  <a:latin typeface="Catamaran" panose="020B0604020202020204" charset="0"/>
                  <a:ea typeface="Arial" panose="020B0604020202020204" pitchFamily="34" charset="0"/>
                  <a:cs typeface="Catamaran" panose="020B0604020202020204" charset="0"/>
                </a:endParaRPr>
              </a:p>
              <a:p>
                <a:pPr marL="146050" indent="0" algn="just">
                  <a:lnSpc>
                    <a:spcPct val="115000"/>
                  </a:lnSpc>
                  <a:buNone/>
                </a:pPr>
                <a:r>
                  <a:rPr lang="en-US" sz="1800" dirty="0">
                    <a:effectLst/>
                    <a:latin typeface="Catamaran" panose="020B0604020202020204" charset="0"/>
                    <a:ea typeface="Arial" panose="020B0604020202020204" pitchFamily="34" charset="0"/>
                    <a:cs typeface="Catamaran" panose="020B0604020202020204" charset="0"/>
                  </a:rPr>
                  <a:t>The run formation phase which involves creation S sorted lists takes place in</a:t>
                </a:r>
                <a:r>
                  <a:rPr lang="en-US" sz="1800" i="1" dirty="0">
                    <a:effectLst/>
                    <a:latin typeface="Catamaran" panose="020B0604020202020204" charset="0"/>
                    <a:ea typeface="Arial" panose="020B0604020202020204" pitchFamily="34" charset="0"/>
                    <a:cs typeface="Catamaran" panose="020B0604020202020204" charset="0"/>
                  </a:rPr>
                  <a:t> </a:t>
                </a:r>
                <a14:m>
                  <m:oMath xmlns:m="http://schemas.openxmlformats.org/officeDocument/2006/math">
                    <m:r>
                      <a:rPr lang="en-US" sz="1800" i="1">
                        <a:effectLst/>
                        <a:latin typeface="Cambria Math" panose="02040503050406030204" pitchFamily="18" charset="0"/>
                        <a:ea typeface="Arial" panose="020B0604020202020204" pitchFamily="34" charset="0"/>
                      </a:rPr>
                      <m:t>𝑂</m:t>
                    </m:r>
                    <m:d>
                      <m:dPr>
                        <m:ctrlPr>
                          <a:rPr lang="it-IT" sz="1800" i="1">
                            <a:effectLst/>
                            <a:latin typeface="Cambria Math" panose="02040503050406030204" pitchFamily="18" charset="0"/>
                            <a:ea typeface="Arial" panose="020B0604020202020204" pitchFamily="34" charset="0"/>
                          </a:rPr>
                        </m:ctrlPr>
                      </m:dPr>
                      <m:e>
                        <m:r>
                          <a:rPr lang="en-US" sz="1800" i="1">
                            <a:effectLst/>
                            <a:latin typeface="Cambria Math" panose="02040503050406030204" pitchFamily="18" charset="0"/>
                            <a:ea typeface="Arial" panose="020B0604020202020204" pitchFamily="34" charset="0"/>
                          </a:rPr>
                          <m:t> 2∗</m:t>
                        </m:r>
                        <m:r>
                          <a:rPr lang="en-US" sz="1800" i="1">
                            <a:effectLst/>
                            <a:latin typeface="Cambria Math" panose="02040503050406030204" pitchFamily="18" charset="0"/>
                            <a:ea typeface="Arial" panose="020B0604020202020204" pitchFamily="34" charset="0"/>
                          </a:rPr>
                          <m:t>𝐵</m:t>
                        </m:r>
                      </m:e>
                    </m:d>
                  </m:oMath>
                </a14:m>
                <a:r>
                  <a:rPr lang="en-US" sz="1800" i="1" dirty="0">
                    <a:effectLst/>
                    <a:latin typeface="Catamaran" panose="020B0604020202020204" charset="0"/>
                    <a:ea typeface="Arial" panose="020B0604020202020204" pitchFamily="34" charset="0"/>
                    <a:cs typeface="Catamaran" panose="020B0604020202020204" charset="0"/>
                  </a:rPr>
                  <a:t> </a:t>
                </a:r>
                <a:r>
                  <a:rPr lang="en-US" sz="1800" dirty="0">
                    <a:effectLst/>
                    <a:latin typeface="Catamaran" panose="020B0604020202020204" charset="0"/>
                    <a:ea typeface="Arial" panose="020B0604020202020204" pitchFamily="34" charset="0"/>
                    <a:cs typeface="Catamaran" panose="020B0604020202020204" charset="0"/>
                  </a:rPr>
                  <a:t>I/O operations.</a:t>
                </a:r>
                <a:endParaRPr lang="it-IT" sz="1800" dirty="0">
                  <a:effectLst/>
                  <a:latin typeface="Catamaran" panose="020B0604020202020204" charset="0"/>
                  <a:ea typeface="Arial" panose="020B0604020202020204" pitchFamily="34" charset="0"/>
                  <a:cs typeface="Catamaran" panose="020B0604020202020204" charset="0"/>
                </a:endParaRPr>
              </a:p>
              <a:p>
                <a:pPr marL="0" lvl="0" indent="0" algn="just" rtl="0">
                  <a:spcBef>
                    <a:spcPts val="0"/>
                  </a:spcBef>
                  <a:spcAft>
                    <a:spcPts val="1600"/>
                  </a:spcAft>
                  <a:buNone/>
                </a:pPr>
                <a:endParaRPr lang="en-US" sz="1600" dirty="0"/>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622024"/>
                <a:ext cx="7688700" cy="3247688"/>
              </a:xfrm>
              <a:prstGeom prst="rect">
                <a:avLst/>
              </a:prstGeom>
              <a:blipFill>
                <a:blip r:embed="rId3"/>
                <a:stretch>
                  <a:fillRect r="-634"/>
                </a:stretch>
              </a:blipFill>
            </p:spPr>
            <p:txBody>
              <a:bodyPr/>
              <a:lstStyle/>
              <a:p>
                <a:r>
                  <a:rPr lang="it-IT">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sp>
        <p:nvSpPr>
          <p:cNvPr id="2" name="CasellaDiTesto 1">
            <a:extLst>
              <a:ext uri="{FF2B5EF4-FFF2-40B4-BE49-F238E27FC236}">
                <a16:creationId xmlns:a16="http://schemas.microsoft.com/office/drawing/2014/main" id="{263A9468-4BE5-99DA-6A53-06DBF582239E}"/>
              </a:ext>
            </a:extLst>
          </p:cNvPr>
          <p:cNvSpPr txBox="1"/>
          <p:nvPr/>
        </p:nvSpPr>
        <p:spPr>
          <a:xfrm>
            <a:off x="727650" y="1243111"/>
            <a:ext cx="1840568" cy="307777"/>
          </a:xfrm>
          <a:prstGeom prst="rect">
            <a:avLst/>
          </a:prstGeom>
          <a:noFill/>
        </p:spPr>
        <p:txBody>
          <a:bodyPr wrap="none" rtlCol="0">
            <a:spAutoFit/>
          </a:bodyPr>
          <a:lstStyle/>
          <a:p>
            <a:r>
              <a:rPr lang="it-IT" b="1" dirty="0" err="1">
                <a:latin typeface="Catamaran" panose="020B0604020202020204" charset="0"/>
                <a:cs typeface="Catamaran" panose="020B0604020202020204" charset="0"/>
              </a:rPr>
              <a:t>Run</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formation</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phase</a:t>
            </a:r>
            <a:endParaRPr lang="it-IT" b="1" dirty="0">
              <a:latin typeface="Catamaran" panose="020B0604020202020204" charset="0"/>
              <a:cs typeface="Catamaran" panose="020B0604020202020204" charset="0"/>
            </a:endParaRPr>
          </a:p>
        </p:txBody>
      </p:sp>
    </p:spTree>
    <p:extLst>
      <p:ext uri="{BB962C8B-B14F-4D97-AF65-F5344CB8AC3E}">
        <p14:creationId xmlns:p14="http://schemas.microsoft.com/office/powerpoint/2010/main" val="1326132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622024"/>
                <a:ext cx="7688700" cy="2854283"/>
              </a:xfrm>
              <a:prstGeom prst="rect">
                <a:avLst/>
              </a:prstGeom>
            </p:spPr>
            <p:txBody>
              <a:bodyPr spcFirstLastPara="1" wrap="square" lIns="91425" tIns="91425" rIns="91425" bIns="91425" anchor="t" anchorCtr="0">
                <a:noAutofit/>
              </a:bodyPr>
              <a:lstStyle/>
              <a:p>
                <a:pPr marL="0" indent="0" algn="just">
                  <a:spcAft>
                    <a:spcPts val="1600"/>
                  </a:spcAft>
                  <a:buNone/>
                </a:pPr>
                <a:r>
                  <a:rPr lang="en-US" sz="1800" dirty="0"/>
                  <a:t>After initial runs are formed, the merging phase begins where groups of </a:t>
                </a:r>
                <a:r>
                  <a:rPr lang="en-US" sz="1800" i="1" dirty="0"/>
                  <a:t>Z</a:t>
                </a:r>
                <a:r>
                  <a:rPr lang="en-US" sz="1800" dirty="0"/>
                  <a:t>  runs are merged. For each merge, the </a:t>
                </a:r>
                <a:r>
                  <a:rPr lang="en-US" sz="1800" i="1" dirty="0"/>
                  <a:t>Z </a:t>
                </a:r>
                <a:r>
                  <a:rPr lang="en-US" sz="1800" dirty="0"/>
                  <a:t> runs are scanned and merged in an online manner as they stream through the internal memory. The number of passes necessary to reach the end of the algorithm is equal to </a:t>
                </a:r>
                <a14:m>
                  <m:oMath xmlns:m="http://schemas.openxmlformats.org/officeDocument/2006/math">
                    <m:r>
                      <a:rPr lang="en-US" sz="1800" b="1" i="1">
                        <a:latin typeface="Cambria Math" panose="02040503050406030204" pitchFamily="18" charset="0"/>
                      </a:rPr>
                      <m:t>𝑲</m:t>
                    </m:r>
                    <m:r>
                      <a:rPr lang="en-US" sz="1800" b="1" i="1">
                        <a:latin typeface="Cambria Math" panose="02040503050406030204" pitchFamily="18" charset="0"/>
                      </a:rPr>
                      <m:t> = </m:t>
                    </m:r>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𝒁</m:t>
                            </m:r>
                          </m:sub>
                        </m:sSub>
                      </m:fName>
                      <m:e>
                        <m:r>
                          <a:rPr lang="en-US" sz="1800" b="1" i="1">
                            <a:latin typeface="Cambria Math" panose="02040503050406030204" pitchFamily="18" charset="0"/>
                          </a:rPr>
                          <m:t>𝑺</m:t>
                        </m:r>
                      </m:e>
                    </m:func>
                  </m:oMath>
                </a14:m>
                <a:r>
                  <a:rPr lang="en-US" sz="1800" b="1" dirty="0"/>
                  <a:t> </a:t>
                </a:r>
                <a:r>
                  <a:rPr lang="en-US" sz="1800" dirty="0"/>
                  <a:t>: then the number of runs created in each pass is </a:t>
                </a:r>
                <a14:m>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m:t>
                    </m:r>
                    <m:sSup>
                      <m:sSupPr>
                        <m:ctrlPr>
                          <a:rPr lang="it-IT" sz="1800" i="1">
                            <a:latin typeface="Cambria Math" panose="02040503050406030204" pitchFamily="18" charset="0"/>
                          </a:rPr>
                        </m:ctrlPr>
                      </m:sSupPr>
                      <m:e>
                        <m:r>
                          <a:rPr lang="en-US" sz="1800" i="1">
                            <a:latin typeface="Cambria Math" panose="02040503050406030204" pitchFamily="18" charset="0"/>
                          </a:rPr>
                          <m:t>𝑍</m:t>
                        </m:r>
                      </m:e>
                      <m:sup>
                        <m:r>
                          <a:rPr lang="en-US" sz="1800" i="1">
                            <a:latin typeface="Cambria Math" panose="02040503050406030204" pitchFamily="18" charset="0"/>
                          </a:rPr>
                          <m:t>𝐾</m:t>
                        </m:r>
                      </m:sup>
                    </m:sSup>
                  </m:oMath>
                </a14:m>
                <a:r>
                  <a:rPr lang="en-US" sz="1800" dirty="0"/>
                  <a:t> </a:t>
                </a:r>
                <a:endParaRPr lang="en-US" sz="2400" dirty="0"/>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622024"/>
                <a:ext cx="7688700" cy="2854283"/>
              </a:xfrm>
              <a:prstGeom prst="rect">
                <a:avLst/>
              </a:prstGeom>
              <a:blipFill>
                <a:blip r:embed="rId3"/>
                <a:stretch>
                  <a:fillRect l="-634" r="-634"/>
                </a:stretch>
              </a:blipFill>
            </p:spPr>
            <p:txBody>
              <a:bodyPr/>
              <a:lstStyle/>
              <a:p>
                <a:r>
                  <a:rPr lang="it-IT">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pic>
        <p:nvPicPr>
          <p:cNvPr id="2" name="Immagine 1">
            <a:extLst>
              <a:ext uri="{FF2B5EF4-FFF2-40B4-BE49-F238E27FC236}">
                <a16:creationId xmlns:a16="http://schemas.microsoft.com/office/drawing/2014/main" id="{106D083E-C0D0-4B18-933E-8D60646321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1771" y="3253563"/>
            <a:ext cx="4774579" cy="1618659"/>
          </a:xfrm>
          <a:prstGeom prst="rect">
            <a:avLst/>
          </a:prstGeom>
          <a:noFill/>
          <a:ln>
            <a:noFill/>
          </a:ln>
        </p:spPr>
      </p:pic>
      <p:sp>
        <p:nvSpPr>
          <p:cNvPr id="3" name="CasellaDiTesto 2">
            <a:extLst>
              <a:ext uri="{FF2B5EF4-FFF2-40B4-BE49-F238E27FC236}">
                <a16:creationId xmlns:a16="http://schemas.microsoft.com/office/drawing/2014/main" id="{37195A6B-EE7E-5BBF-9D75-F219D5CD5C15}"/>
              </a:ext>
            </a:extLst>
          </p:cNvPr>
          <p:cNvSpPr txBox="1"/>
          <p:nvPr/>
        </p:nvSpPr>
        <p:spPr>
          <a:xfrm>
            <a:off x="727650" y="1287180"/>
            <a:ext cx="1334020" cy="307777"/>
          </a:xfrm>
          <a:prstGeom prst="rect">
            <a:avLst/>
          </a:prstGeom>
          <a:noFill/>
        </p:spPr>
        <p:txBody>
          <a:bodyPr wrap="none" rtlCol="0">
            <a:spAutoFit/>
          </a:bodyPr>
          <a:lstStyle/>
          <a:p>
            <a:r>
              <a:rPr lang="it-IT" b="1" dirty="0" err="1">
                <a:latin typeface="Catamaran" panose="020B0604020202020204" charset="0"/>
                <a:cs typeface="Catamaran" panose="020B0604020202020204" charset="0"/>
              </a:rPr>
              <a:t>Merging</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phase</a:t>
            </a:r>
            <a:endParaRPr lang="it-IT" b="1" dirty="0">
              <a:latin typeface="Catamaran" panose="020B0604020202020204" charset="0"/>
              <a:cs typeface="Catamaran" panose="020B0604020202020204" charset="0"/>
            </a:endParaRPr>
          </a:p>
        </p:txBody>
      </p:sp>
    </p:spTree>
    <p:extLst>
      <p:ext uri="{BB962C8B-B14F-4D97-AF65-F5344CB8AC3E}">
        <p14:creationId xmlns:p14="http://schemas.microsoft.com/office/powerpoint/2010/main" val="255641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318977" y="1591175"/>
                <a:ext cx="4699589" cy="3310433"/>
              </a:xfrm>
              <a:prstGeom prst="rect">
                <a:avLst/>
              </a:prstGeom>
            </p:spPr>
            <p:txBody>
              <a:bodyPr spcFirstLastPara="1" wrap="square" lIns="91425" tIns="91425" rIns="91425" bIns="91425" anchor="t" anchorCtr="0">
                <a:noAutofit/>
              </a:bodyPr>
              <a:lstStyle/>
              <a:p>
                <a:pPr marL="146050" indent="0" algn="just">
                  <a:lnSpc>
                    <a:spcPct val="115000"/>
                  </a:lnSpc>
                  <a:buNone/>
                </a:pPr>
                <a:r>
                  <a:rPr lang="en-US" sz="1800" dirty="0">
                    <a:effectLst/>
                    <a:latin typeface="Arial" panose="020B0604020202020204" pitchFamily="34" charset="0"/>
                    <a:ea typeface="Calibri" panose="020F0502020204030204" pitchFamily="34" charset="0"/>
                  </a:rPr>
                  <a:t>During the merging phase the </a:t>
                </a:r>
                <a:r>
                  <a:rPr lang="en-US" sz="1800" i="1" dirty="0">
                    <a:effectLst/>
                    <a:latin typeface="Cambria Math" panose="02040503050406030204" pitchFamily="18" charset="0"/>
                    <a:ea typeface="Calibri" panose="020F0502020204030204" pitchFamily="34" charset="0"/>
                  </a:rPr>
                  <a:t>S</a:t>
                </a:r>
                <a:r>
                  <a:rPr lang="en-US" sz="1800" dirty="0">
                    <a:effectLst/>
                    <a:latin typeface="Arial" panose="020B0604020202020204" pitchFamily="34" charset="0"/>
                    <a:ea typeface="Calibri" panose="020F0502020204030204" pitchFamily="34" charset="0"/>
                  </a:rPr>
                  <a:t>  runs are merged together repeatedly. As seen in the I/O complexity diagram, it forms a recursion tree with </a:t>
                </a:r>
                <a:r>
                  <a:rPr lang="en-US" sz="1800" i="1" dirty="0">
                    <a:effectLst/>
                    <a:latin typeface="Cambria Math" panose="02040503050406030204" pitchFamily="18" charset="0"/>
                    <a:ea typeface="Calibri" panose="020F0502020204030204" pitchFamily="34" charset="0"/>
                  </a:rPr>
                  <a:t>S</a:t>
                </a:r>
                <a:r>
                  <a:rPr lang="en-US" sz="1800" dirty="0">
                    <a:effectLst/>
                    <a:latin typeface="Arial" panose="020B0604020202020204" pitchFamily="34" charset="0"/>
                    <a:ea typeface="Calibri" panose="020F0502020204030204" pitchFamily="34" charset="0"/>
                  </a:rPr>
                  <a:t>  elements at leaves and height of the tree equal to </a:t>
                </a:r>
                <a14:m>
                  <m:oMath xmlns:m="http://schemas.openxmlformats.org/officeDocument/2006/math">
                    <m:r>
                      <a:rPr lang="en-US" sz="1800" b="1" i="1">
                        <a:effectLst/>
                        <a:latin typeface="Cambria Math" panose="02040503050406030204" pitchFamily="18" charset="0"/>
                        <a:ea typeface="Arial" panose="020B0604020202020204" pitchFamily="34" charset="0"/>
                      </a:rPr>
                      <m:t>𝑲</m:t>
                    </m:r>
                    <m:r>
                      <a:rPr lang="en-US" sz="1800" b="1" i="1">
                        <a:effectLst/>
                        <a:latin typeface="Cambria Math" panose="02040503050406030204" pitchFamily="18" charset="0"/>
                        <a:ea typeface="Arial" panose="020B0604020202020204" pitchFamily="34" charset="0"/>
                      </a:rPr>
                      <m:t> = </m:t>
                    </m:r>
                    <m:func>
                      <m:funcPr>
                        <m:ctrlPr>
                          <a:rPr lang="it-IT" sz="1800" b="1" i="1">
                            <a:effectLst/>
                            <a:latin typeface="Cambria Math" panose="02040503050406030204" pitchFamily="18" charset="0"/>
                            <a:ea typeface="Arial" panose="020B0604020202020204" pitchFamily="34" charset="0"/>
                          </a:rPr>
                        </m:ctrlPr>
                      </m:funcPr>
                      <m:fName>
                        <m:sSub>
                          <m:sSubPr>
                            <m:ctrlPr>
                              <a:rPr lang="it-IT"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rPr>
                              <m:t>𝒁</m:t>
                            </m:r>
                          </m:sub>
                        </m:sSub>
                      </m:fName>
                      <m:e>
                        <m:r>
                          <a:rPr lang="en-US" sz="1800" b="1" i="1">
                            <a:effectLst/>
                            <a:latin typeface="Cambria Math" panose="02040503050406030204" pitchFamily="18" charset="0"/>
                            <a:ea typeface="Arial" panose="020B0604020202020204" pitchFamily="34" charset="0"/>
                          </a:rPr>
                          <m:t>𝑺</m:t>
                        </m:r>
                      </m:e>
                    </m:func>
                  </m:oMath>
                </a14:m>
                <a:r>
                  <a:rPr lang="en-US" sz="1800" dirty="0">
                    <a:effectLst/>
                    <a:latin typeface="Arial" panose="020B0604020202020204" pitchFamily="34" charset="0"/>
                    <a:ea typeface="Calibri" panose="020F0502020204030204" pitchFamily="34" charset="0"/>
                  </a:rPr>
                  <a:t> . The algorithm stops when we reach just one final sorted list at the end, therefore </a:t>
                </a:r>
                <a14:m>
                  <m:oMath xmlns:m="http://schemas.openxmlformats.org/officeDocument/2006/math">
                    <m:r>
                      <a:rPr lang="en-US" sz="1800" i="1">
                        <a:effectLst/>
                        <a:latin typeface="Cambria Math" panose="02040503050406030204" pitchFamily="18" charset="0"/>
                        <a:ea typeface="Calibri" panose="020F0502020204030204" pitchFamily="34" charset="0"/>
                      </a:rPr>
                      <m:t>1=</m:t>
                    </m:r>
                    <m:r>
                      <a:rPr lang="en-US" sz="1800" i="1">
                        <a:effectLst/>
                        <a:latin typeface="Cambria Math" panose="02040503050406030204" pitchFamily="18" charset="0"/>
                        <a:ea typeface="Arial" panose="020B0604020202020204" pitchFamily="34" charset="0"/>
                      </a:rPr>
                      <m:t>𝑆</m:t>
                    </m:r>
                    <m:r>
                      <a:rPr lang="en-US" sz="1800" i="1">
                        <a:effectLst/>
                        <a:latin typeface="Cambria Math" panose="02040503050406030204" pitchFamily="18" charset="0"/>
                        <a:ea typeface="Arial" panose="020B0604020202020204" pitchFamily="34" charset="0"/>
                      </a:rPr>
                      <m:t>/</m:t>
                    </m:r>
                    <m:sSup>
                      <m:sSupPr>
                        <m:ctrlPr>
                          <a:rPr lang="it-IT" sz="1800" i="1">
                            <a:effectLst/>
                            <a:latin typeface="Cambria Math" panose="02040503050406030204" pitchFamily="18" charset="0"/>
                            <a:ea typeface="Arial" panose="020B0604020202020204" pitchFamily="34" charset="0"/>
                          </a:rPr>
                        </m:ctrlPr>
                      </m:sSupPr>
                      <m:e>
                        <m:r>
                          <a:rPr lang="en-US" sz="1800" i="1">
                            <a:effectLst/>
                            <a:latin typeface="Cambria Math" panose="02040503050406030204" pitchFamily="18" charset="0"/>
                            <a:ea typeface="Arial" panose="020B0604020202020204" pitchFamily="34" charset="0"/>
                          </a:rPr>
                          <m:t>𝑍</m:t>
                        </m:r>
                      </m:e>
                      <m:sup>
                        <m:r>
                          <a:rPr lang="en-US" sz="1800" i="1">
                            <a:effectLst/>
                            <a:latin typeface="Cambria Math" panose="02040503050406030204" pitchFamily="18" charset="0"/>
                            <a:ea typeface="Arial" panose="020B0604020202020204" pitchFamily="34" charset="0"/>
                          </a:rPr>
                          <m:t>𝐾</m:t>
                        </m:r>
                      </m:sup>
                    </m:sSup>
                  </m:oMath>
                </a14:m>
                <a:r>
                  <a:rPr lang="en-US"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Calibri" panose="020F0502020204030204" pitchFamily="34" charset="0"/>
                  </a:rPr>
                  <a:t>and it  follows that </a:t>
                </a:r>
                <a14:m>
                  <m:oMath xmlns:m="http://schemas.openxmlformats.org/officeDocument/2006/math">
                    <m:r>
                      <a:rPr lang="en-US" sz="1800" b="1" i="1">
                        <a:effectLst/>
                        <a:latin typeface="Cambria Math" panose="02040503050406030204" pitchFamily="18" charset="0"/>
                        <a:ea typeface="Arial" panose="020B0604020202020204" pitchFamily="34" charset="0"/>
                      </a:rPr>
                      <m:t>𝑲</m:t>
                    </m:r>
                    <m:r>
                      <a:rPr lang="en-US" sz="1800" b="1" i="1">
                        <a:effectLst/>
                        <a:latin typeface="Cambria Math" panose="02040503050406030204" pitchFamily="18" charset="0"/>
                        <a:ea typeface="Arial" panose="020B0604020202020204" pitchFamily="34" charset="0"/>
                      </a:rPr>
                      <m:t> = </m:t>
                    </m:r>
                    <m:func>
                      <m:funcPr>
                        <m:ctrlPr>
                          <a:rPr lang="it-IT" sz="1800" b="1" i="1">
                            <a:effectLst/>
                            <a:latin typeface="Cambria Math" panose="02040503050406030204" pitchFamily="18" charset="0"/>
                            <a:ea typeface="Arial" panose="020B0604020202020204" pitchFamily="34" charset="0"/>
                          </a:rPr>
                        </m:ctrlPr>
                      </m:funcPr>
                      <m:fName>
                        <m:sSub>
                          <m:sSubPr>
                            <m:ctrlPr>
                              <a:rPr lang="it-IT" sz="1800" b="1" i="1">
                                <a:effectLst/>
                                <a:latin typeface="Cambria Math" panose="02040503050406030204" pitchFamily="18" charset="0"/>
                                <a:ea typeface="Arial" panose="020B0604020202020204" pitchFamily="34" charset="0"/>
                              </a:rPr>
                            </m:ctrlPr>
                          </m:sSubPr>
                          <m:e>
                            <m:r>
                              <a:rPr lang="en-US" sz="1800" b="1" i="1">
                                <a:effectLst/>
                                <a:latin typeface="Cambria Math" panose="02040503050406030204" pitchFamily="18" charset="0"/>
                                <a:ea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rPr>
                              <m:t>𝒁</m:t>
                            </m:r>
                          </m:sub>
                        </m:sSub>
                      </m:fName>
                      <m:e>
                        <m:r>
                          <a:rPr lang="en-US" sz="1800" b="1" i="1">
                            <a:effectLst/>
                            <a:latin typeface="Cambria Math" panose="02040503050406030204" pitchFamily="18" charset="0"/>
                            <a:ea typeface="Arial" panose="020B0604020202020204" pitchFamily="34" charset="0"/>
                          </a:rPr>
                          <m:t>𝑺</m:t>
                        </m:r>
                      </m:e>
                    </m:func>
                  </m:oMath>
                </a14:m>
                <a:r>
                  <a:rPr lang="en-US" sz="1800" dirty="0">
                    <a:effectLst/>
                    <a:latin typeface="Arial" panose="020B0604020202020204" pitchFamily="34" charset="0"/>
                    <a:ea typeface="Calibri" panose="020F0502020204030204" pitchFamily="34" charset="0"/>
                  </a:rPr>
                  <a:t>  .</a:t>
                </a:r>
                <a:endParaRPr lang="it-IT" sz="1800" dirty="0">
                  <a:effectLst/>
                  <a:latin typeface="Arial" panose="020B0604020202020204" pitchFamily="34" charset="0"/>
                  <a:ea typeface="Arial" panose="020B0604020202020204" pitchFamily="34" charset="0"/>
                </a:endParaRPr>
              </a:p>
              <a:p>
                <a:pPr marL="0" lvl="0" indent="0" algn="just" rtl="0">
                  <a:spcBef>
                    <a:spcPts val="0"/>
                  </a:spcBef>
                  <a:spcAft>
                    <a:spcPts val="1600"/>
                  </a:spcAft>
                  <a:buNone/>
                </a:pPr>
                <a:endParaRPr lang="en-US" sz="1600" dirty="0"/>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318977" y="1591175"/>
                <a:ext cx="4699589" cy="3310433"/>
              </a:xfrm>
              <a:prstGeom prst="rect">
                <a:avLst/>
              </a:prstGeom>
              <a:blipFill>
                <a:blip r:embed="rId3"/>
                <a:stretch>
                  <a:fillRect r="-1167"/>
                </a:stretch>
              </a:blipFill>
            </p:spPr>
            <p:txBody>
              <a:bodyPr/>
              <a:lstStyle/>
              <a:p>
                <a:r>
                  <a:rPr lang="it-IT">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endParaRPr dirty="0"/>
          </a:p>
        </p:txBody>
      </p:sp>
      <p:pic>
        <p:nvPicPr>
          <p:cNvPr id="2" name="Immagine 1">
            <a:extLst>
              <a:ext uri="{FF2B5EF4-FFF2-40B4-BE49-F238E27FC236}">
                <a16:creationId xmlns:a16="http://schemas.microsoft.com/office/drawing/2014/main" id="{EF3AAE66-2978-B8D9-6E11-D9C837D541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2940" y="1827531"/>
            <a:ext cx="4142062" cy="1998932"/>
          </a:xfrm>
          <a:prstGeom prst="rect">
            <a:avLst/>
          </a:prstGeom>
          <a:noFill/>
          <a:ln>
            <a:noFill/>
          </a:ln>
        </p:spPr>
      </p:pic>
      <p:sp>
        <p:nvSpPr>
          <p:cNvPr id="3" name="CasellaDiTesto 2">
            <a:extLst>
              <a:ext uri="{FF2B5EF4-FFF2-40B4-BE49-F238E27FC236}">
                <a16:creationId xmlns:a16="http://schemas.microsoft.com/office/drawing/2014/main" id="{EBBEF188-73FF-AF92-BAD9-7F2E53DD35D6}"/>
              </a:ext>
            </a:extLst>
          </p:cNvPr>
          <p:cNvSpPr txBox="1"/>
          <p:nvPr/>
        </p:nvSpPr>
        <p:spPr>
          <a:xfrm>
            <a:off x="747790" y="1283398"/>
            <a:ext cx="1334020" cy="307777"/>
          </a:xfrm>
          <a:prstGeom prst="rect">
            <a:avLst/>
          </a:prstGeom>
          <a:noFill/>
        </p:spPr>
        <p:txBody>
          <a:bodyPr wrap="none" rtlCol="0">
            <a:spAutoFit/>
          </a:bodyPr>
          <a:lstStyle/>
          <a:p>
            <a:r>
              <a:rPr lang="it-IT" b="1" dirty="0" err="1">
                <a:latin typeface="Catamaran" panose="020B0604020202020204" charset="0"/>
                <a:cs typeface="Catamaran" panose="020B0604020202020204" charset="0"/>
              </a:rPr>
              <a:t>Merging</a:t>
            </a:r>
            <a:r>
              <a:rPr lang="it-IT" b="1" dirty="0">
                <a:latin typeface="Catamaran" panose="020B0604020202020204" charset="0"/>
                <a:cs typeface="Catamaran" panose="020B0604020202020204" charset="0"/>
              </a:rPr>
              <a:t> </a:t>
            </a:r>
            <a:r>
              <a:rPr lang="it-IT" b="1" dirty="0" err="1">
                <a:latin typeface="Catamaran" panose="020B0604020202020204" charset="0"/>
                <a:cs typeface="Catamaran" panose="020B0604020202020204" charset="0"/>
              </a:rPr>
              <a:t>phase</a:t>
            </a:r>
            <a:endParaRPr lang="it-IT" b="1" dirty="0">
              <a:latin typeface="Catamaran" panose="020B0604020202020204" charset="0"/>
              <a:cs typeface="Catamaran" panose="020B0604020202020204" charset="0"/>
            </a:endParaRPr>
          </a:p>
        </p:txBody>
      </p:sp>
    </p:spTree>
    <p:extLst>
      <p:ext uri="{BB962C8B-B14F-4D97-AF65-F5344CB8AC3E}">
        <p14:creationId xmlns:p14="http://schemas.microsoft.com/office/powerpoint/2010/main" val="4070517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Design and implementation of a software for visualizing the external </a:t>
            </a:r>
            <a:r>
              <a:rPr lang="en-US" sz="900" dirty="0" err="1"/>
              <a:t>multipass</a:t>
            </a:r>
            <a:r>
              <a:rPr lang="en-US" sz="900" dirty="0"/>
              <a:t> sorting algorithm. </a:t>
            </a:r>
          </a:p>
        </p:txBody>
      </p:sp>
      <p:sp>
        <p:nvSpPr>
          <p:cNvPr id="5" name="Google Shape;81;p8">
            <a:extLst>
              <a:ext uri="{FF2B5EF4-FFF2-40B4-BE49-F238E27FC236}">
                <a16:creationId xmlns:a16="http://schemas.microsoft.com/office/drawing/2014/main" id="{FA989A6B-39DA-6DB2-BE45-DF977EEB6AF2}"/>
              </a:ext>
            </a:extLst>
          </p:cNvPr>
          <p:cNvSpPr txBox="1">
            <a:spLocks noGrp="1"/>
          </p:cNvSpPr>
          <p:nvPr>
            <p:ph type="title"/>
          </p:nvPr>
        </p:nvSpPr>
        <p:spPr>
          <a:xfrm>
            <a:off x="727650" y="861800"/>
            <a:ext cx="7688700" cy="8925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Multipass merge-sort algorithm</a:t>
            </a:r>
            <a:br>
              <a:rPr lang="it" dirty="0"/>
            </a:br>
            <a:r>
              <a:rPr lang="it" dirty="0"/>
              <a:t>Overall complexity</a:t>
            </a:r>
            <a:endParaRPr dirty="0"/>
          </a:p>
        </p:txBody>
      </p:sp>
      <mc:AlternateContent xmlns:mc="http://schemas.openxmlformats.org/markup-compatibility/2006" xmlns:a14="http://schemas.microsoft.com/office/drawing/2010/main">
        <mc:Choice Requires="a14">
          <p:sp>
            <p:nvSpPr>
              <p:cNvPr id="7" name="Google Shape;82;p8">
                <a:extLst>
                  <a:ext uri="{FF2B5EF4-FFF2-40B4-BE49-F238E27FC236}">
                    <a16:creationId xmlns:a16="http://schemas.microsoft.com/office/drawing/2014/main" id="{A7FF2202-393A-3EF8-8809-7CA7A4A678F8}"/>
                  </a:ext>
                </a:extLst>
              </p:cNvPr>
              <p:cNvSpPr txBox="1">
                <a:spLocks noGrp="1"/>
              </p:cNvSpPr>
              <p:nvPr>
                <p:ph type="body" idx="1"/>
              </p:nvPr>
            </p:nvSpPr>
            <p:spPr>
              <a:xfrm>
                <a:off x="376106" y="1833067"/>
                <a:ext cx="7931888" cy="2448633"/>
              </a:xfrm>
              <a:prstGeom prst="rect">
                <a:avLst/>
              </a:prstGeom>
            </p:spPr>
            <p:txBody>
              <a:bodyPr spcFirstLastPara="1" wrap="square" lIns="91425" tIns="91425" rIns="91425" bIns="91425" anchor="t" anchorCtr="0">
                <a:noAutofit/>
              </a:bodyPr>
              <a:lstStyle/>
              <a:p>
                <a:pPr marL="146050" indent="0" algn="just">
                  <a:buNone/>
                </a:pPr>
                <a:r>
                  <a:rPr lang="en-US" sz="1800" dirty="0">
                    <a:effectLst/>
                    <a:latin typeface="Catamaran" panose="020B0604020202020204" charset="0"/>
                    <a:ea typeface="Calibri" panose="020F0502020204030204" pitchFamily="34" charset="0"/>
                    <a:cs typeface="Catamaran" panose="020B0604020202020204" charset="0"/>
                  </a:rPr>
                  <a:t>At every pass including pass 0 we read and write every page of the relation therefore the cost in terms of page accesses is equal to </a:t>
                </a:r>
                <a:r>
                  <a:rPr lang="en-US" sz="1800" b="1" i="1" dirty="0">
                    <a:effectLst/>
                    <a:latin typeface="Catamaran" panose="020B0604020202020204" charset="0"/>
                    <a:ea typeface="Arial" panose="020B0604020202020204" pitchFamily="34" charset="0"/>
                    <a:cs typeface="Catamaran" panose="020B0604020202020204" charset="0"/>
                  </a:rPr>
                  <a:t> </a:t>
                </a:r>
                <a14:m>
                  <m:oMath xmlns:m="http://schemas.openxmlformats.org/officeDocument/2006/math">
                    <m:r>
                      <a:rPr lang="en-US" sz="1800" b="1" i="1" smtClean="0">
                        <a:effectLst/>
                        <a:latin typeface="Cambria Math" panose="02040503050406030204" pitchFamily="18" charset="0"/>
                        <a:ea typeface="Arial" panose="020B0604020202020204" pitchFamily="34" charset="0"/>
                        <a:cs typeface="Arial" panose="020B0604020202020204" pitchFamily="34" charset="0"/>
                      </a:rPr>
                      <m:t>𝟐</m:t>
                    </m:r>
                    <m:r>
                      <a:rPr lang="en-US" sz="1800" b="1" i="1" smtClean="0">
                        <a:effectLst/>
                        <a:latin typeface="Cambria Math" panose="02040503050406030204" pitchFamily="18" charset="0"/>
                        <a:ea typeface="Arial" panose="020B0604020202020204" pitchFamily="34" charset="0"/>
                        <a:cs typeface="Arial" panose="020B0604020202020204" pitchFamily="34" charset="0"/>
                      </a:rPr>
                      <m:t>∗</m:t>
                    </m:r>
                    <m:r>
                      <a:rPr lang="en-US" sz="1800" b="1" i="1" smtClean="0">
                        <a:effectLst/>
                        <a:latin typeface="Cambria Math" panose="02040503050406030204" pitchFamily="18" charset="0"/>
                        <a:ea typeface="Arial" panose="020B0604020202020204" pitchFamily="34" charset="0"/>
                        <a:cs typeface="Arial" panose="020B0604020202020204" pitchFamily="34" charset="0"/>
                      </a:rPr>
                      <m:t>𝑩</m:t>
                    </m:r>
                    <m:r>
                      <a:rPr lang="en-US" sz="1800" b="1" i="1" smtClean="0">
                        <a:effectLst/>
                        <a:latin typeface="Cambria Math" panose="02040503050406030204" pitchFamily="18" charset="0"/>
                        <a:ea typeface="Arial" panose="020B0604020202020204" pitchFamily="34" charset="0"/>
                        <a:cs typeface="Arial" panose="020B0604020202020204" pitchFamily="34" charset="0"/>
                      </a:rPr>
                      <m:t>∗</m:t>
                    </m:r>
                    <m:d>
                      <m:dPr>
                        <m:ctrlPr>
                          <a:rPr lang="it-IT" sz="1800" b="1" i="1">
                            <a:effectLst/>
                            <a:latin typeface="Cambria Math" panose="02040503050406030204" pitchFamily="18" charset="0"/>
                          </a:rPr>
                        </m:ctrlPr>
                      </m:dPr>
                      <m:e>
                        <m:func>
                          <m:funcPr>
                            <m:ctrlPr>
                              <a:rPr lang="it-IT" sz="1800" b="1" i="1">
                                <a:effectLst/>
                                <a:latin typeface="Cambria Math" panose="02040503050406030204" pitchFamily="18" charset="0"/>
                              </a:rPr>
                            </m:ctrlPr>
                          </m:funcPr>
                          <m:fName>
                            <m:sSub>
                              <m:sSubPr>
                                <m:ctrlPr>
                                  <a:rPr lang="it-IT" sz="1800" b="1" i="1">
                                    <a:effectLst/>
                                    <a:latin typeface="Cambria Math" panose="02040503050406030204" pitchFamily="18" charset="0"/>
                                  </a:rPr>
                                </m:ctrlPr>
                              </m:sSubPr>
                              <m:e>
                                <m:r>
                                  <a:rPr lang="en-US" sz="1800" b="1" i="1">
                                    <a:effectLst/>
                                    <a:latin typeface="Cambria Math" panose="02040503050406030204" pitchFamily="18" charset="0"/>
                                    <a:ea typeface="Arial" panose="020B0604020202020204" pitchFamily="34" charset="0"/>
                                    <a:cs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cs typeface="Arial" panose="020B0604020202020204" pitchFamily="34" charset="0"/>
                                  </a:rPr>
                                  <m:t>𝒁</m:t>
                                </m:r>
                              </m:sub>
                            </m:sSub>
                          </m:fName>
                          <m:e>
                            <m:r>
                              <a:rPr lang="en-US" sz="1800" b="1" i="1">
                                <a:effectLst/>
                                <a:latin typeface="Cambria Math" panose="02040503050406030204" pitchFamily="18" charset="0"/>
                                <a:ea typeface="Arial" panose="020B0604020202020204" pitchFamily="34" charset="0"/>
                                <a:cs typeface="Arial" panose="020B0604020202020204" pitchFamily="34" charset="0"/>
                              </a:rPr>
                              <m:t>𝑺</m:t>
                            </m:r>
                            <m:r>
                              <a:rPr lang="en-US" sz="1800" b="1" i="1">
                                <a:effectLst/>
                                <a:latin typeface="Cambria Math" panose="02040503050406030204" pitchFamily="18" charset="0"/>
                                <a:ea typeface="Arial" panose="020B0604020202020204" pitchFamily="34" charset="0"/>
                                <a:cs typeface="Arial" panose="020B0604020202020204" pitchFamily="34" charset="0"/>
                              </a:rPr>
                              <m:t> +</m:t>
                            </m:r>
                            <m:r>
                              <a:rPr lang="en-US" sz="1800" b="1" i="1">
                                <a:effectLst/>
                                <a:latin typeface="Cambria Math" panose="02040503050406030204" pitchFamily="18" charset="0"/>
                                <a:ea typeface="Arial" panose="020B0604020202020204" pitchFamily="34" charset="0"/>
                                <a:cs typeface="Arial" panose="020B0604020202020204" pitchFamily="34" charset="0"/>
                              </a:rPr>
                              <m:t>𝟏</m:t>
                            </m:r>
                          </m:e>
                        </m:func>
                      </m:e>
                    </m:d>
                  </m:oMath>
                </a14:m>
                <a:r>
                  <a:rPr lang="it-IT" sz="1800" dirty="0">
                    <a:effectLst/>
                    <a:latin typeface="Arial" panose="020B0604020202020204" pitchFamily="34" charset="0"/>
                    <a:ea typeface="Arial" panose="020B0604020202020204" pitchFamily="34" charset="0"/>
                  </a:rPr>
                  <a:t> </a:t>
                </a:r>
                <a:r>
                  <a:rPr lang="en-US" sz="1800" dirty="0"/>
                  <a:t>that is equal to </a:t>
                </a:r>
                <a14:m>
                  <m:oMath xmlns:m="http://schemas.openxmlformats.org/officeDocument/2006/math">
                    <m:r>
                      <a:rPr lang="en-US" sz="1800" b="1" i="1">
                        <a:latin typeface="Cambria Math" panose="02040503050406030204" pitchFamily="18" charset="0"/>
                      </a:rPr>
                      <m:t>𝟐</m:t>
                    </m:r>
                    <m:r>
                      <a:rPr lang="en-US" sz="1800" b="1" i="1">
                        <a:latin typeface="Cambria Math" panose="02040503050406030204" pitchFamily="18" charset="0"/>
                      </a:rPr>
                      <m:t>∗</m:t>
                    </m:r>
                    <m:r>
                      <a:rPr lang="en-US" sz="1800" b="1" i="1">
                        <a:latin typeface="Cambria Math" panose="02040503050406030204" pitchFamily="18" charset="0"/>
                      </a:rPr>
                      <m:t>𝑩</m:t>
                    </m:r>
                    <m:r>
                      <a:rPr lang="en-US" sz="1800" b="1" i="1">
                        <a:latin typeface="Cambria Math" panose="02040503050406030204" pitchFamily="18" charset="0"/>
                      </a:rPr>
                      <m:t>∗</m:t>
                    </m:r>
                    <m:d>
                      <m:dPr>
                        <m:ctrlPr>
                          <a:rPr lang="it-IT" sz="1800" b="1" i="1">
                            <a:latin typeface="Cambria Math" panose="02040503050406030204" pitchFamily="18" charset="0"/>
                          </a:rPr>
                        </m:ctrlPr>
                      </m:dPr>
                      <m:e>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𝒁</m:t>
                                </m:r>
                              </m:sub>
                            </m:sSub>
                          </m:fName>
                          <m:e>
                            <m:f>
                              <m:fPr>
                                <m:ctrlPr>
                                  <a:rPr lang="it-IT" sz="1800" b="1" i="1">
                                    <a:latin typeface="Cambria Math" panose="02040503050406030204" pitchFamily="18" charset="0"/>
                                  </a:rPr>
                                </m:ctrlPr>
                              </m:fPr>
                              <m:num>
                                <m:r>
                                  <a:rPr lang="en-US" sz="1800" b="1" i="1">
                                    <a:latin typeface="Cambria Math" panose="02040503050406030204" pitchFamily="18" charset="0"/>
                                  </a:rPr>
                                  <m:t>𝑩</m:t>
                                </m:r>
                              </m:num>
                              <m:den>
                                <m:r>
                                  <a:rPr lang="en-US" sz="1800" b="1" i="1">
                                    <a:latin typeface="Cambria Math" panose="02040503050406030204" pitchFamily="18" charset="0"/>
                                  </a:rPr>
                                  <m:t>𝑭</m:t>
                                </m:r>
                              </m:den>
                            </m:f>
                            <m:r>
                              <a:rPr lang="en-US" sz="1800" b="1" i="1">
                                <a:latin typeface="Cambria Math" panose="02040503050406030204" pitchFamily="18" charset="0"/>
                              </a:rPr>
                              <m:t> +</m:t>
                            </m:r>
                            <m:r>
                              <a:rPr lang="en-US" sz="1800" b="1" i="1">
                                <a:latin typeface="Cambria Math" panose="02040503050406030204" pitchFamily="18" charset="0"/>
                              </a:rPr>
                              <m:t>𝟏</m:t>
                            </m:r>
                          </m:e>
                        </m:func>
                      </m:e>
                    </m:d>
                  </m:oMath>
                </a14:m>
                <a:endParaRPr lang="it-IT" sz="1800" dirty="0">
                  <a:effectLst/>
                  <a:latin typeface="Arial" panose="020B0604020202020204" pitchFamily="34" charset="0"/>
                  <a:ea typeface="Arial" panose="020B0604020202020204" pitchFamily="34" charset="0"/>
                </a:endParaRPr>
              </a:p>
              <a:p>
                <a:pPr marL="0" lvl="0" indent="0" algn="just">
                  <a:spcAft>
                    <a:spcPts val="1600"/>
                  </a:spcAft>
                  <a:buNone/>
                </a:pPr>
                <a:r>
                  <a:rPr lang="en-US" sz="1800" dirty="0">
                    <a:latin typeface="Catamaran" panose="020B0604020202020204" charset="0"/>
                    <a:ea typeface="Calibri" panose="020F0502020204030204" pitchFamily="34" charset="0"/>
                    <a:cs typeface="Catamaran" panose="020B0604020202020204" charset="0"/>
                  </a:rPr>
                  <a:t>   Since usually </a:t>
                </a:r>
                <a14:m>
                  <m:oMath xmlns:m="http://schemas.openxmlformats.org/officeDocument/2006/math">
                    <m:r>
                      <a:rPr lang="en-US" sz="1800" i="1">
                        <a:latin typeface="Cambria Math" panose="02040503050406030204" pitchFamily="18" charset="0"/>
                        <a:ea typeface="Calibri" panose="020F0502020204030204" pitchFamily="34" charset="0"/>
                        <a:cs typeface="Arial" panose="020B0604020202020204" pitchFamily="34" charset="0"/>
                      </a:rPr>
                      <m:t>𝑍</m:t>
                    </m:r>
                    <m:r>
                      <a:rPr lang="en-US" sz="1800" i="1">
                        <a:latin typeface="Cambria Math" panose="02040503050406030204" pitchFamily="18" charset="0"/>
                        <a:ea typeface="Calibri" panose="020F0502020204030204" pitchFamily="34" charset="0"/>
                        <a:cs typeface="Arial" panose="020B0604020202020204" pitchFamily="34" charset="0"/>
                      </a:rPr>
                      <m:t>=</m:t>
                    </m:r>
                    <m:r>
                      <a:rPr lang="en-US" sz="1800" i="1">
                        <a:latin typeface="Cambria Math" panose="02040503050406030204" pitchFamily="18" charset="0"/>
                        <a:ea typeface="Calibri" panose="020F0502020204030204" pitchFamily="34" charset="0"/>
                        <a:cs typeface="Arial" panose="020B0604020202020204" pitchFamily="34" charset="0"/>
                      </a:rPr>
                      <m:t>𝐹</m:t>
                    </m:r>
                    <m:r>
                      <a:rPr lang="en-US" sz="1800" i="1">
                        <a:latin typeface="Cambria Math" panose="02040503050406030204" pitchFamily="18" charset="0"/>
                        <a:ea typeface="Calibri" panose="020F0502020204030204" pitchFamily="34" charset="0"/>
                        <a:cs typeface="Arial" panose="020B0604020202020204" pitchFamily="34" charset="0"/>
                      </a:rPr>
                      <m:t>−1</m:t>
                    </m:r>
                  </m:oMath>
                </a14:m>
                <a:r>
                  <a:rPr lang="en-US" sz="1800" dirty="0">
                    <a:latin typeface="Arial" panose="020B0604020202020204" pitchFamily="34" charset="0"/>
                    <a:ea typeface="Calibri" panose="020F0502020204030204" pitchFamily="34" charset="0"/>
                  </a:rPr>
                  <a:t> </a:t>
                </a:r>
                <a:r>
                  <a:rPr lang="en-US" sz="1800" dirty="0">
                    <a:latin typeface="Catamaran" panose="020B0604020202020204" charset="0"/>
                    <a:ea typeface="Calibri" panose="020F0502020204030204" pitchFamily="34" charset="0"/>
                    <a:cs typeface="Catamaran" panose="020B0604020202020204" charset="0"/>
                  </a:rPr>
                  <a:t> we have: </a:t>
                </a:r>
                <a14:m>
                  <m:oMath xmlns:m="http://schemas.openxmlformats.org/officeDocument/2006/math">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𝒁</m:t>
                            </m:r>
                          </m:sub>
                        </m:sSub>
                      </m:fName>
                      <m:e>
                        <m:f>
                          <m:fPr>
                            <m:ctrlPr>
                              <a:rPr lang="it-IT" sz="1800" b="1" i="1">
                                <a:latin typeface="Cambria Math" panose="02040503050406030204" pitchFamily="18" charset="0"/>
                              </a:rPr>
                            </m:ctrlPr>
                          </m:fPr>
                          <m:num>
                            <m:r>
                              <a:rPr lang="en-US" sz="1800" b="1" i="1">
                                <a:latin typeface="Cambria Math" panose="02040503050406030204" pitchFamily="18" charset="0"/>
                              </a:rPr>
                              <m:t>𝑩</m:t>
                            </m:r>
                          </m:num>
                          <m:den>
                            <m:r>
                              <a:rPr lang="en-US" sz="1800" b="1" i="1">
                                <a:latin typeface="Cambria Math" panose="02040503050406030204" pitchFamily="18" charset="0"/>
                              </a:rPr>
                              <m:t>𝑭</m:t>
                            </m:r>
                          </m:den>
                        </m:f>
                        <m:r>
                          <a:rPr lang="en-US" sz="1800" b="1" i="1">
                            <a:latin typeface="Cambria Math" panose="02040503050406030204" pitchFamily="18" charset="0"/>
                          </a:rPr>
                          <m:t> </m:t>
                        </m:r>
                      </m:e>
                    </m:func>
                    <m:r>
                      <a:rPr lang="en-US" sz="1800" b="1" i="1">
                        <a:latin typeface="Cambria Math" panose="02040503050406030204" pitchFamily="18" charset="0"/>
                      </a:rPr>
                      <m:t>= </m:t>
                    </m:r>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𝑭</m:t>
                            </m:r>
                            <m:r>
                              <a:rPr lang="en-US" sz="1800" b="1" i="1">
                                <a:latin typeface="Cambria Math" panose="02040503050406030204" pitchFamily="18" charset="0"/>
                              </a:rPr>
                              <m:t>−</m:t>
                            </m:r>
                            <m:r>
                              <a:rPr lang="en-US" sz="1800" b="1" i="1">
                                <a:latin typeface="Cambria Math" panose="02040503050406030204" pitchFamily="18" charset="0"/>
                              </a:rPr>
                              <m:t>𝟏</m:t>
                            </m:r>
                          </m:sub>
                        </m:sSub>
                      </m:fName>
                      <m:e>
                        <m:r>
                          <a:rPr lang="en-US" sz="1800" b="1" i="1">
                            <a:latin typeface="Cambria Math" panose="02040503050406030204" pitchFamily="18" charset="0"/>
                          </a:rPr>
                          <m:t>𝑩</m:t>
                        </m:r>
                        <m:r>
                          <a:rPr lang="en-US" sz="1800" b="1" i="1">
                            <a:latin typeface="Cambria Math" panose="02040503050406030204" pitchFamily="18" charset="0"/>
                          </a:rPr>
                          <m:t> </m:t>
                        </m:r>
                      </m:e>
                    </m:func>
                    <m:r>
                      <a:rPr lang="en-US" sz="1800" b="1" i="1">
                        <a:latin typeface="Cambria Math" panose="02040503050406030204" pitchFamily="18" charset="0"/>
                      </a:rPr>
                      <m:t>− </m:t>
                    </m:r>
                    <m:func>
                      <m:funcPr>
                        <m:ctrlPr>
                          <a:rPr lang="it-IT" sz="1800" b="1" i="1">
                            <a:latin typeface="Cambria Math" panose="02040503050406030204" pitchFamily="18" charset="0"/>
                          </a:rPr>
                        </m:ctrlPr>
                      </m:funcPr>
                      <m:fName>
                        <m:sSub>
                          <m:sSubPr>
                            <m:ctrlPr>
                              <a:rPr lang="it-IT" sz="1800" b="1" i="1">
                                <a:latin typeface="Cambria Math" panose="02040503050406030204" pitchFamily="18" charset="0"/>
                              </a:rPr>
                            </m:ctrlPr>
                          </m:sSubPr>
                          <m:e>
                            <m:r>
                              <a:rPr lang="en-US" sz="1800" b="1" i="1">
                                <a:latin typeface="Cambria Math" panose="02040503050406030204" pitchFamily="18" charset="0"/>
                              </a:rPr>
                              <m:t>𝒍𝒐𝒈</m:t>
                            </m:r>
                          </m:e>
                          <m:sub>
                            <m:r>
                              <a:rPr lang="en-US" sz="1800" b="1" i="1">
                                <a:latin typeface="Cambria Math" panose="02040503050406030204" pitchFamily="18" charset="0"/>
                              </a:rPr>
                              <m:t>𝑭</m:t>
                            </m:r>
                            <m:r>
                              <a:rPr lang="en-US" sz="1800" b="1" i="1">
                                <a:latin typeface="Cambria Math" panose="02040503050406030204" pitchFamily="18" charset="0"/>
                              </a:rPr>
                              <m:t>−</m:t>
                            </m:r>
                            <m:r>
                              <a:rPr lang="en-US" sz="1800" b="1" i="1">
                                <a:latin typeface="Cambria Math" panose="02040503050406030204" pitchFamily="18" charset="0"/>
                              </a:rPr>
                              <m:t>𝟏</m:t>
                            </m:r>
                          </m:sub>
                        </m:sSub>
                      </m:fName>
                      <m:e>
                        <m:r>
                          <a:rPr lang="en-US" sz="1800" b="1" i="1">
                            <a:latin typeface="Cambria Math" panose="02040503050406030204" pitchFamily="18" charset="0"/>
                          </a:rPr>
                          <m:t>𝑭</m:t>
                        </m:r>
                        <m:r>
                          <a:rPr lang="en-US" sz="1800" b="1" i="1">
                            <a:latin typeface="Cambria Math" panose="02040503050406030204" pitchFamily="18" charset="0"/>
                          </a:rPr>
                          <m:t> </m:t>
                        </m:r>
                      </m:e>
                    </m:func>
                  </m:oMath>
                </a14:m>
                <a:r>
                  <a:rPr lang="en-US" sz="1800" dirty="0"/>
                  <a:t>.</a:t>
                </a:r>
              </a:p>
              <a:p>
                <a:pPr marL="0" lvl="0" indent="0" algn="just">
                  <a:spcAft>
                    <a:spcPts val="1600"/>
                  </a:spcAft>
                  <a:buNone/>
                </a:pPr>
                <a:r>
                  <a:rPr lang="en-US" sz="1800" dirty="0"/>
                  <a:t>   Then we can approximate the overall complexity to </a:t>
                </a:r>
                <a14:m>
                  <m:oMath xmlns:m="http://schemas.openxmlformats.org/officeDocument/2006/math">
                    <m:r>
                      <a:rPr lang="en-US" sz="1800" i="1" smtClean="0">
                        <a:effectLst/>
                        <a:latin typeface="Cambria Math" panose="02040503050406030204" pitchFamily="18" charset="0"/>
                        <a:ea typeface="Yu Mincho" panose="02020400000000000000" pitchFamily="18" charset="-128"/>
                        <a:cs typeface="Arial" panose="020B0604020202020204" pitchFamily="34" charset="0"/>
                      </a:rPr>
                      <m:t>𝑂</m:t>
                    </m:r>
                    <m:d>
                      <m:dPr>
                        <m:ctrlPr>
                          <a:rPr lang="it-IT" sz="1800" i="1">
                            <a:effectLst/>
                            <a:latin typeface="Cambria Math" panose="02040503050406030204" pitchFamily="18" charset="0"/>
                            <a:ea typeface="Yu Mincho" panose="02020400000000000000" pitchFamily="18" charset="-128"/>
                          </a:rPr>
                        </m:ctrlPr>
                      </m:dPr>
                      <m:e>
                        <m:r>
                          <a:rPr lang="en-US" sz="1800" b="1" i="1">
                            <a:effectLst/>
                            <a:latin typeface="Cambria Math" panose="02040503050406030204" pitchFamily="18" charset="0"/>
                            <a:ea typeface="Arial" panose="020B0604020202020204" pitchFamily="34" charset="0"/>
                            <a:cs typeface="Arial" panose="020B0604020202020204" pitchFamily="34" charset="0"/>
                          </a:rPr>
                          <m:t>𝑩</m:t>
                        </m:r>
                        <m:r>
                          <a:rPr lang="en-US" sz="1800" b="1" i="1">
                            <a:effectLst/>
                            <a:latin typeface="Cambria Math" panose="02040503050406030204" pitchFamily="18" charset="0"/>
                            <a:ea typeface="Arial" panose="020B0604020202020204" pitchFamily="34" charset="0"/>
                            <a:cs typeface="Arial" panose="020B0604020202020204" pitchFamily="34" charset="0"/>
                          </a:rPr>
                          <m:t>∗</m:t>
                        </m:r>
                        <m:d>
                          <m:dPr>
                            <m:ctrlPr>
                              <a:rPr lang="it-IT" sz="1800" b="1" i="1">
                                <a:effectLst/>
                                <a:latin typeface="Cambria Math" panose="02040503050406030204" pitchFamily="18" charset="0"/>
                              </a:rPr>
                            </m:ctrlPr>
                          </m:dPr>
                          <m:e>
                            <m:func>
                              <m:funcPr>
                                <m:ctrlPr>
                                  <a:rPr lang="it-IT" sz="1800" b="1" i="1">
                                    <a:effectLst/>
                                    <a:latin typeface="Cambria Math" panose="02040503050406030204" pitchFamily="18" charset="0"/>
                                  </a:rPr>
                                </m:ctrlPr>
                              </m:funcPr>
                              <m:fName>
                                <m:sSub>
                                  <m:sSubPr>
                                    <m:ctrlPr>
                                      <a:rPr lang="it-IT" sz="1800" b="1" i="1">
                                        <a:effectLst/>
                                        <a:latin typeface="Cambria Math" panose="02040503050406030204" pitchFamily="18" charset="0"/>
                                      </a:rPr>
                                    </m:ctrlPr>
                                  </m:sSubPr>
                                  <m:e>
                                    <m:r>
                                      <a:rPr lang="en-US" sz="1800" b="1" i="1">
                                        <a:effectLst/>
                                        <a:latin typeface="Cambria Math" panose="02040503050406030204" pitchFamily="18" charset="0"/>
                                        <a:ea typeface="Arial" panose="020B0604020202020204" pitchFamily="34" charset="0"/>
                                        <a:cs typeface="Arial" panose="020B0604020202020204" pitchFamily="34" charset="0"/>
                                      </a:rPr>
                                      <m:t>𝒍𝒐𝒈</m:t>
                                    </m:r>
                                  </m:e>
                                  <m:sub>
                                    <m:r>
                                      <a:rPr lang="en-US" sz="1800" b="1" i="1">
                                        <a:effectLst/>
                                        <a:latin typeface="Cambria Math" panose="02040503050406030204" pitchFamily="18" charset="0"/>
                                        <a:ea typeface="Arial" panose="020B0604020202020204" pitchFamily="34" charset="0"/>
                                        <a:cs typeface="Arial" panose="020B0604020202020204" pitchFamily="34" charset="0"/>
                                      </a:rPr>
                                      <m:t>𝑭</m:t>
                                    </m:r>
                                    <m:r>
                                      <a:rPr lang="en-US" sz="1800" b="1" i="1">
                                        <a:effectLst/>
                                        <a:latin typeface="Cambria Math" panose="02040503050406030204" pitchFamily="18" charset="0"/>
                                        <a:ea typeface="Arial" panose="020B0604020202020204" pitchFamily="34" charset="0"/>
                                        <a:cs typeface="Arial" panose="020B0604020202020204" pitchFamily="34" charset="0"/>
                                      </a:rPr>
                                      <m:t>−</m:t>
                                    </m:r>
                                    <m:r>
                                      <a:rPr lang="en-US" sz="1800" b="1" i="1">
                                        <a:effectLst/>
                                        <a:latin typeface="Cambria Math" panose="02040503050406030204" pitchFamily="18" charset="0"/>
                                        <a:ea typeface="Arial" panose="020B0604020202020204" pitchFamily="34" charset="0"/>
                                        <a:cs typeface="Arial" panose="020B0604020202020204" pitchFamily="34" charset="0"/>
                                      </a:rPr>
                                      <m:t>𝟏</m:t>
                                    </m:r>
                                  </m:sub>
                                </m:sSub>
                              </m:fName>
                              <m:e>
                                <m:r>
                                  <a:rPr lang="en-US" sz="1800" b="1" i="1">
                                    <a:effectLst/>
                                    <a:latin typeface="Cambria Math" panose="02040503050406030204" pitchFamily="18" charset="0"/>
                                    <a:ea typeface="Arial" panose="020B0604020202020204" pitchFamily="34" charset="0"/>
                                    <a:cs typeface="Arial" panose="020B0604020202020204" pitchFamily="34" charset="0"/>
                                  </a:rPr>
                                  <m:t>𝑩</m:t>
                                </m:r>
                              </m:e>
                            </m:func>
                          </m:e>
                        </m:d>
                      </m:e>
                    </m:d>
                  </m:oMath>
                </a14:m>
                <a:endParaRPr lang="en-US" sz="1800" dirty="0"/>
              </a:p>
            </p:txBody>
          </p:sp>
        </mc:Choice>
        <mc:Fallback xmlns="">
          <p:sp>
            <p:nvSpPr>
              <p:cNvPr id="7" name="Google Shape;82;p8">
                <a:extLst>
                  <a:ext uri="{FF2B5EF4-FFF2-40B4-BE49-F238E27FC236}">
                    <a16:creationId xmlns:a16="http://schemas.microsoft.com/office/drawing/2014/main" id="{A7FF2202-393A-3EF8-8809-7CA7A4A678F8}"/>
                  </a:ext>
                </a:extLst>
              </p:cNvPr>
              <p:cNvSpPr txBox="1">
                <a:spLocks noGrp="1" noRot="1" noChangeAspect="1" noMove="1" noResize="1" noEditPoints="1" noAdjustHandles="1" noChangeArrowheads="1" noChangeShapeType="1" noTextEdit="1"/>
              </p:cNvSpPr>
              <p:nvPr>
                <p:ph type="body" idx="1"/>
              </p:nvPr>
            </p:nvSpPr>
            <p:spPr>
              <a:xfrm>
                <a:off x="376106" y="1833067"/>
                <a:ext cx="7931888" cy="2448633"/>
              </a:xfrm>
              <a:prstGeom prst="rect">
                <a:avLst/>
              </a:prstGeom>
              <a:blipFill>
                <a:blip r:embed="rId3"/>
                <a:stretch>
                  <a:fillRect r="-615"/>
                </a:stretch>
              </a:blipFill>
            </p:spPr>
            <p:txBody>
              <a:bodyPr/>
              <a:lstStyle/>
              <a:p>
                <a:r>
                  <a:rPr lang="it-IT">
                    <a:noFill/>
                  </a:rPr>
                  <a:t> </a:t>
                </a:r>
              </a:p>
            </p:txBody>
          </p:sp>
        </mc:Fallback>
      </mc:AlternateContent>
    </p:spTree>
    <p:extLst>
      <p:ext uri="{BB962C8B-B14F-4D97-AF65-F5344CB8AC3E}">
        <p14:creationId xmlns:p14="http://schemas.microsoft.com/office/powerpoint/2010/main" val="342938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24E0C88B676F408416F6DDA0140EA4" ma:contentTypeVersion="4" ma:contentTypeDescription="Create a new document." ma:contentTypeScope="" ma:versionID="29bf65f7c93eb5b11d969f281841060a">
  <xsd:schema xmlns:xsd="http://www.w3.org/2001/XMLSchema" xmlns:xs="http://www.w3.org/2001/XMLSchema" xmlns:p="http://schemas.microsoft.com/office/2006/metadata/properties" xmlns:ns3="61c2f251-7f5a-48f9-a7b9-72b569e41de4" targetNamespace="http://schemas.microsoft.com/office/2006/metadata/properties" ma:root="true" ma:fieldsID="d5c07f5d7e915207294af8e5dc0fe54c" ns3:_="">
    <xsd:import namespace="61c2f251-7f5a-48f9-a7b9-72b569e41d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c2f251-7f5a-48f9-a7b9-72b569e41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1B81CC-8AD0-4743-B1DB-760D9EB5B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c2f251-7f5a-48f9-a7b9-72b569e41d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426690-C511-4772-BF81-516D34522476}">
  <ds:schemaRefs>
    <ds:schemaRef ds:uri="http://schemas.microsoft.com/sharepoint/v3/contenttype/forms"/>
  </ds:schemaRefs>
</ds:datastoreItem>
</file>

<file path=customXml/itemProps3.xml><?xml version="1.0" encoding="utf-8"?>
<ds:datastoreItem xmlns:ds="http://schemas.openxmlformats.org/officeDocument/2006/customXml" ds:itemID="{6F3834C9-4EA0-4CD4-9631-B35B182E961F}">
  <ds:schemaRefs>
    <ds:schemaRef ds:uri="61c2f251-7f5a-48f9-a7b9-72b569e41de4"/>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246</TotalTime>
  <Words>1089</Words>
  <Application>Microsoft Office PowerPoint</Application>
  <PresentationFormat>Presentazione su schermo (16:9)</PresentationFormat>
  <Paragraphs>66</Paragraphs>
  <Slides>11</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Cambria Math</vt:lpstr>
      <vt:lpstr>Raleway</vt:lpstr>
      <vt:lpstr>Wingdings</vt:lpstr>
      <vt:lpstr>Catamaran</vt:lpstr>
      <vt:lpstr>Streamline</vt:lpstr>
      <vt:lpstr>Design and implementation of a software for visualizing the external multipass sorting algorithm</vt:lpstr>
      <vt:lpstr>External sorting</vt:lpstr>
      <vt:lpstr>The external memory model</vt:lpstr>
      <vt:lpstr>Multipass merge-sort algorithm</vt:lpstr>
      <vt:lpstr>Multipass merge-sort, the idea behind the algorithm</vt:lpstr>
      <vt:lpstr>Multipass merge-sort algorithm</vt:lpstr>
      <vt:lpstr>Multipass merge-sort algorithm</vt:lpstr>
      <vt:lpstr>Multipass merge-sort algorithm</vt:lpstr>
      <vt:lpstr>Multipass merge-sort algorithm Overall complexity</vt:lpstr>
      <vt:lpstr>Now we will show the running software!</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software for visualizing the external multipass sorting algorithm</dc:title>
  <dc:creator>Utente</dc:creator>
  <cp:lastModifiedBy>Lorenzo Romagnoli</cp:lastModifiedBy>
  <cp:revision>3</cp:revision>
  <dcterms:modified xsi:type="dcterms:W3CDTF">2022-09-26T16:58:35Z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0x0101006824E0C88B676F408416F6DDA0140EA4</vt:lpwstr>
  </property>
</Properties>
</file>