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9223141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9223141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922314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922314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9223141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9223141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9223141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9223141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19223141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9223141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19223141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19223141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9223141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9223141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9223141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9223141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etbrains.com/pycharm/download/#section=mac" TargetMode="External"/><Relationship Id="rId4" Type="http://schemas.openxmlformats.org/officeDocument/2006/relationships/hyperlink" Target="https://account.jetbrains.com/log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naconda.com/distribution/#download-s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6546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Pre-CDC Setup</a:t>
            </a:r>
            <a:endParaRPr/>
          </a:p>
        </p:txBody>
      </p:sp>
      <p:sp>
        <p:nvSpPr>
          <p:cNvPr id="135" name="Google Shape;135;p13"/>
          <p:cNvSpPr txBox="1"/>
          <p:nvPr>
            <p:ph idx="1" type="subTitle"/>
          </p:nvPr>
        </p:nvSpPr>
        <p:spPr>
          <a:xfrm>
            <a:off x="5083950" y="3496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Python for Data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Getting Started: Python and Anaconda</a:t>
            </a:r>
            <a:endParaRPr/>
          </a:p>
        </p:txBody>
      </p:sp>
      <p:sp>
        <p:nvSpPr>
          <p:cNvPr id="141" name="Google Shape;141;p14"/>
          <p:cNvSpPr txBox="1"/>
          <p:nvPr>
            <p:ph idx="4294967295"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Installation and Basic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PyCharm and Anaconda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student, you get to create a JetBrains account and access all of their software at a professional level for FREE!</a:t>
            </a:r>
            <a:endParaRPr/>
          </a:p>
          <a:p>
            <a:pPr indent="0" lvl="0" marL="0" rtl="0" algn="l">
              <a:spcBef>
                <a:spcPts val="1600"/>
              </a:spcBef>
              <a:spcAft>
                <a:spcPts val="0"/>
              </a:spcAft>
              <a:buNone/>
            </a:pPr>
            <a:r>
              <a:rPr lang="en"/>
              <a:t>This allows you all access to PyCharm, a Python environment which coordinates perfectly with Anaconda, a Python-focused data science toolkit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Downloading PyCharm-Professional Version</a:t>
            </a:r>
            <a:endParaRPr/>
          </a:p>
        </p:txBody>
      </p:sp>
      <p:sp>
        <p:nvSpPr>
          <p:cNvPr id="153" name="Google Shape;153;p16"/>
          <p:cNvSpPr txBox="1"/>
          <p:nvPr>
            <p:ph idx="1" type="body"/>
          </p:nvPr>
        </p:nvSpPr>
        <p:spPr>
          <a:xfrm>
            <a:off x="1297500" y="739700"/>
            <a:ext cx="7038900" cy="3085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a:p>
          <a:p>
            <a:pPr indent="0" lvl="0" marL="457200" rtl="0" algn="ctr">
              <a:spcBef>
                <a:spcPts val="0"/>
              </a:spcBef>
              <a:spcAft>
                <a:spcPts val="0"/>
              </a:spcAft>
              <a:buNone/>
            </a:pPr>
            <a:r>
              <a:rPr lang="en"/>
              <a:t>(If you already have a JetBrains account, or just want the free trial version, skip to step 12 via this link: </a:t>
            </a:r>
            <a:r>
              <a:rPr lang="en" u="sng">
                <a:solidFill>
                  <a:schemeClr val="hlink"/>
                </a:solidFill>
                <a:hlinkClick r:id="rId3"/>
              </a:rPr>
              <a:t>https://www.jetbrains.com/pycharm/download/#section=mac</a:t>
            </a:r>
            <a:r>
              <a:rPr lang="en"/>
              <a:t> )</a:t>
            </a:r>
            <a:endParaRPr/>
          </a:p>
          <a:p>
            <a:pPr indent="0" lvl="0" marL="457200" rtl="0" algn="ctr">
              <a:spcBef>
                <a:spcPts val="0"/>
              </a:spcBef>
              <a:spcAft>
                <a:spcPts val="0"/>
              </a:spcAft>
              <a:buNone/>
            </a:pPr>
            <a:r>
              <a:rPr lang="en"/>
              <a:t>(professional version is free for students)</a:t>
            </a:r>
            <a:endParaRPr/>
          </a:p>
          <a:p>
            <a:pPr indent="0" lvl="0" marL="457200" rtl="0" algn="ctr">
              <a:spcBef>
                <a:spcPts val="0"/>
              </a:spcBef>
              <a:spcAft>
                <a:spcPts val="0"/>
              </a:spcAft>
              <a:buNone/>
            </a:pPr>
            <a:r>
              <a:t/>
            </a:r>
            <a:endParaRPr/>
          </a:p>
          <a:p>
            <a:pPr indent="-311150" lvl="0" marL="457200" rtl="0" algn="l">
              <a:spcBef>
                <a:spcPts val="0"/>
              </a:spcBef>
              <a:spcAft>
                <a:spcPts val="0"/>
              </a:spcAft>
              <a:buSzPts val="1300"/>
              <a:buAutoNum type="arabicPeriod"/>
            </a:pPr>
            <a:r>
              <a:rPr lang="en"/>
              <a:t>Go to </a:t>
            </a:r>
            <a:r>
              <a:rPr lang="en" u="sng">
                <a:solidFill>
                  <a:schemeClr val="hlink"/>
                </a:solidFill>
                <a:hlinkClick r:id="rId4"/>
              </a:rPr>
              <a:t>https://account.jetbrains.com/login</a:t>
            </a:r>
            <a:r>
              <a:rPr lang="en"/>
              <a:t> </a:t>
            </a:r>
            <a:endParaRPr/>
          </a:p>
          <a:p>
            <a:pPr indent="-311150" lvl="0" marL="457200" rtl="0" algn="l">
              <a:spcBef>
                <a:spcPts val="0"/>
              </a:spcBef>
              <a:spcAft>
                <a:spcPts val="0"/>
              </a:spcAft>
              <a:buSzPts val="1300"/>
              <a:buAutoNum type="arabicPeriod"/>
            </a:pPr>
            <a:r>
              <a:rPr lang="en"/>
              <a:t>Enter your email to make an account</a:t>
            </a:r>
            <a:endParaRPr/>
          </a:p>
          <a:p>
            <a:pPr indent="-311150" lvl="0" marL="457200" rtl="0" algn="l">
              <a:spcBef>
                <a:spcPts val="0"/>
              </a:spcBef>
              <a:spcAft>
                <a:spcPts val="0"/>
              </a:spcAft>
              <a:buSzPts val="1300"/>
              <a:buAutoNum type="arabicPeriod"/>
            </a:pPr>
            <a:r>
              <a:rPr lang="en"/>
              <a:t>Go to your email &amp; click the confirm account link</a:t>
            </a:r>
            <a:endParaRPr/>
          </a:p>
          <a:p>
            <a:pPr indent="-311150" lvl="0" marL="457200" rtl="0" algn="l">
              <a:spcBef>
                <a:spcPts val="0"/>
              </a:spcBef>
              <a:spcAft>
                <a:spcPts val="0"/>
              </a:spcAft>
              <a:buSzPts val="1300"/>
              <a:buAutoNum type="arabicPeriod"/>
            </a:pPr>
            <a:r>
              <a:rPr lang="en"/>
              <a:t>Enter your account information</a:t>
            </a:r>
            <a:endParaRPr/>
          </a:p>
          <a:p>
            <a:pPr indent="-311150" lvl="0" marL="457200" rtl="0" algn="l">
              <a:spcBef>
                <a:spcPts val="0"/>
              </a:spcBef>
              <a:spcAft>
                <a:spcPts val="0"/>
              </a:spcAft>
              <a:buSzPts val="1300"/>
              <a:buAutoNum type="arabicPeriod"/>
            </a:pPr>
            <a:r>
              <a:rPr lang="en"/>
              <a:t>Under “No Available Licenses”, click “Apply for a free student…”</a:t>
            </a:r>
            <a:endParaRPr/>
          </a:p>
          <a:p>
            <a:pPr indent="-311150" lvl="0" marL="457200" rtl="0" algn="l">
              <a:spcBef>
                <a:spcPts val="0"/>
              </a:spcBef>
              <a:spcAft>
                <a:spcPts val="0"/>
              </a:spcAft>
              <a:buSzPts val="1300"/>
              <a:buAutoNum type="arabicPeriod"/>
            </a:pPr>
            <a:r>
              <a:rPr lang="en"/>
              <a:t>Scroll down, click Apply Now</a:t>
            </a:r>
            <a:endParaRPr/>
          </a:p>
          <a:p>
            <a:pPr indent="-311150" lvl="0" marL="457200" rtl="0" algn="l">
              <a:spcBef>
                <a:spcPts val="0"/>
              </a:spcBef>
              <a:spcAft>
                <a:spcPts val="0"/>
              </a:spcAft>
              <a:buSzPts val="1300"/>
              <a:buAutoNum type="arabicPeriod"/>
            </a:pPr>
            <a:r>
              <a:rPr lang="en"/>
              <a:t>Fill in your student information and submit</a:t>
            </a:r>
            <a:endParaRPr/>
          </a:p>
          <a:p>
            <a:pPr indent="-311150" lvl="0" marL="457200" rtl="0" algn="l">
              <a:spcBef>
                <a:spcPts val="0"/>
              </a:spcBef>
              <a:spcAft>
                <a:spcPts val="0"/>
              </a:spcAft>
              <a:buSzPts val="1300"/>
              <a:buAutoNum type="arabicPeriod"/>
            </a:pPr>
            <a:r>
              <a:rPr lang="en"/>
              <a:t>Verify the request in your email by the confirm link</a:t>
            </a:r>
            <a:endParaRPr/>
          </a:p>
          <a:p>
            <a:pPr indent="-311150" lvl="0" marL="457200" rtl="0" algn="l">
              <a:spcBef>
                <a:spcPts val="0"/>
              </a:spcBef>
              <a:spcAft>
                <a:spcPts val="0"/>
              </a:spcAft>
              <a:buSzPts val="1300"/>
              <a:buAutoNum type="arabicPeriod"/>
            </a:pPr>
            <a:r>
              <a:rPr lang="en"/>
              <a:t>Login as prompted</a:t>
            </a:r>
            <a:endParaRPr/>
          </a:p>
          <a:p>
            <a:pPr indent="-311150" lvl="0" marL="457200" rtl="0" algn="l">
              <a:spcBef>
                <a:spcPts val="0"/>
              </a:spcBef>
              <a:spcAft>
                <a:spcPts val="0"/>
              </a:spcAft>
              <a:buSzPts val="1300"/>
              <a:buAutoNum type="arabicPeriod"/>
            </a:pPr>
            <a:r>
              <a:rPr lang="en"/>
              <a:t>Select PyCharm from the list of software</a:t>
            </a:r>
            <a:endParaRPr/>
          </a:p>
          <a:p>
            <a:pPr indent="-311150" lvl="0" marL="457200" rtl="0" algn="l">
              <a:spcBef>
                <a:spcPts val="0"/>
              </a:spcBef>
              <a:spcAft>
                <a:spcPts val="0"/>
              </a:spcAft>
              <a:buSzPts val="1300"/>
              <a:buAutoNum type="arabicPeriod"/>
            </a:pPr>
            <a:r>
              <a:rPr lang="en"/>
              <a:t>Click Download</a:t>
            </a:r>
            <a:endParaRPr/>
          </a:p>
          <a:p>
            <a:pPr indent="-311150" lvl="0" marL="457200" rtl="0" algn="l">
              <a:spcBef>
                <a:spcPts val="0"/>
              </a:spcBef>
              <a:spcAft>
                <a:spcPts val="0"/>
              </a:spcAft>
              <a:buSzPts val="1300"/>
              <a:buAutoNum type="arabicPeriod"/>
            </a:pPr>
            <a:r>
              <a:rPr lang="en"/>
              <a:t>Select MacOS, Windows, or Linux and then Download </a:t>
            </a:r>
            <a:endParaRPr/>
          </a:p>
          <a:p>
            <a:pPr indent="-311150" lvl="0" marL="457200" rtl="0" algn="l">
              <a:spcBef>
                <a:spcPts val="0"/>
              </a:spcBef>
              <a:spcAft>
                <a:spcPts val="0"/>
              </a:spcAft>
              <a:buSzPts val="1300"/>
              <a:buAutoNum type="arabicPeriod"/>
            </a:pPr>
            <a:r>
              <a:rPr lang="en"/>
              <a:t>Run the installer with defaults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Anaconda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Go to this link: </a:t>
            </a:r>
            <a:r>
              <a:rPr lang="en" sz="1800" u="sng">
                <a:solidFill>
                  <a:schemeClr val="hlink"/>
                </a:solidFill>
                <a:hlinkClick r:id="rId3"/>
              </a:rPr>
              <a:t>https://www.anaconda.com/distribution/#download-section</a:t>
            </a:r>
            <a:r>
              <a:rPr lang="en" sz="1800"/>
              <a:t> </a:t>
            </a:r>
            <a:endParaRPr sz="1800"/>
          </a:p>
          <a:p>
            <a:pPr indent="-342900" lvl="0" marL="457200" rtl="0" algn="l">
              <a:spcBef>
                <a:spcPts val="0"/>
              </a:spcBef>
              <a:spcAft>
                <a:spcPts val="0"/>
              </a:spcAft>
              <a:buSzPts val="1800"/>
              <a:buAutoNum type="arabicPeriod"/>
            </a:pPr>
            <a:r>
              <a:rPr lang="en" sz="1800"/>
              <a:t>Select your OS on the top and then download for your version of Python (probably 3)</a:t>
            </a:r>
            <a:endParaRPr sz="1800"/>
          </a:p>
          <a:p>
            <a:pPr indent="-342900" lvl="0" marL="457200" rtl="0" algn="l">
              <a:spcBef>
                <a:spcPts val="0"/>
              </a:spcBef>
              <a:spcAft>
                <a:spcPts val="0"/>
              </a:spcAft>
              <a:buSzPts val="1800"/>
              <a:buAutoNum type="arabicPeriod"/>
            </a:pPr>
            <a:r>
              <a:rPr lang="en" sz="1800"/>
              <a:t>For Windows, select 64 bit, for others just click download</a:t>
            </a:r>
            <a:endParaRPr sz="1800"/>
          </a:p>
          <a:p>
            <a:pPr indent="-342900" lvl="0" marL="457200" rtl="0" algn="l">
              <a:spcBef>
                <a:spcPts val="0"/>
              </a:spcBef>
              <a:spcAft>
                <a:spcPts val="0"/>
              </a:spcAft>
              <a:buSzPts val="1800"/>
              <a:buAutoNum type="arabicPeriod"/>
            </a:pPr>
            <a:r>
              <a:rPr lang="en" sz="1800"/>
              <a:t>Open the installer and follow default instructions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PyCharm and Anaconda</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this, we’re going to create a new project called cdc_demo</a:t>
            </a:r>
            <a:endParaRPr/>
          </a:p>
          <a:p>
            <a:pPr indent="-311150" lvl="0" marL="457200" rtl="0" algn="l">
              <a:spcBef>
                <a:spcPts val="1600"/>
              </a:spcBef>
              <a:spcAft>
                <a:spcPts val="0"/>
              </a:spcAft>
              <a:buSzPts val="1300"/>
              <a:buAutoNum type="arabicPeriod"/>
            </a:pPr>
            <a:r>
              <a:rPr lang="en"/>
              <a:t>First, we need to open PyCharm and click “Create New Project”</a:t>
            </a:r>
            <a:endParaRPr/>
          </a:p>
          <a:p>
            <a:pPr indent="-311150" lvl="0" marL="457200" rtl="0" algn="l">
              <a:spcBef>
                <a:spcPts val="0"/>
              </a:spcBef>
              <a:spcAft>
                <a:spcPts val="0"/>
              </a:spcAft>
              <a:buSzPts val="1300"/>
              <a:buAutoNum type="arabicPeriod"/>
            </a:pPr>
            <a:r>
              <a:rPr lang="en"/>
              <a:t>Under the Pure Python tab, fill in cdc_demo where it says “untitled” in the project path</a:t>
            </a:r>
            <a:endParaRPr/>
          </a:p>
          <a:p>
            <a:pPr indent="-311150" lvl="0" marL="457200" rtl="0" algn="l">
              <a:spcBef>
                <a:spcPts val="0"/>
              </a:spcBef>
              <a:spcAft>
                <a:spcPts val="0"/>
              </a:spcAft>
              <a:buSzPts val="1300"/>
              <a:buAutoNum type="arabicPeriod"/>
            </a:pPr>
            <a:r>
              <a:rPr lang="en"/>
              <a:t>Then, click the down arrow to make a new environment</a:t>
            </a:r>
            <a:endParaRPr/>
          </a:p>
          <a:p>
            <a:pPr indent="-311150" lvl="0" marL="457200" rtl="0" algn="l">
              <a:spcBef>
                <a:spcPts val="0"/>
              </a:spcBef>
              <a:spcAft>
                <a:spcPts val="0"/>
              </a:spcAft>
              <a:buSzPts val="1300"/>
              <a:buAutoNum type="arabicPeriod"/>
            </a:pPr>
            <a:r>
              <a:rPr lang="en"/>
              <a:t>From the “new environment using:” dropdown, select Conda</a:t>
            </a:r>
            <a:endParaRPr/>
          </a:p>
          <a:p>
            <a:pPr indent="-311150" lvl="0" marL="457200" rtl="0" algn="l">
              <a:spcBef>
                <a:spcPts val="0"/>
              </a:spcBef>
              <a:spcAft>
                <a:spcPts val="0"/>
              </a:spcAft>
              <a:buSzPts val="1300"/>
              <a:buAutoNum type="arabicPeriod"/>
            </a:pPr>
            <a:r>
              <a:rPr lang="en"/>
              <a:t>Click create in the bottom right corner</a:t>
            </a:r>
            <a:endParaRPr/>
          </a:p>
          <a:p>
            <a:pPr indent="0" lvl="0" marL="0" rtl="0" algn="l">
              <a:spcBef>
                <a:spcPts val="1600"/>
              </a:spcBef>
              <a:spcAft>
                <a:spcPts val="1600"/>
              </a:spcAft>
              <a:buNone/>
            </a:pPr>
            <a:r>
              <a:rPr lang="en"/>
              <a:t>You’ve created your PyCharm-Anaconda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Last Set-up Touches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Jupyter Notebooks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Jupyter Notebook is a  Python file where you can create code chunks to run separately</a:t>
            </a:r>
            <a:endParaRPr/>
          </a:p>
          <a:p>
            <a:pPr indent="0" lvl="0" marL="0" rtl="0" algn="l">
              <a:spcBef>
                <a:spcPts val="1600"/>
              </a:spcBef>
              <a:spcAft>
                <a:spcPts val="0"/>
              </a:spcAft>
              <a:buNone/>
            </a:pPr>
            <a:r>
              <a:rPr lang="en"/>
              <a:t>They are useful for tidying and visualizing data in the data engineering process</a:t>
            </a:r>
            <a:endParaRPr/>
          </a:p>
          <a:p>
            <a:pPr indent="0" lvl="0" marL="0" rtl="0" algn="l">
              <a:spcBef>
                <a:spcPts val="1600"/>
              </a:spcBef>
              <a:spcAft>
                <a:spcPts val="0"/>
              </a:spcAft>
              <a:buNone/>
            </a:pPr>
            <a:r>
              <a:rPr lang="en"/>
              <a:t>Under the Anaconda application, you can also run the  browser-based Jupyter Notebooks, which is a directory of your notebooks and a way to create them without PyCharm</a:t>
            </a:r>
            <a:endParaRPr/>
          </a:p>
          <a:p>
            <a:pPr indent="0" lvl="0" marL="0" rtl="0" algn="l">
              <a:spcBef>
                <a:spcPts val="1600"/>
              </a:spcBef>
              <a:spcAft>
                <a:spcPts val="0"/>
              </a:spcAft>
              <a:buNone/>
            </a:pPr>
            <a:r>
              <a:rPr lang="en"/>
              <a:t>Jupyter Notebooks can be run in PyCharm with Conda environments, hence why we are using the two together. PyCharm is important because you can create projects that contain other files as well and easily connect to GitHub</a:t>
            </a:r>
            <a:endParaRPr/>
          </a:p>
          <a:p>
            <a:pPr indent="0" lvl="0" marL="0" rtl="0" algn="l">
              <a:spcBef>
                <a:spcPts val="1600"/>
              </a:spcBef>
              <a:spcAft>
                <a:spcPts val="0"/>
              </a:spcAft>
              <a:buNone/>
            </a:pPr>
            <a:r>
              <a:rPr lang="en"/>
              <a:t>To make a new Jupyter Notebook, right click in the project name and under New, click Jupyter Notebook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is a Python package easily available in PyCharm to create data structures, clean data, and find insights</a:t>
            </a:r>
            <a:endParaRPr/>
          </a:p>
          <a:p>
            <a:pPr indent="0" lvl="0" marL="0" rtl="0" algn="l">
              <a:spcBef>
                <a:spcPts val="1600"/>
              </a:spcBef>
              <a:spcAft>
                <a:spcPts val="0"/>
              </a:spcAft>
              <a:buNone/>
            </a:pPr>
            <a:r>
              <a:rPr lang="en"/>
              <a:t>To use pandas, you must install it to your Conda project interpreter that you created</a:t>
            </a:r>
            <a:endParaRPr/>
          </a:p>
          <a:p>
            <a:pPr indent="0" lvl="0" marL="0" rtl="0" algn="l">
              <a:spcBef>
                <a:spcPts val="1600"/>
              </a:spcBef>
              <a:spcAft>
                <a:spcPts val="0"/>
              </a:spcAft>
              <a:buNone/>
            </a:pPr>
            <a:r>
              <a:rPr lang="en"/>
              <a:t>To do this, in your toolbar go  to PyCharm&gt;Preferences&gt;Project:cdc_demo&gt;Project Interpreter</a:t>
            </a:r>
            <a:endParaRPr/>
          </a:p>
          <a:p>
            <a:pPr indent="0" lvl="0" marL="0" rtl="0" algn="l">
              <a:spcBef>
                <a:spcPts val="1600"/>
              </a:spcBef>
              <a:spcAft>
                <a:spcPts val="0"/>
              </a:spcAft>
              <a:buNone/>
            </a:pPr>
            <a:r>
              <a:rPr lang="en"/>
              <a:t>This shows a list of installed packages for your project interpreter to provide to your files</a:t>
            </a:r>
            <a:endParaRPr/>
          </a:p>
          <a:p>
            <a:pPr indent="0" lvl="0" marL="0" rtl="0" algn="l">
              <a:spcBef>
                <a:spcPts val="1600"/>
              </a:spcBef>
              <a:spcAft>
                <a:spcPts val="0"/>
              </a:spcAft>
              <a:buNone/>
            </a:pPr>
            <a:r>
              <a:rPr lang="en"/>
              <a:t>Pandas is missing, so we need to install it from the plus (+) sign in the bottom left</a:t>
            </a:r>
            <a:endParaRPr/>
          </a:p>
          <a:p>
            <a:pPr indent="0" lvl="0" marL="0" rtl="0" algn="l">
              <a:spcBef>
                <a:spcPts val="1600"/>
              </a:spcBef>
              <a:spcAft>
                <a:spcPts val="1600"/>
              </a:spcAft>
              <a:buNone/>
            </a:pPr>
            <a:r>
              <a:rPr lang="en"/>
              <a:t>Search for and install pandas, then use “import pandas” in your notebook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