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8" r:id="rId7"/>
    <p:sldId id="259" r:id="rId8"/>
    <p:sldId id="260" r:id="rId9"/>
    <p:sldId id="269" r:id="rId10"/>
    <p:sldId id="262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62787" y="2292093"/>
            <a:ext cx="5734050" cy="15369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Education </a:t>
            </a:r>
            <a:r>
              <a:rPr lang="en-US" sz="3600" dirty="0"/>
              <a:t>Inflation &amp; Its </a:t>
            </a:r>
            <a:r>
              <a:rPr lang="en-US" sz="3600" dirty="0" smtClean="0"/>
              <a:t>Impact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2762" y="3829050"/>
            <a:ext cx="5734050" cy="471277"/>
          </a:xfrm>
        </p:spPr>
        <p:txBody>
          <a:bodyPr/>
          <a:lstStyle/>
          <a:p>
            <a:pPr algn="ctr"/>
            <a:r>
              <a:rPr lang="en-US" sz="2000" dirty="0"/>
              <a:t>Phase</a:t>
            </a:r>
            <a:r>
              <a:rPr lang="en-US" dirty="0"/>
              <a:t> 1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352338"/>
            <a:ext cx="9980682" cy="820824"/>
          </a:xfrm>
        </p:spPr>
        <p:txBody>
          <a:bodyPr anchor="ctr"/>
          <a:lstStyle/>
          <a:p>
            <a:pPr algn="ctr"/>
            <a:r>
              <a:rPr lang="en-US" sz="3600" dirty="0" smtClean="0"/>
              <a:t>Objectives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1800" dirty="0"/>
              <a:t>Visualize </a:t>
            </a:r>
            <a:r>
              <a:rPr lang="en-US" sz="1800" dirty="0" smtClean="0"/>
              <a:t>in &amp; out state tuition </a:t>
            </a:r>
            <a:r>
              <a:rPr lang="en-US" sz="1800" dirty="0"/>
              <a:t>costs </a:t>
            </a:r>
            <a:r>
              <a:rPr lang="en-US" sz="1800" dirty="0" smtClean="0"/>
              <a:t>in the United States.</a:t>
            </a:r>
          </a:p>
          <a:p>
            <a:pPr algn="just"/>
            <a:r>
              <a:rPr lang="en-US" sz="1800" dirty="0"/>
              <a:t>Explore the differences in tuition fee growth between in-state and out-of-state students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Understand how inflation has fluctuated over the past decade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Determine how closely tuition growth aligns with overall inflation trends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Draw conclusions from the data analysis and discuss the broader implications on education costs.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42951" y="1600199"/>
            <a:ext cx="4746498" cy="4791075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TOP 5 STATES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Pennsylvania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New Hampshire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Vermont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Illinois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Virginia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1800" dirty="0" smtClean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 BOTTOM </a:t>
            </a:r>
            <a:r>
              <a:rPr lang="en-US" dirty="0"/>
              <a:t>5 STATES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Wyoming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Florida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Montana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Idaho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Nevada</a:t>
            </a:r>
            <a:endParaRPr lang="en-US" sz="1800" dirty="0"/>
          </a:p>
          <a:p>
            <a:pPr lvl="1" algn="just"/>
            <a:endParaRPr lang="en-US" sz="1800" dirty="0"/>
          </a:p>
          <a:p>
            <a:pPr algn="just"/>
            <a:endParaRPr lang="en-US" dirty="0"/>
          </a:p>
        </p:txBody>
      </p:sp>
      <p:pic>
        <p:nvPicPr>
          <p:cNvPr id="5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17429" b="13510"/>
          <a:stretch/>
        </p:blipFill>
        <p:spPr>
          <a:xfrm>
            <a:off x="5489448" y="1600200"/>
            <a:ext cx="6411190" cy="4572000"/>
          </a:xfr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/>
              <a:t>Average </a:t>
            </a:r>
            <a:r>
              <a:rPr lang="en-US" sz="3600" dirty="0"/>
              <a:t>In-State</a:t>
            </a:r>
            <a:r>
              <a:rPr lang="en-US" sz="4000" dirty="0"/>
              <a:t> Tuition Cost</a:t>
            </a:r>
          </a:p>
        </p:txBody>
      </p:sp>
    </p:spTree>
    <p:extLst>
      <p:ext uri="{BB962C8B-B14F-4D97-AF65-F5344CB8AC3E}">
        <p14:creationId xmlns:p14="http://schemas.microsoft.com/office/powerpoint/2010/main" val="6038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61394"/>
            <a:ext cx="9980682" cy="71176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Average </a:t>
            </a:r>
            <a:r>
              <a:rPr lang="en-US" sz="3600" dirty="0" smtClean="0"/>
              <a:t>Out of State </a:t>
            </a:r>
            <a:r>
              <a:rPr lang="en-US" sz="3600" dirty="0"/>
              <a:t>Tuition Cost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1600201"/>
            <a:ext cx="4800688" cy="4571999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TOP 5 STATES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Michigan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Virginia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California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Vermont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Connecticut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endParaRPr lang="en-US" sz="1800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 BOTTOM 5 </a:t>
            </a:r>
            <a:r>
              <a:rPr lang="en-US" sz="1800" dirty="0" smtClean="0"/>
              <a:t>STATES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South Dakota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North Dakota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Wyoming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smtClean="0"/>
              <a:t>Nevada</a:t>
            </a:r>
            <a:endParaRPr lang="en-US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 err="1" smtClean="0"/>
              <a:t>Missippi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3" t="19833" r="2667" b="14933"/>
          <a:stretch/>
        </p:blipFill>
        <p:spPr>
          <a:xfrm>
            <a:off x="5134063" y="1600200"/>
            <a:ext cx="6409190" cy="4572000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/>
              <a:t>Comparison of In-State vs. Out-State Percent Change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86" t="6962" r="7020"/>
          <a:stretch/>
        </p:blipFill>
        <p:spPr>
          <a:xfrm>
            <a:off x="5343231" y="1751376"/>
            <a:ext cx="6025908" cy="42963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1476" y="1475763"/>
            <a:ext cx="4895554" cy="4572000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 smtClean="0"/>
              <a:t>Shows avg. percent change from previous year for both tuition costs.</a:t>
            </a:r>
          </a:p>
          <a:p>
            <a:pPr algn="just"/>
            <a:r>
              <a:rPr lang="en-US" sz="1800" dirty="0" smtClean="0"/>
              <a:t>Similar trends for both tuition types</a:t>
            </a:r>
          </a:p>
          <a:p>
            <a:pPr algn="just"/>
            <a:r>
              <a:rPr lang="en-US" sz="1800" dirty="0" smtClean="0"/>
              <a:t>2015-16 saw the highest increase.</a:t>
            </a:r>
          </a:p>
          <a:p>
            <a:pPr algn="just"/>
            <a:r>
              <a:rPr lang="en-US" sz="1800" dirty="0" smtClean="0"/>
              <a:t>2022-23 recorded the largest drop.</a:t>
            </a:r>
          </a:p>
          <a:p>
            <a:pPr algn="just"/>
            <a:r>
              <a:rPr lang="en-US" sz="1800" dirty="0"/>
              <a:t>D</a:t>
            </a:r>
            <a:r>
              <a:rPr lang="en-US" sz="1800" dirty="0" smtClean="0"/>
              <a:t>ecline from years 2020 to 2023</a:t>
            </a:r>
            <a:r>
              <a:rPr lang="en-US" sz="1800" dirty="0"/>
              <a:t> </a:t>
            </a:r>
            <a:r>
              <a:rPr lang="en-US" sz="1800" dirty="0" smtClean="0"/>
              <a:t>decline relates with COVID pandemic.</a:t>
            </a: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Inflation </a:t>
            </a:r>
            <a:r>
              <a:rPr lang="en-US" sz="3600" dirty="0" smtClean="0"/>
              <a:t>Rate in the USA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19499" y="1676400"/>
            <a:ext cx="4035171" cy="4572000"/>
          </a:xfrm>
        </p:spPr>
        <p:txBody>
          <a:bodyPr anchor="ctr"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This graph is shows annual average inflation in USA from years 2013 to 2023 from World Bank.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H</a:t>
            </a:r>
            <a:r>
              <a:rPr lang="en-US" dirty="0" smtClean="0"/>
              <a:t>ighest increase in year 2022.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Lowest drop in year 2015.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Lets see if the Inflation data has any relation with the tuition costs. </a:t>
            </a:r>
            <a:endParaRPr lang="en-US" dirty="0"/>
          </a:p>
        </p:txBody>
      </p:sp>
      <p:pic>
        <p:nvPicPr>
          <p:cNvPr id="5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02" r="7802"/>
          <a:stretch/>
        </p:blipFill>
        <p:spPr>
          <a:xfrm>
            <a:off x="4654670" y="1600200"/>
            <a:ext cx="6430912" cy="4572001"/>
          </a:xfrm>
        </p:spPr>
      </p:pic>
    </p:spTree>
    <p:extLst>
      <p:ext uri="{BB962C8B-B14F-4D97-AF65-F5344CB8AC3E}">
        <p14:creationId xmlns:p14="http://schemas.microsoft.com/office/powerpoint/2010/main" val="18929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Correlation Between Tuition and Inflation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25912"/>
            <a:ext cx="5348097" cy="4546287"/>
          </a:xfrm>
        </p:spPr>
        <p:txBody>
          <a:bodyPr anchor="ctr">
            <a:norm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The correlation coefficient value for Tuition change &amp; annual inflation rate is -</a:t>
            </a:r>
            <a:r>
              <a:rPr lang="en-US" sz="1800" b="1" u="sng" dirty="0" smtClean="0"/>
              <a:t>0.951.</a:t>
            </a:r>
          </a:p>
          <a:p>
            <a:pPr algn="just"/>
            <a:r>
              <a:rPr lang="en-US" sz="1800" dirty="0" smtClean="0"/>
              <a:t>It shows a strong negative correlation between these variables.</a:t>
            </a:r>
          </a:p>
          <a:p>
            <a:pPr algn="just"/>
            <a:r>
              <a:rPr lang="en-US" sz="1800" dirty="0" smtClean="0"/>
              <a:t>As </a:t>
            </a:r>
            <a:r>
              <a:rPr lang="en-US" sz="1800" dirty="0"/>
              <a:t>the inflation rate increases, the </a:t>
            </a:r>
            <a:r>
              <a:rPr lang="en-US" sz="1800" dirty="0" smtClean="0"/>
              <a:t>tuition costs </a:t>
            </a:r>
            <a:r>
              <a:rPr lang="en-US" sz="1800" dirty="0"/>
              <a:t>decreases in a nearly linear fashion, and vice versa.</a:t>
            </a:r>
            <a:endParaRPr lang="en-US" sz="1800" dirty="0" smtClean="0"/>
          </a:p>
          <a:p>
            <a:pPr algn="just"/>
            <a:endParaRPr lang="en-US" sz="1800" b="1" u="sng" dirty="0" smtClean="0"/>
          </a:p>
          <a:p>
            <a:pPr algn="just"/>
            <a:endParaRPr lang="en-US" sz="18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00" b="1608"/>
          <a:stretch/>
        </p:blipFill>
        <p:spPr>
          <a:xfrm>
            <a:off x="5881497" y="1625912"/>
            <a:ext cx="5934473" cy="4546287"/>
          </a:xfr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1600200"/>
            <a:ext cx="9705975" cy="4343400"/>
          </a:xfrm>
        </p:spPr>
        <p:txBody>
          <a:bodyPr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Northeastern </a:t>
            </a:r>
            <a:r>
              <a:rPr lang="en-US" dirty="0"/>
              <a:t>and Western states show consistently higher tuition costs, </a:t>
            </a:r>
            <a:r>
              <a:rPr lang="en-US" dirty="0" smtClean="0"/>
              <a:t>both for type of </a:t>
            </a:r>
            <a:r>
              <a:rPr lang="en-US" dirty="0"/>
              <a:t>students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Decline </a:t>
            </a:r>
            <a:r>
              <a:rPr lang="en-US" dirty="0" smtClean="0"/>
              <a:t>in tuition costs from </a:t>
            </a:r>
            <a:r>
              <a:rPr lang="en-US" dirty="0"/>
              <a:t>years 2020 to </a:t>
            </a:r>
            <a:r>
              <a:rPr lang="en-US" dirty="0" smtClean="0"/>
              <a:t>2023 shows the impact of COVID pandemic.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There is an inverse relation between tuition costs &amp; overall inflation rates in the USA.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5" name="Title 5"/>
          <p:cNvSpPr txBox="1">
            <a:spLocks/>
          </p:cNvSpPr>
          <p:nvPr/>
        </p:nvSpPr>
        <p:spPr>
          <a:xfrm>
            <a:off x="2952401" y="1472581"/>
            <a:ext cx="4028662" cy="95634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Any Questions, Comments &amp; Concerns?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553" y="2679598"/>
            <a:ext cx="5734050" cy="1847836"/>
          </a:xfrm>
        </p:spPr>
        <p:txBody>
          <a:bodyPr/>
          <a:lstStyle/>
          <a:p>
            <a:pPr algn="ctr"/>
            <a:r>
              <a:rPr lang="en-US" sz="4000" dirty="0" smtClean="0"/>
              <a:t>Thank</a:t>
            </a:r>
            <a:r>
              <a:rPr lang="en-US" dirty="0" smtClean="0"/>
              <a:t>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553" y="4606657"/>
            <a:ext cx="5734050" cy="708294"/>
          </a:xfrm>
        </p:spPr>
        <p:txBody>
          <a:bodyPr numCol="1"/>
          <a:lstStyle/>
          <a:p>
            <a:pPr algn="ctr">
              <a:lnSpc>
                <a:spcPct val="200000"/>
              </a:lnSpc>
            </a:pPr>
            <a:r>
              <a:rPr lang="en-US" dirty="0" smtClean="0"/>
              <a:t>Analyzed by Yashesh Darji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159</TotalTime>
  <Words>387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Euphemia</vt:lpstr>
      <vt:lpstr>Plantagenet Cherokee</vt:lpstr>
      <vt:lpstr>Wingdings</vt:lpstr>
      <vt:lpstr>Academic Literature 16x9</vt:lpstr>
      <vt:lpstr> Education Inflation &amp; Its Impact  </vt:lpstr>
      <vt:lpstr>Objectives</vt:lpstr>
      <vt:lpstr>Average In-State Tuition Cost</vt:lpstr>
      <vt:lpstr>Average Out of State Tuition Cost</vt:lpstr>
      <vt:lpstr>Comparison of In-State vs. Out-State Percent Change</vt:lpstr>
      <vt:lpstr>Inflation Rate in the USA</vt:lpstr>
      <vt:lpstr>Correlation Between Tuition and Inflation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Inflation &amp; Its Impact</dc:title>
  <dc:creator>DELL</dc:creator>
  <cp:lastModifiedBy>DELL</cp:lastModifiedBy>
  <cp:revision>18</cp:revision>
  <dcterms:created xsi:type="dcterms:W3CDTF">2024-08-12T18:51:21Z</dcterms:created>
  <dcterms:modified xsi:type="dcterms:W3CDTF">2024-08-12T21:30:50Z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