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70" r:id="rId2"/>
    <p:sldId id="258" r:id="rId3"/>
    <p:sldId id="265" r:id="rId4"/>
    <p:sldId id="281" r:id="rId5"/>
    <p:sldId id="282" r:id="rId6"/>
    <p:sldId id="283" r:id="rId7"/>
    <p:sldId id="279" r:id="rId8"/>
    <p:sldId id="280" r:id="rId9"/>
    <p:sldId id="259" r:id="rId10"/>
    <p:sldId id="284" r:id="rId11"/>
    <p:sldId id="267" r:id="rId12"/>
    <p:sldId id="261" r:id="rId13"/>
    <p:sldId id="268" r:id="rId14"/>
    <p:sldId id="262" r:id="rId15"/>
    <p:sldId id="273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70C281-552E-429F-B901-E15013F70CC2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33E69D2-4BD3-4839-90A7-4E3C90754211}">
      <dgm:prSet/>
      <dgm:spPr/>
      <dgm:t>
        <a:bodyPr/>
        <a:lstStyle/>
        <a:p>
          <a:r>
            <a:rPr lang="en-US"/>
            <a:t>Step 1: Explore Data</a:t>
          </a:r>
        </a:p>
      </dgm:t>
    </dgm:pt>
    <dgm:pt modelId="{9A810A46-5277-4D27-8B24-6EB38537FC76}" type="parTrans" cxnId="{E6C5D263-B47C-40F5-A865-659D6DB3AC79}">
      <dgm:prSet/>
      <dgm:spPr/>
      <dgm:t>
        <a:bodyPr/>
        <a:lstStyle/>
        <a:p>
          <a:endParaRPr lang="en-US"/>
        </a:p>
      </dgm:t>
    </dgm:pt>
    <dgm:pt modelId="{79CBB700-44B7-4DB7-A127-E6D012CCDCA0}" type="sibTrans" cxnId="{E6C5D263-B47C-40F5-A865-659D6DB3AC79}">
      <dgm:prSet/>
      <dgm:spPr/>
      <dgm:t>
        <a:bodyPr/>
        <a:lstStyle/>
        <a:p>
          <a:endParaRPr lang="en-US"/>
        </a:p>
      </dgm:t>
    </dgm:pt>
    <dgm:pt modelId="{029E99F7-E875-4445-BBB8-569A3B14FF55}">
      <dgm:prSet/>
      <dgm:spPr/>
      <dgm:t>
        <a:bodyPr/>
        <a:lstStyle/>
        <a:p>
          <a:r>
            <a:rPr lang="en-US"/>
            <a:t>Step 2: Round One Data Processing</a:t>
          </a:r>
        </a:p>
      </dgm:t>
    </dgm:pt>
    <dgm:pt modelId="{B594E199-9006-452C-BCC6-D39D78BE41E7}" type="parTrans" cxnId="{CCAE7700-3593-4DBD-954B-F5F23552D08F}">
      <dgm:prSet/>
      <dgm:spPr/>
      <dgm:t>
        <a:bodyPr/>
        <a:lstStyle/>
        <a:p>
          <a:endParaRPr lang="en-US"/>
        </a:p>
      </dgm:t>
    </dgm:pt>
    <dgm:pt modelId="{08588C74-904A-4199-9F4A-184A306375E8}" type="sibTrans" cxnId="{CCAE7700-3593-4DBD-954B-F5F23552D08F}">
      <dgm:prSet/>
      <dgm:spPr/>
      <dgm:t>
        <a:bodyPr/>
        <a:lstStyle/>
        <a:p>
          <a:endParaRPr lang="en-US"/>
        </a:p>
      </dgm:t>
    </dgm:pt>
    <dgm:pt modelId="{7E119D41-BA06-4C56-995C-2CA76EA4CBA8}">
      <dgm:prSet/>
      <dgm:spPr/>
      <dgm:t>
        <a:bodyPr/>
        <a:lstStyle/>
        <a:p>
          <a:r>
            <a:rPr lang="en-US"/>
            <a:t>Step 3: Build Initial Predictive Models, Submit to Kaggle</a:t>
          </a:r>
        </a:p>
      </dgm:t>
    </dgm:pt>
    <dgm:pt modelId="{601F2BF1-73DE-4D8A-BC9F-E78612D8F5A7}" type="parTrans" cxnId="{4F1460B1-E17D-4F88-9749-E610D2E68D44}">
      <dgm:prSet/>
      <dgm:spPr/>
      <dgm:t>
        <a:bodyPr/>
        <a:lstStyle/>
        <a:p>
          <a:endParaRPr lang="en-US"/>
        </a:p>
      </dgm:t>
    </dgm:pt>
    <dgm:pt modelId="{39066199-0073-4543-A167-9F34D3303DB3}" type="sibTrans" cxnId="{4F1460B1-E17D-4F88-9749-E610D2E68D44}">
      <dgm:prSet/>
      <dgm:spPr/>
      <dgm:t>
        <a:bodyPr/>
        <a:lstStyle/>
        <a:p>
          <a:endParaRPr lang="en-US"/>
        </a:p>
      </dgm:t>
    </dgm:pt>
    <dgm:pt modelId="{70B085BE-3F77-40F1-8932-CDED6BC586D8}">
      <dgm:prSet/>
      <dgm:spPr/>
      <dgm:t>
        <a:bodyPr/>
        <a:lstStyle/>
        <a:p>
          <a:r>
            <a:rPr lang="en-US"/>
            <a:t>Step 4: Round Two Data Processing</a:t>
          </a:r>
        </a:p>
      </dgm:t>
    </dgm:pt>
    <dgm:pt modelId="{DA8C93A2-C37B-4BEC-B89C-3A2422CA8D05}" type="parTrans" cxnId="{06E1D92B-9355-442C-B1A2-C2B71350308C}">
      <dgm:prSet/>
      <dgm:spPr/>
      <dgm:t>
        <a:bodyPr/>
        <a:lstStyle/>
        <a:p>
          <a:endParaRPr lang="en-US"/>
        </a:p>
      </dgm:t>
    </dgm:pt>
    <dgm:pt modelId="{12D9F0E7-20DB-4DD4-A158-89AE2E458EB1}" type="sibTrans" cxnId="{06E1D92B-9355-442C-B1A2-C2B71350308C}">
      <dgm:prSet/>
      <dgm:spPr/>
      <dgm:t>
        <a:bodyPr/>
        <a:lstStyle/>
        <a:p>
          <a:endParaRPr lang="en-US"/>
        </a:p>
      </dgm:t>
    </dgm:pt>
    <dgm:pt modelId="{03EC54C5-9AC2-426D-BF23-3179DC4BEFD4}">
      <dgm:prSet/>
      <dgm:spPr/>
      <dgm:t>
        <a:bodyPr/>
        <a:lstStyle/>
        <a:p>
          <a:r>
            <a:rPr lang="en-US"/>
            <a:t>Step 5: Build Predictive Models again, Build Model Ensembles</a:t>
          </a:r>
        </a:p>
      </dgm:t>
    </dgm:pt>
    <dgm:pt modelId="{0E8843E7-CBC8-42D9-B881-D0F1E35074E6}" type="parTrans" cxnId="{1DA982FA-5101-4CF1-97CA-D8FAFA32CB14}">
      <dgm:prSet/>
      <dgm:spPr/>
      <dgm:t>
        <a:bodyPr/>
        <a:lstStyle/>
        <a:p>
          <a:endParaRPr lang="en-US"/>
        </a:p>
      </dgm:t>
    </dgm:pt>
    <dgm:pt modelId="{427DEE50-F0A0-49A9-BDB1-00226DFDA39D}" type="sibTrans" cxnId="{1DA982FA-5101-4CF1-97CA-D8FAFA32CB14}">
      <dgm:prSet/>
      <dgm:spPr/>
      <dgm:t>
        <a:bodyPr/>
        <a:lstStyle/>
        <a:p>
          <a:endParaRPr lang="en-US"/>
        </a:p>
      </dgm:t>
    </dgm:pt>
    <dgm:pt modelId="{CAA22F58-C92A-4540-887E-DD30324944EA}">
      <dgm:prSet/>
      <dgm:spPr/>
      <dgm:t>
        <a:bodyPr/>
        <a:lstStyle/>
        <a:p>
          <a:r>
            <a:rPr lang="en-US"/>
            <a:t>Step 6:  Final Submission</a:t>
          </a:r>
        </a:p>
      </dgm:t>
    </dgm:pt>
    <dgm:pt modelId="{E6969271-08DB-4BC8-95B0-C843E48334E7}" type="parTrans" cxnId="{0DE1CE7A-9195-44A7-A273-787073C0BAD3}">
      <dgm:prSet/>
      <dgm:spPr/>
      <dgm:t>
        <a:bodyPr/>
        <a:lstStyle/>
        <a:p>
          <a:endParaRPr lang="en-US"/>
        </a:p>
      </dgm:t>
    </dgm:pt>
    <dgm:pt modelId="{ECC6FDA5-19D3-4A31-9678-BC1B19A3B781}" type="sibTrans" cxnId="{0DE1CE7A-9195-44A7-A273-787073C0BAD3}">
      <dgm:prSet/>
      <dgm:spPr/>
      <dgm:t>
        <a:bodyPr/>
        <a:lstStyle/>
        <a:p>
          <a:endParaRPr lang="en-US"/>
        </a:p>
      </dgm:t>
    </dgm:pt>
    <dgm:pt modelId="{E35EFB2C-EDB0-485A-AA19-807969198052}" type="pres">
      <dgm:prSet presAssocID="{9670C281-552E-429F-B901-E15013F70CC2}" presName="Name0" presStyleCnt="0">
        <dgm:presLayoutVars>
          <dgm:dir/>
          <dgm:resizeHandles val="exact"/>
        </dgm:presLayoutVars>
      </dgm:prSet>
      <dgm:spPr/>
    </dgm:pt>
    <dgm:pt modelId="{8E7E91BD-ABAD-4800-9AD6-5E3DDB21DE7D}" type="pres">
      <dgm:prSet presAssocID="{C33E69D2-4BD3-4839-90A7-4E3C90754211}" presName="node" presStyleLbl="node1" presStyleIdx="0" presStyleCnt="6">
        <dgm:presLayoutVars>
          <dgm:bulletEnabled val="1"/>
        </dgm:presLayoutVars>
      </dgm:prSet>
      <dgm:spPr/>
    </dgm:pt>
    <dgm:pt modelId="{EB18EA29-0986-409E-B4E2-782325E7CF84}" type="pres">
      <dgm:prSet presAssocID="{79CBB700-44B7-4DB7-A127-E6D012CCDCA0}" presName="sibTrans" presStyleLbl="sibTrans1D1" presStyleIdx="0" presStyleCnt="5"/>
      <dgm:spPr/>
    </dgm:pt>
    <dgm:pt modelId="{90D17C1E-FE48-4F50-9CE8-B4E0D95ADCC3}" type="pres">
      <dgm:prSet presAssocID="{79CBB700-44B7-4DB7-A127-E6D012CCDCA0}" presName="connectorText" presStyleLbl="sibTrans1D1" presStyleIdx="0" presStyleCnt="5"/>
      <dgm:spPr/>
    </dgm:pt>
    <dgm:pt modelId="{5FB6C254-E476-451F-833F-4C274D1D35E8}" type="pres">
      <dgm:prSet presAssocID="{029E99F7-E875-4445-BBB8-569A3B14FF55}" presName="node" presStyleLbl="node1" presStyleIdx="1" presStyleCnt="6">
        <dgm:presLayoutVars>
          <dgm:bulletEnabled val="1"/>
        </dgm:presLayoutVars>
      </dgm:prSet>
      <dgm:spPr/>
    </dgm:pt>
    <dgm:pt modelId="{0237047B-3B77-42EC-9F18-D56407895451}" type="pres">
      <dgm:prSet presAssocID="{08588C74-904A-4199-9F4A-184A306375E8}" presName="sibTrans" presStyleLbl="sibTrans1D1" presStyleIdx="1" presStyleCnt="5"/>
      <dgm:spPr/>
    </dgm:pt>
    <dgm:pt modelId="{55D51452-1E53-46B0-B218-8674BA127416}" type="pres">
      <dgm:prSet presAssocID="{08588C74-904A-4199-9F4A-184A306375E8}" presName="connectorText" presStyleLbl="sibTrans1D1" presStyleIdx="1" presStyleCnt="5"/>
      <dgm:spPr/>
    </dgm:pt>
    <dgm:pt modelId="{D66DEDEF-FFBE-45A1-87AC-F3A77A870452}" type="pres">
      <dgm:prSet presAssocID="{7E119D41-BA06-4C56-995C-2CA76EA4CBA8}" presName="node" presStyleLbl="node1" presStyleIdx="2" presStyleCnt="6">
        <dgm:presLayoutVars>
          <dgm:bulletEnabled val="1"/>
        </dgm:presLayoutVars>
      </dgm:prSet>
      <dgm:spPr/>
    </dgm:pt>
    <dgm:pt modelId="{04CBC993-5336-4A8B-B69E-ED27E0355E1B}" type="pres">
      <dgm:prSet presAssocID="{39066199-0073-4543-A167-9F34D3303DB3}" presName="sibTrans" presStyleLbl="sibTrans1D1" presStyleIdx="2" presStyleCnt="5"/>
      <dgm:spPr/>
    </dgm:pt>
    <dgm:pt modelId="{BB7CA495-3F21-4F25-8CFA-233D3E46A025}" type="pres">
      <dgm:prSet presAssocID="{39066199-0073-4543-A167-9F34D3303DB3}" presName="connectorText" presStyleLbl="sibTrans1D1" presStyleIdx="2" presStyleCnt="5"/>
      <dgm:spPr/>
    </dgm:pt>
    <dgm:pt modelId="{9A0ABED6-C45A-4564-8F86-074C1D4A1825}" type="pres">
      <dgm:prSet presAssocID="{70B085BE-3F77-40F1-8932-CDED6BC586D8}" presName="node" presStyleLbl="node1" presStyleIdx="3" presStyleCnt="6">
        <dgm:presLayoutVars>
          <dgm:bulletEnabled val="1"/>
        </dgm:presLayoutVars>
      </dgm:prSet>
      <dgm:spPr/>
    </dgm:pt>
    <dgm:pt modelId="{261E076A-658D-4F30-B8AA-5D05AF805C61}" type="pres">
      <dgm:prSet presAssocID="{12D9F0E7-20DB-4DD4-A158-89AE2E458EB1}" presName="sibTrans" presStyleLbl="sibTrans1D1" presStyleIdx="3" presStyleCnt="5"/>
      <dgm:spPr/>
    </dgm:pt>
    <dgm:pt modelId="{A8080D7F-76C0-4EF3-93E7-AC3A8F50E92B}" type="pres">
      <dgm:prSet presAssocID="{12D9F0E7-20DB-4DD4-A158-89AE2E458EB1}" presName="connectorText" presStyleLbl="sibTrans1D1" presStyleIdx="3" presStyleCnt="5"/>
      <dgm:spPr/>
    </dgm:pt>
    <dgm:pt modelId="{9447B6E4-DF65-4B81-B556-EF44ADB0F6DC}" type="pres">
      <dgm:prSet presAssocID="{03EC54C5-9AC2-426D-BF23-3179DC4BEFD4}" presName="node" presStyleLbl="node1" presStyleIdx="4" presStyleCnt="6">
        <dgm:presLayoutVars>
          <dgm:bulletEnabled val="1"/>
        </dgm:presLayoutVars>
      </dgm:prSet>
      <dgm:spPr/>
    </dgm:pt>
    <dgm:pt modelId="{2CF12749-078C-4826-B018-7890FAA71A3C}" type="pres">
      <dgm:prSet presAssocID="{427DEE50-F0A0-49A9-BDB1-00226DFDA39D}" presName="sibTrans" presStyleLbl="sibTrans1D1" presStyleIdx="4" presStyleCnt="5"/>
      <dgm:spPr/>
    </dgm:pt>
    <dgm:pt modelId="{3FDFCFEE-EF56-4B35-8EEA-57A4D67E4217}" type="pres">
      <dgm:prSet presAssocID="{427DEE50-F0A0-49A9-BDB1-00226DFDA39D}" presName="connectorText" presStyleLbl="sibTrans1D1" presStyleIdx="4" presStyleCnt="5"/>
      <dgm:spPr/>
    </dgm:pt>
    <dgm:pt modelId="{9DC78B2C-CB8C-44A5-BD86-64F00952F6A6}" type="pres">
      <dgm:prSet presAssocID="{CAA22F58-C92A-4540-887E-DD30324944EA}" presName="node" presStyleLbl="node1" presStyleIdx="5" presStyleCnt="6">
        <dgm:presLayoutVars>
          <dgm:bulletEnabled val="1"/>
        </dgm:presLayoutVars>
      </dgm:prSet>
      <dgm:spPr/>
    </dgm:pt>
  </dgm:ptLst>
  <dgm:cxnLst>
    <dgm:cxn modelId="{CCAE7700-3593-4DBD-954B-F5F23552D08F}" srcId="{9670C281-552E-429F-B901-E15013F70CC2}" destId="{029E99F7-E875-4445-BBB8-569A3B14FF55}" srcOrd="1" destOrd="0" parTransId="{B594E199-9006-452C-BCC6-D39D78BE41E7}" sibTransId="{08588C74-904A-4199-9F4A-184A306375E8}"/>
    <dgm:cxn modelId="{9DB37C0E-26E0-4A32-A64C-74827A5128C2}" type="presOf" srcId="{029E99F7-E875-4445-BBB8-569A3B14FF55}" destId="{5FB6C254-E476-451F-833F-4C274D1D35E8}" srcOrd="0" destOrd="0" presId="urn:microsoft.com/office/officeart/2016/7/layout/RepeatingBendingProcessNew"/>
    <dgm:cxn modelId="{045DC312-0A07-4478-B55C-E59F9584B4B9}" type="presOf" srcId="{427DEE50-F0A0-49A9-BDB1-00226DFDA39D}" destId="{3FDFCFEE-EF56-4B35-8EEA-57A4D67E4217}" srcOrd="1" destOrd="0" presId="urn:microsoft.com/office/officeart/2016/7/layout/RepeatingBendingProcessNew"/>
    <dgm:cxn modelId="{B51FA229-CB1C-4422-9824-7CCA44AB0C37}" type="presOf" srcId="{03EC54C5-9AC2-426D-BF23-3179DC4BEFD4}" destId="{9447B6E4-DF65-4B81-B556-EF44ADB0F6DC}" srcOrd="0" destOrd="0" presId="urn:microsoft.com/office/officeart/2016/7/layout/RepeatingBendingProcessNew"/>
    <dgm:cxn modelId="{06E1D92B-9355-442C-B1A2-C2B71350308C}" srcId="{9670C281-552E-429F-B901-E15013F70CC2}" destId="{70B085BE-3F77-40F1-8932-CDED6BC586D8}" srcOrd="3" destOrd="0" parTransId="{DA8C93A2-C37B-4BEC-B89C-3A2422CA8D05}" sibTransId="{12D9F0E7-20DB-4DD4-A158-89AE2E458EB1}"/>
    <dgm:cxn modelId="{191C0537-F706-4176-94E1-6E9F850D025C}" type="presOf" srcId="{39066199-0073-4543-A167-9F34D3303DB3}" destId="{04CBC993-5336-4A8B-B69E-ED27E0355E1B}" srcOrd="0" destOrd="0" presId="urn:microsoft.com/office/officeart/2016/7/layout/RepeatingBendingProcessNew"/>
    <dgm:cxn modelId="{4FAD513A-6FE1-4BA5-B564-6DBA1F182525}" type="presOf" srcId="{39066199-0073-4543-A167-9F34D3303DB3}" destId="{BB7CA495-3F21-4F25-8CFA-233D3E46A025}" srcOrd="1" destOrd="0" presId="urn:microsoft.com/office/officeart/2016/7/layout/RepeatingBendingProcessNew"/>
    <dgm:cxn modelId="{479FB13E-76DC-481C-BC8D-5CCF986C1B8F}" type="presOf" srcId="{70B085BE-3F77-40F1-8932-CDED6BC586D8}" destId="{9A0ABED6-C45A-4564-8F86-074C1D4A1825}" srcOrd="0" destOrd="0" presId="urn:microsoft.com/office/officeart/2016/7/layout/RepeatingBendingProcessNew"/>
    <dgm:cxn modelId="{4EB73A41-A156-4F04-A0DB-8CBDCED27700}" type="presOf" srcId="{79CBB700-44B7-4DB7-A127-E6D012CCDCA0}" destId="{EB18EA29-0986-409E-B4E2-782325E7CF84}" srcOrd="0" destOrd="0" presId="urn:microsoft.com/office/officeart/2016/7/layout/RepeatingBendingProcessNew"/>
    <dgm:cxn modelId="{E6C5D263-B47C-40F5-A865-659D6DB3AC79}" srcId="{9670C281-552E-429F-B901-E15013F70CC2}" destId="{C33E69D2-4BD3-4839-90A7-4E3C90754211}" srcOrd="0" destOrd="0" parTransId="{9A810A46-5277-4D27-8B24-6EB38537FC76}" sibTransId="{79CBB700-44B7-4DB7-A127-E6D012CCDCA0}"/>
    <dgm:cxn modelId="{6C11BB72-E040-40D5-85E8-D68E8FFE22DE}" type="presOf" srcId="{12D9F0E7-20DB-4DD4-A158-89AE2E458EB1}" destId="{A8080D7F-76C0-4EF3-93E7-AC3A8F50E92B}" srcOrd="1" destOrd="0" presId="urn:microsoft.com/office/officeart/2016/7/layout/RepeatingBendingProcessNew"/>
    <dgm:cxn modelId="{FBF6D358-0C36-4E92-94C3-EDBA1CA112C2}" type="presOf" srcId="{C33E69D2-4BD3-4839-90A7-4E3C90754211}" destId="{8E7E91BD-ABAD-4800-9AD6-5E3DDB21DE7D}" srcOrd="0" destOrd="0" presId="urn:microsoft.com/office/officeart/2016/7/layout/RepeatingBendingProcessNew"/>
    <dgm:cxn modelId="{0DE1CE7A-9195-44A7-A273-787073C0BAD3}" srcId="{9670C281-552E-429F-B901-E15013F70CC2}" destId="{CAA22F58-C92A-4540-887E-DD30324944EA}" srcOrd="5" destOrd="0" parTransId="{E6969271-08DB-4BC8-95B0-C843E48334E7}" sibTransId="{ECC6FDA5-19D3-4A31-9678-BC1B19A3B781}"/>
    <dgm:cxn modelId="{110F879B-DDAF-41D9-9613-65677CB5F53E}" type="presOf" srcId="{7E119D41-BA06-4C56-995C-2CA76EA4CBA8}" destId="{D66DEDEF-FFBE-45A1-87AC-F3A77A870452}" srcOrd="0" destOrd="0" presId="urn:microsoft.com/office/officeart/2016/7/layout/RepeatingBendingProcessNew"/>
    <dgm:cxn modelId="{1DEB9AAC-04F0-4B81-8AA5-80CC140DAAB5}" type="presOf" srcId="{08588C74-904A-4199-9F4A-184A306375E8}" destId="{55D51452-1E53-46B0-B218-8674BA127416}" srcOrd="1" destOrd="0" presId="urn:microsoft.com/office/officeart/2016/7/layout/RepeatingBendingProcessNew"/>
    <dgm:cxn modelId="{4F1460B1-E17D-4F88-9749-E610D2E68D44}" srcId="{9670C281-552E-429F-B901-E15013F70CC2}" destId="{7E119D41-BA06-4C56-995C-2CA76EA4CBA8}" srcOrd="2" destOrd="0" parTransId="{601F2BF1-73DE-4D8A-BC9F-E78612D8F5A7}" sibTransId="{39066199-0073-4543-A167-9F34D3303DB3}"/>
    <dgm:cxn modelId="{92974EC1-8DEC-4FE6-92DE-10E63BF94526}" type="presOf" srcId="{427DEE50-F0A0-49A9-BDB1-00226DFDA39D}" destId="{2CF12749-078C-4826-B018-7890FAA71A3C}" srcOrd="0" destOrd="0" presId="urn:microsoft.com/office/officeart/2016/7/layout/RepeatingBendingProcessNew"/>
    <dgm:cxn modelId="{37E2D0C4-2535-408D-ACFA-7A93D1F2F996}" type="presOf" srcId="{CAA22F58-C92A-4540-887E-DD30324944EA}" destId="{9DC78B2C-CB8C-44A5-BD86-64F00952F6A6}" srcOrd="0" destOrd="0" presId="urn:microsoft.com/office/officeart/2016/7/layout/RepeatingBendingProcessNew"/>
    <dgm:cxn modelId="{4348D9CF-D607-45E2-B6AF-54065A8C9459}" type="presOf" srcId="{08588C74-904A-4199-9F4A-184A306375E8}" destId="{0237047B-3B77-42EC-9F18-D56407895451}" srcOrd="0" destOrd="0" presId="urn:microsoft.com/office/officeart/2016/7/layout/RepeatingBendingProcessNew"/>
    <dgm:cxn modelId="{DFD094D2-DB75-4BFF-B7D5-1C9F42E29164}" type="presOf" srcId="{79CBB700-44B7-4DB7-A127-E6D012CCDCA0}" destId="{90D17C1E-FE48-4F50-9CE8-B4E0D95ADCC3}" srcOrd="1" destOrd="0" presId="urn:microsoft.com/office/officeart/2016/7/layout/RepeatingBendingProcessNew"/>
    <dgm:cxn modelId="{72FDD0D5-DE79-4782-9D16-D0737D16A152}" type="presOf" srcId="{12D9F0E7-20DB-4DD4-A158-89AE2E458EB1}" destId="{261E076A-658D-4F30-B8AA-5D05AF805C61}" srcOrd="0" destOrd="0" presId="urn:microsoft.com/office/officeart/2016/7/layout/RepeatingBendingProcessNew"/>
    <dgm:cxn modelId="{6EDF7CDC-42D2-4D4A-B6EF-F460B9B0966E}" type="presOf" srcId="{9670C281-552E-429F-B901-E15013F70CC2}" destId="{E35EFB2C-EDB0-485A-AA19-807969198052}" srcOrd="0" destOrd="0" presId="urn:microsoft.com/office/officeart/2016/7/layout/RepeatingBendingProcessNew"/>
    <dgm:cxn modelId="{1DA982FA-5101-4CF1-97CA-D8FAFA32CB14}" srcId="{9670C281-552E-429F-B901-E15013F70CC2}" destId="{03EC54C5-9AC2-426D-BF23-3179DC4BEFD4}" srcOrd="4" destOrd="0" parTransId="{0E8843E7-CBC8-42D9-B881-D0F1E35074E6}" sibTransId="{427DEE50-F0A0-49A9-BDB1-00226DFDA39D}"/>
    <dgm:cxn modelId="{CA36EB6F-A3D8-4949-812C-4572C8B082DA}" type="presParOf" srcId="{E35EFB2C-EDB0-485A-AA19-807969198052}" destId="{8E7E91BD-ABAD-4800-9AD6-5E3DDB21DE7D}" srcOrd="0" destOrd="0" presId="urn:microsoft.com/office/officeart/2016/7/layout/RepeatingBendingProcessNew"/>
    <dgm:cxn modelId="{6C1C9A2B-CCE8-4B60-86BF-DFAF1988C454}" type="presParOf" srcId="{E35EFB2C-EDB0-485A-AA19-807969198052}" destId="{EB18EA29-0986-409E-B4E2-782325E7CF84}" srcOrd="1" destOrd="0" presId="urn:microsoft.com/office/officeart/2016/7/layout/RepeatingBendingProcessNew"/>
    <dgm:cxn modelId="{B4815F79-3C6A-4DE0-869F-BBCF8C430697}" type="presParOf" srcId="{EB18EA29-0986-409E-B4E2-782325E7CF84}" destId="{90D17C1E-FE48-4F50-9CE8-B4E0D95ADCC3}" srcOrd="0" destOrd="0" presId="urn:microsoft.com/office/officeart/2016/7/layout/RepeatingBendingProcessNew"/>
    <dgm:cxn modelId="{E976DC7B-9E0F-4ED6-A82A-3DF92B576CAD}" type="presParOf" srcId="{E35EFB2C-EDB0-485A-AA19-807969198052}" destId="{5FB6C254-E476-451F-833F-4C274D1D35E8}" srcOrd="2" destOrd="0" presId="urn:microsoft.com/office/officeart/2016/7/layout/RepeatingBendingProcessNew"/>
    <dgm:cxn modelId="{8F8CD915-C28A-46DA-8FF1-0ED5CAEB6236}" type="presParOf" srcId="{E35EFB2C-EDB0-485A-AA19-807969198052}" destId="{0237047B-3B77-42EC-9F18-D56407895451}" srcOrd="3" destOrd="0" presId="urn:microsoft.com/office/officeart/2016/7/layout/RepeatingBendingProcessNew"/>
    <dgm:cxn modelId="{47874BFF-8603-4D70-995E-BEF0769C670F}" type="presParOf" srcId="{0237047B-3B77-42EC-9F18-D56407895451}" destId="{55D51452-1E53-46B0-B218-8674BA127416}" srcOrd="0" destOrd="0" presId="urn:microsoft.com/office/officeart/2016/7/layout/RepeatingBendingProcessNew"/>
    <dgm:cxn modelId="{383DF9F9-B754-4338-BB89-9445DBD736A2}" type="presParOf" srcId="{E35EFB2C-EDB0-485A-AA19-807969198052}" destId="{D66DEDEF-FFBE-45A1-87AC-F3A77A870452}" srcOrd="4" destOrd="0" presId="urn:microsoft.com/office/officeart/2016/7/layout/RepeatingBendingProcessNew"/>
    <dgm:cxn modelId="{63B71159-3215-4576-B282-0E04C8DCED18}" type="presParOf" srcId="{E35EFB2C-EDB0-485A-AA19-807969198052}" destId="{04CBC993-5336-4A8B-B69E-ED27E0355E1B}" srcOrd="5" destOrd="0" presId="urn:microsoft.com/office/officeart/2016/7/layout/RepeatingBendingProcessNew"/>
    <dgm:cxn modelId="{99FDE7D9-93B2-46CE-A1C7-ED05645C9D55}" type="presParOf" srcId="{04CBC993-5336-4A8B-B69E-ED27E0355E1B}" destId="{BB7CA495-3F21-4F25-8CFA-233D3E46A025}" srcOrd="0" destOrd="0" presId="urn:microsoft.com/office/officeart/2016/7/layout/RepeatingBendingProcessNew"/>
    <dgm:cxn modelId="{E0390461-DF1B-454C-AFA4-8C631A883A4A}" type="presParOf" srcId="{E35EFB2C-EDB0-485A-AA19-807969198052}" destId="{9A0ABED6-C45A-4564-8F86-074C1D4A1825}" srcOrd="6" destOrd="0" presId="urn:microsoft.com/office/officeart/2016/7/layout/RepeatingBendingProcessNew"/>
    <dgm:cxn modelId="{F470ACD8-168D-46ED-8F42-9CE6057B08B4}" type="presParOf" srcId="{E35EFB2C-EDB0-485A-AA19-807969198052}" destId="{261E076A-658D-4F30-B8AA-5D05AF805C61}" srcOrd="7" destOrd="0" presId="urn:microsoft.com/office/officeart/2016/7/layout/RepeatingBendingProcessNew"/>
    <dgm:cxn modelId="{73C6EAFD-0A97-4ED7-AB92-C969961A89CD}" type="presParOf" srcId="{261E076A-658D-4F30-B8AA-5D05AF805C61}" destId="{A8080D7F-76C0-4EF3-93E7-AC3A8F50E92B}" srcOrd="0" destOrd="0" presId="urn:microsoft.com/office/officeart/2016/7/layout/RepeatingBendingProcessNew"/>
    <dgm:cxn modelId="{8DA04978-63EB-472E-869D-E88AB9A76336}" type="presParOf" srcId="{E35EFB2C-EDB0-485A-AA19-807969198052}" destId="{9447B6E4-DF65-4B81-B556-EF44ADB0F6DC}" srcOrd="8" destOrd="0" presId="urn:microsoft.com/office/officeart/2016/7/layout/RepeatingBendingProcessNew"/>
    <dgm:cxn modelId="{C9C84B39-9514-4914-8B9D-BA9DFB010435}" type="presParOf" srcId="{E35EFB2C-EDB0-485A-AA19-807969198052}" destId="{2CF12749-078C-4826-B018-7890FAA71A3C}" srcOrd="9" destOrd="0" presId="urn:microsoft.com/office/officeart/2016/7/layout/RepeatingBendingProcessNew"/>
    <dgm:cxn modelId="{C3750286-E8F5-4E8C-8B25-7578CDBCEB17}" type="presParOf" srcId="{2CF12749-078C-4826-B018-7890FAA71A3C}" destId="{3FDFCFEE-EF56-4B35-8EEA-57A4D67E4217}" srcOrd="0" destOrd="0" presId="urn:microsoft.com/office/officeart/2016/7/layout/RepeatingBendingProcessNew"/>
    <dgm:cxn modelId="{B3576E58-A64A-43CF-82CC-649442AB1C4B}" type="presParOf" srcId="{E35EFB2C-EDB0-485A-AA19-807969198052}" destId="{9DC78B2C-CB8C-44A5-BD86-64F00952F6A6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D7BB0B-0AF0-4187-B2DE-686687E18DE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F9B371D-F75F-44EA-B359-632CF5690E14}">
      <dgm:prSet/>
      <dgm:spPr/>
      <dgm:t>
        <a:bodyPr/>
        <a:lstStyle/>
        <a:p>
          <a:r>
            <a:rPr lang="en-US"/>
            <a:t>Feature Engineering / Selection</a:t>
          </a:r>
        </a:p>
      </dgm:t>
    </dgm:pt>
    <dgm:pt modelId="{E1DC21F2-B44B-4C52-968B-BB5CB16AD12E}" type="parTrans" cxnId="{EA0E80CF-62DE-4DEB-98CE-79657F21FC39}">
      <dgm:prSet/>
      <dgm:spPr/>
      <dgm:t>
        <a:bodyPr/>
        <a:lstStyle/>
        <a:p>
          <a:endParaRPr lang="en-US"/>
        </a:p>
      </dgm:t>
    </dgm:pt>
    <dgm:pt modelId="{C805ACEE-422F-47F4-A552-28E0EC4238AA}" type="sibTrans" cxnId="{EA0E80CF-62DE-4DEB-98CE-79657F21FC39}">
      <dgm:prSet/>
      <dgm:spPr/>
      <dgm:t>
        <a:bodyPr/>
        <a:lstStyle/>
        <a:p>
          <a:endParaRPr lang="en-US"/>
        </a:p>
      </dgm:t>
    </dgm:pt>
    <dgm:pt modelId="{B42CDBF2-944D-438C-9DE5-C549BBD23B63}">
      <dgm:prSet/>
      <dgm:spPr/>
      <dgm:t>
        <a:bodyPr/>
        <a:lstStyle/>
        <a:p>
          <a:r>
            <a:rPr lang="en-US"/>
            <a:t>Handle Missingness</a:t>
          </a:r>
        </a:p>
      </dgm:t>
    </dgm:pt>
    <dgm:pt modelId="{DCC12200-99B0-417E-8BA2-9717A2F9B8A9}" type="parTrans" cxnId="{AA58194B-1E60-4DFF-A99A-DD793F18D83D}">
      <dgm:prSet/>
      <dgm:spPr/>
      <dgm:t>
        <a:bodyPr/>
        <a:lstStyle/>
        <a:p>
          <a:endParaRPr lang="en-US"/>
        </a:p>
      </dgm:t>
    </dgm:pt>
    <dgm:pt modelId="{D6829462-0788-4D96-9047-AC2A1992BF6F}" type="sibTrans" cxnId="{AA58194B-1E60-4DFF-A99A-DD793F18D83D}">
      <dgm:prSet/>
      <dgm:spPr/>
      <dgm:t>
        <a:bodyPr/>
        <a:lstStyle/>
        <a:p>
          <a:endParaRPr lang="en-US"/>
        </a:p>
      </dgm:t>
    </dgm:pt>
    <dgm:pt modelId="{F329DDC4-FF4C-424A-9663-96A08B85F8A9}">
      <dgm:prSet/>
      <dgm:spPr/>
      <dgm:t>
        <a:bodyPr/>
        <a:lstStyle/>
        <a:p>
          <a:r>
            <a:rPr lang="en-US"/>
            <a:t>Outliers</a:t>
          </a:r>
        </a:p>
      </dgm:t>
    </dgm:pt>
    <dgm:pt modelId="{DEC824D0-B711-49D2-B539-33315F7E6E8C}" type="parTrans" cxnId="{3EBDD68D-1005-4C4A-B4CA-B3325E1AD67A}">
      <dgm:prSet/>
      <dgm:spPr/>
      <dgm:t>
        <a:bodyPr/>
        <a:lstStyle/>
        <a:p>
          <a:endParaRPr lang="en-US"/>
        </a:p>
      </dgm:t>
    </dgm:pt>
    <dgm:pt modelId="{38F76275-DC63-4358-93E8-508CC62A523E}" type="sibTrans" cxnId="{3EBDD68D-1005-4C4A-B4CA-B3325E1AD67A}">
      <dgm:prSet/>
      <dgm:spPr/>
      <dgm:t>
        <a:bodyPr/>
        <a:lstStyle/>
        <a:p>
          <a:endParaRPr lang="en-US"/>
        </a:p>
      </dgm:t>
    </dgm:pt>
    <dgm:pt modelId="{2EE8D6F7-7D81-4DB6-A7CD-51D9C7DE71E3}">
      <dgm:prSet/>
      <dgm:spPr/>
      <dgm:t>
        <a:bodyPr/>
        <a:lstStyle/>
        <a:p>
          <a:r>
            <a:rPr lang="en-US"/>
            <a:t>Transform Skewed Variables</a:t>
          </a:r>
        </a:p>
      </dgm:t>
    </dgm:pt>
    <dgm:pt modelId="{F20600D9-36D9-4E17-A631-EE95605F91CD}" type="parTrans" cxnId="{BC9748B1-8162-44CC-80A4-10C26C09009D}">
      <dgm:prSet/>
      <dgm:spPr/>
      <dgm:t>
        <a:bodyPr/>
        <a:lstStyle/>
        <a:p>
          <a:endParaRPr lang="en-US"/>
        </a:p>
      </dgm:t>
    </dgm:pt>
    <dgm:pt modelId="{568886EE-D978-47B8-9128-74D66E6EA147}" type="sibTrans" cxnId="{BC9748B1-8162-44CC-80A4-10C26C09009D}">
      <dgm:prSet/>
      <dgm:spPr/>
      <dgm:t>
        <a:bodyPr/>
        <a:lstStyle/>
        <a:p>
          <a:endParaRPr lang="en-US"/>
        </a:p>
      </dgm:t>
    </dgm:pt>
    <dgm:pt modelId="{C6CCA7E0-CAB7-407A-B6C3-AD846E3EE9AA}">
      <dgm:prSet/>
      <dgm:spPr/>
      <dgm:t>
        <a:bodyPr/>
        <a:lstStyle/>
        <a:p>
          <a:r>
            <a:rPr lang="en-US" dirty="0"/>
            <a:t>Categorical Variables: </a:t>
          </a:r>
          <a:r>
            <a:rPr lang="en-US" dirty="0" err="1"/>
            <a:t>Dummify</a:t>
          </a:r>
          <a:r>
            <a:rPr lang="en-US" dirty="0"/>
            <a:t> / Encode</a:t>
          </a:r>
        </a:p>
      </dgm:t>
    </dgm:pt>
    <dgm:pt modelId="{2BEE20CA-2CC3-447B-97BC-B70BB9158B08}" type="parTrans" cxnId="{F743ABB3-01F3-4204-8E66-BB6EC2A54BBB}">
      <dgm:prSet/>
      <dgm:spPr/>
      <dgm:t>
        <a:bodyPr/>
        <a:lstStyle/>
        <a:p>
          <a:endParaRPr lang="en-US"/>
        </a:p>
      </dgm:t>
    </dgm:pt>
    <dgm:pt modelId="{2F0D0854-2DDD-42AD-B8D2-CA160D56FCE6}" type="sibTrans" cxnId="{F743ABB3-01F3-4204-8E66-BB6EC2A54BBB}">
      <dgm:prSet/>
      <dgm:spPr/>
      <dgm:t>
        <a:bodyPr/>
        <a:lstStyle/>
        <a:p>
          <a:endParaRPr lang="en-US"/>
        </a:p>
      </dgm:t>
    </dgm:pt>
    <dgm:pt modelId="{0C5320BB-C58B-4D68-8186-393078BB9BEC}" type="pres">
      <dgm:prSet presAssocID="{EFD7BB0B-0AF0-4187-B2DE-686687E18DE1}" presName="linear" presStyleCnt="0">
        <dgm:presLayoutVars>
          <dgm:animLvl val="lvl"/>
          <dgm:resizeHandles val="exact"/>
        </dgm:presLayoutVars>
      </dgm:prSet>
      <dgm:spPr/>
    </dgm:pt>
    <dgm:pt modelId="{D4F9DC97-70DA-47D9-B519-C6A507C3D5B6}" type="pres">
      <dgm:prSet presAssocID="{FF9B371D-F75F-44EA-B359-632CF5690E1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AF7AAF8-60F4-4CF5-96F2-2AD516204E31}" type="pres">
      <dgm:prSet presAssocID="{C805ACEE-422F-47F4-A552-28E0EC4238AA}" presName="spacer" presStyleCnt="0"/>
      <dgm:spPr/>
    </dgm:pt>
    <dgm:pt modelId="{C3A318CA-9460-4BA4-8009-212FC234E088}" type="pres">
      <dgm:prSet presAssocID="{B42CDBF2-944D-438C-9DE5-C549BBD23B6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4E7C50B-BEFB-438B-8286-35CBD8CEEF7B}" type="pres">
      <dgm:prSet presAssocID="{D6829462-0788-4D96-9047-AC2A1992BF6F}" presName="spacer" presStyleCnt="0"/>
      <dgm:spPr/>
    </dgm:pt>
    <dgm:pt modelId="{D6A73FFC-50B6-46F6-A645-BF435E1108CA}" type="pres">
      <dgm:prSet presAssocID="{F329DDC4-FF4C-424A-9663-96A08B85F8A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F3D5812-C030-414A-B4B1-9272F7ECCF50}" type="pres">
      <dgm:prSet presAssocID="{38F76275-DC63-4358-93E8-508CC62A523E}" presName="spacer" presStyleCnt="0"/>
      <dgm:spPr/>
    </dgm:pt>
    <dgm:pt modelId="{86591F1E-8525-4F89-BEE3-4DE468022F7B}" type="pres">
      <dgm:prSet presAssocID="{2EE8D6F7-7D81-4DB6-A7CD-51D9C7DE71E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65132A9-8D82-42CC-AC96-6996E974F3AB}" type="pres">
      <dgm:prSet presAssocID="{568886EE-D978-47B8-9128-74D66E6EA147}" presName="spacer" presStyleCnt="0"/>
      <dgm:spPr/>
    </dgm:pt>
    <dgm:pt modelId="{8366E959-5221-48E3-B8E2-3ED0E1457E2F}" type="pres">
      <dgm:prSet presAssocID="{C6CCA7E0-CAB7-407A-B6C3-AD846E3EE9A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A58194B-1E60-4DFF-A99A-DD793F18D83D}" srcId="{EFD7BB0B-0AF0-4187-B2DE-686687E18DE1}" destId="{B42CDBF2-944D-438C-9DE5-C549BBD23B63}" srcOrd="1" destOrd="0" parTransId="{DCC12200-99B0-417E-8BA2-9717A2F9B8A9}" sibTransId="{D6829462-0788-4D96-9047-AC2A1992BF6F}"/>
    <dgm:cxn modelId="{CFE7FE6D-07F6-4ED4-A874-E01C72C2FC2F}" type="presOf" srcId="{B42CDBF2-944D-438C-9DE5-C549BBD23B63}" destId="{C3A318CA-9460-4BA4-8009-212FC234E088}" srcOrd="0" destOrd="0" presId="urn:microsoft.com/office/officeart/2005/8/layout/vList2"/>
    <dgm:cxn modelId="{B2EF7477-3AF9-470C-850A-D3479F50DA0C}" type="presOf" srcId="{FF9B371D-F75F-44EA-B359-632CF5690E14}" destId="{D4F9DC97-70DA-47D9-B519-C6A507C3D5B6}" srcOrd="0" destOrd="0" presId="urn:microsoft.com/office/officeart/2005/8/layout/vList2"/>
    <dgm:cxn modelId="{E2487757-18DE-463D-9FD5-C6F7931A4D03}" type="presOf" srcId="{EFD7BB0B-0AF0-4187-B2DE-686687E18DE1}" destId="{0C5320BB-C58B-4D68-8186-393078BB9BEC}" srcOrd="0" destOrd="0" presId="urn:microsoft.com/office/officeart/2005/8/layout/vList2"/>
    <dgm:cxn modelId="{E5F6B587-7B8A-40BC-9A79-5FDC91F410E2}" type="presOf" srcId="{2EE8D6F7-7D81-4DB6-A7CD-51D9C7DE71E3}" destId="{86591F1E-8525-4F89-BEE3-4DE468022F7B}" srcOrd="0" destOrd="0" presId="urn:microsoft.com/office/officeart/2005/8/layout/vList2"/>
    <dgm:cxn modelId="{3EBDD68D-1005-4C4A-B4CA-B3325E1AD67A}" srcId="{EFD7BB0B-0AF0-4187-B2DE-686687E18DE1}" destId="{F329DDC4-FF4C-424A-9663-96A08B85F8A9}" srcOrd="2" destOrd="0" parTransId="{DEC824D0-B711-49D2-B539-33315F7E6E8C}" sibTransId="{38F76275-DC63-4358-93E8-508CC62A523E}"/>
    <dgm:cxn modelId="{BC9748B1-8162-44CC-80A4-10C26C09009D}" srcId="{EFD7BB0B-0AF0-4187-B2DE-686687E18DE1}" destId="{2EE8D6F7-7D81-4DB6-A7CD-51D9C7DE71E3}" srcOrd="3" destOrd="0" parTransId="{F20600D9-36D9-4E17-A631-EE95605F91CD}" sibTransId="{568886EE-D978-47B8-9128-74D66E6EA147}"/>
    <dgm:cxn modelId="{F743ABB3-01F3-4204-8E66-BB6EC2A54BBB}" srcId="{EFD7BB0B-0AF0-4187-B2DE-686687E18DE1}" destId="{C6CCA7E0-CAB7-407A-B6C3-AD846E3EE9AA}" srcOrd="4" destOrd="0" parTransId="{2BEE20CA-2CC3-447B-97BC-B70BB9158B08}" sibTransId="{2F0D0854-2DDD-42AD-B8D2-CA160D56FCE6}"/>
    <dgm:cxn modelId="{457A36BD-879E-42F4-8B61-F0D7447FC4BB}" type="presOf" srcId="{C6CCA7E0-CAB7-407A-B6C3-AD846E3EE9AA}" destId="{8366E959-5221-48E3-B8E2-3ED0E1457E2F}" srcOrd="0" destOrd="0" presId="urn:microsoft.com/office/officeart/2005/8/layout/vList2"/>
    <dgm:cxn modelId="{EA0E80CF-62DE-4DEB-98CE-79657F21FC39}" srcId="{EFD7BB0B-0AF0-4187-B2DE-686687E18DE1}" destId="{FF9B371D-F75F-44EA-B359-632CF5690E14}" srcOrd="0" destOrd="0" parTransId="{E1DC21F2-B44B-4C52-968B-BB5CB16AD12E}" sibTransId="{C805ACEE-422F-47F4-A552-28E0EC4238AA}"/>
    <dgm:cxn modelId="{081DFFF7-C83E-4C30-A7F4-FEFAA61F11A7}" type="presOf" srcId="{F329DDC4-FF4C-424A-9663-96A08B85F8A9}" destId="{D6A73FFC-50B6-46F6-A645-BF435E1108CA}" srcOrd="0" destOrd="0" presId="urn:microsoft.com/office/officeart/2005/8/layout/vList2"/>
    <dgm:cxn modelId="{347ABC1D-4F2D-46B7-BC25-3ECB6DA0950F}" type="presParOf" srcId="{0C5320BB-C58B-4D68-8186-393078BB9BEC}" destId="{D4F9DC97-70DA-47D9-B519-C6A507C3D5B6}" srcOrd="0" destOrd="0" presId="urn:microsoft.com/office/officeart/2005/8/layout/vList2"/>
    <dgm:cxn modelId="{36F888BA-E811-459B-88AC-F759853C5956}" type="presParOf" srcId="{0C5320BB-C58B-4D68-8186-393078BB9BEC}" destId="{DAF7AAF8-60F4-4CF5-96F2-2AD516204E31}" srcOrd="1" destOrd="0" presId="urn:microsoft.com/office/officeart/2005/8/layout/vList2"/>
    <dgm:cxn modelId="{4D1FAD5C-E150-4F61-B600-C22026E48323}" type="presParOf" srcId="{0C5320BB-C58B-4D68-8186-393078BB9BEC}" destId="{C3A318CA-9460-4BA4-8009-212FC234E088}" srcOrd="2" destOrd="0" presId="urn:microsoft.com/office/officeart/2005/8/layout/vList2"/>
    <dgm:cxn modelId="{7A7882C3-D875-44E2-901C-E984843FD42B}" type="presParOf" srcId="{0C5320BB-C58B-4D68-8186-393078BB9BEC}" destId="{44E7C50B-BEFB-438B-8286-35CBD8CEEF7B}" srcOrd="3" destOrd="0" presId="urn:microsoft.com/office/officeart/2005/8/layout/vList2"/>
    <dgm:cxn modelId="{95B15563-1DDC-4EBF-93E6-F9648CDAF647}" type="presParOf" srcId="{0C5320BB-C58B-4D68-8186-393078BB9BEC}" destId="{D6A73FFC-50B6-46F6-A645-BF435E1108CA}" srcOrd="4" destOrd="0" presId="urn:microsoft.com/office/officeart/2005/8/layout/vList2"/>
    <dgm:cxn modelId="{1D2E5110-5E45-445C-BEB0-9F3E681C38D7}" type="presParOf" srcId="{0C5320BB-C58B-4D68-8186-393078BB9BEC}" destId="{BF3D5812-C030-414A-B4B1-9272F7ECCF50}" srcOrd="5" destOrd="0" presId="urn:microsoft.com/office/officeart/2005/8/layout/vList2"/>
    <dgm:cxn modelId="{31B90997-9CB7-4BDF-86F2-59A4CF33EB95}" type="presParOf" srcId="{0C5320BB-C58B-4D68-8186-393078BB9BEC}" destId="{86591F1E-8525-4F89-BEE3-4DE468022F7B}" srcOrd="6" destOrd="0" presId="urn:microsoft.com/office/officeart/2005/8/layout/vList2"/>
    <dgm:cxn modelId="{C736B2EB-001E-4D9A-85D4-2DEF11DDC17A}" type="presParOf" srcId="{0C5320BB-C58B-4D68-8186-393078BB9BEC}" destId="{865132A9-8D82-42CC-AC96-6996E974F3AB}" srcOrd="7" destOrd="0" presId="urn:microsoft.com/office/officeart/2005/8/layout/vList2"/>
    <dgm:cxn modelId="{350F22C0-6C1D-459A-B9C0-CC17637BA6F1}" type="presParOf" srcId="{0C5320BB-C58B-4D68-8186-393078BB9BEC}" destId="{8366E959-5221-48E3-B8E2-3ED0E1457E2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29A99F-C8A4-49D7-8BCE-DAF1C71E6A3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FA6A6A5-9D89-4916-8BDE-3D07A1DC59F4}">
      <dgm:prSet/>
      <dgm:spPr/>
      <dgm:t>
        <a:bodyPr/>
        <a:lstStyle/>
        <a:p>
          <a:r>
            <a:rPr lang="en-US" dirty="0"/>
            <a:t>Diminishing returns on subsequent models, especially on tuning a single model even better</a:t>
          </a:r>
        </a:p>
      </dgm:t>
    </dgm:pt>
    <dgm:pt modelId="{316D3979-7340-4848-9F3E-3E877E284C6B}" type="parTrans" cxnId="{9EEBD8A6-0E94-4DA3-9AC2-178CABD4B4EA}">
      <dgm:prSet/>
      <dgm:spPr/>
      <dgm:t>
        <a:bodyPr/>
        <a:lstStyle/>
        <a:p>
          <a:endParaRPr lang="en-US"/>
        </a:p>
      </dgm:t>
    </dgm:pt>
    <dgm:pt modelId="{326864FB-6560-47DC-AED3-98706FD0959B}" type="sibTrans" cxnId="{9EEBD8A6-0E94-4DA3-9AC2-178CABD4B4EA}">
      <dgm:prSet/>
      <dgm:spPr/>
      <dgm:t>
        <a:bodyPr/>
        <a:lstStyle/>
        <a:p>
          <a:endParaRPr lang="en-US"/>
        </a:p>
      </dgm:t>
    </dgm:pt>
    <dgm:pt modelId="{30A3AC30-6F26-487F-AD90-B3BB2BE5758D}">
      <dgm:prSet/>
      <dgm:spPr/>
      <dgm:t>
        <a:bodyPr/>
        <a:lstStyle/>
        <a:p>
          <a:r>
            <a:rPr lang="en-US"/>
            <a:t>The features with the greatest impact on the final model showed up with the greatest correlation in the initial look at the data</a:t>
          </a:r>
        </a:p>
      </dgm:t>
    </dgm:pt>
    <dgm:pt modelId="{0FB7D693-ECCE-4E76-85B3-7973F4D9ABD6}" type="parTrans" cxnId="{7753ED56-6CF3-415F-AE0E-6E6A7AE8E77F}">
      <dgm:prSet/>
      <dgm:spPr/>
      <dgm:t>
        <a:bodyPr/>
        <a:lstStyle/>
        <a:p>
          <a:endParaRPr lang="en-US"/>
        </a:p>
      </dgm:t>
    </dgm:pt>
    <dgm:pt modelId="{11EB0911-E54C-4316-A0B8-4905B80109B5}" type="sibTrans" cxnId="{7753ED56-6CF3-415F-AE0E-6E6A7AE8E77F}">
      <dgm:prSet/>
      <dgm:spPr/>
      <dgm:t>
        <a:bodyPr/>
        <a:lstStyle/>
        <a:p>
          <a:endParaRPr lang="en-US"/>
        </a:p>
      </dgm:t>
    </dgm:pt>
    <dgm:pt modelId="{A404325F-65E8-44E1-9666-D41BC634DF57}">
      <dgm:prSet/>
      <dgm:spPr/>
      <dgm:t>
        <a:bodyPr/>
        <a:lstStyle/>
        <a:p>
          <a:r>
            <a:rPr lang="en-US" dirty="0"/>
            <a:t>There are a good deal of ways I could see improving my model further</a:t>
          </a:r>
        </a:p>
      </dgm:t>
    </dgm:pt>
    <dgm:pt modelId="{6AD48D3A-73E4-4257-B8D9-9384E25AE23A}" type="parTrans" cxnId="{759E7BEF-ADE8-4FDF-87DD-CAA78E6FC4F6}">
      <dgm:prSet/>
      <dgm:spPr/>
      <dgm:t>
        <a:bodyPr/>
        <a:lstStyle/>
        <a:p>
          <a:endParaRPr lang="en-US"/>
        </a:p>
      </dgm:t>
    </dgm:pt>
    <dgm:pt modelId="{C1E80CDE-0A87-42CB-9B19-875E6FC4B0FF}" type="sibTrans" cxnId="{759E7BEF-ADE8-4FDF-87DD-CAA78E6FC4F6}">
      <dgm:prSet/>
      <dgm:spPr/>
      <dgm:t>
        <a:bodyPr/>
        <a:lstStyle/>
        <a:p>
          <a:endParaRPr lang="en-US"/>
        </a:p>
      </dgm:t>
    </dgm:pt>
    <dgm:pt modelId="{1816D569-0445-41BD-91CC-303BE162E16D}" type="pres">
      <dgm:prSet presAssocID="{A029A99F-C8A4-49D7-8BCE-DAF1C71E6A36}" presName="root" presStyleCnt="0">
        <dgm:presLayoutVars>
          <dgm:dir/>
          <dgm:resizeHandles val="exact"/>
        </dgm:presLayoutVars>
      </dgm:prSet>
      <dgm:spPr/>
    </dgm:pt>
    <dgm:pt modelId="{EF472335-9A89-4B6C-B508-345C59016E19}" type="pres">
      <dgm:prSet presAssocID="{6FA6A6A5-9D89-4916-8BDE-3D07A1DC59F4}" presName="compNode" presStyleCnt="0"/>
      <dgm:spPr/>
    </dgm:pt>
    <dgm:pt modelId="{460FED87-D568-4444-A707-139D46EDCBC3}" type="pres">
      <dgm:prSet presAssocID="{6FA6A6A5-9D89-4916-8BDE-3D07A1DC59F4}" presName="bgRect" presStyleLbl="bgShp" presStyleIdx="0" presStyleCnt="3"/>
      <dgm:spPr/>
    </dgm:pt>
    <dgm:pt modelId="{87B60465-7AAA-440E-B45A-9062BB230B05}" type="pres">
      <dgm:prSet presAssocID="{6FA6A6A5-9D89-4916-8BDE-3D07A1DC59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2909594-85C5-4059-A599-59A046CD4BCD}" type="pres">
      <dgm:prSet presAssocID="{6FA6A6A5-9D89-4916-8BDE-3D07A1DC59F4}" presName="spaceRect" presStyleCnt="0"/>
      <dgm:spPr/>
    </dgm:pt>
    <dgm:pt modelId="{A5CB3AC5-7279-4376-B535-DED181DED6BC}" type="pres">
      <dgm:prSet presAssocID="{6FA6A6A5-9D89-4916-8BDE-3D07A1DC59F4}" presName="parTx" presStyleLbl="revTx" presStyleIdx="0" presStyleCnt="3">
        <dgm:presLayoutVars>
          <dgm:chMax val="0"/>
          <dgm:chPref val="0"/>
        </dgm:presLayoutVars>
      </dgm:prSet>
      <dgm:spPr/>
    </dgm:pt>
    <dgm:pt modelId="{98E772AF-AE70-40C5-9AD7-417833B269CA}" type="pres">
      <dgm:prSet presAssocID="{326864FB-6560-47DC-AED3-98706FD0959B}" presName="sibTrans" presStyleCnt="0"/>
      <dgm:spPr/>
    </dgm:pt>
    <dgm:pt modelId="{E8DE0ACB-4D1B-47F0-A118-3A1C0FA16190}" type="pres">
      <dgm:prSet presAssocID="{30A3AC30-6F26-487F-AD90-B3BB2BE5758D}" presName="compNode" presStyleCnt="0"/>
      <dgm:spPr/>
    </dgm:pt>
    <dgm:pt modelId="{858F74EB-755B-4D8E-A93B-AE005797277A}" type="pres">
      <dgm:prSet presAssocID="{30A3AC30-6F26-487F-AD90-B3BB2BE5758D}" presName="bgRect" presStyleLbl="bgShp" presStyleIdx="1" presStyleCnt="3"/>
      <dgm:spPr/>
    </dgm:pt>
    <dgm:pt modelId="{8E0D2667-0547-4AEE-B837-56757E395578}" type="pres">
      <dgm:prSet presAssocID="{30A3AC30-6F26-487F-AD90-B3BB2BE5758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F86EDB6-3207-44AF-8756-1E6B0861353A}" type="pres">
      <dgm:prSet presAssocID="{30A3AC30-6F26-487F-AD90-B3BB2BE5758D}" presName="spaceRect" presStyleCnt="0"/>
      <dgm:spPr/>
    </dgm:pt>
    <dgm:pt modelId="{846FD333-D4C4-48AB-8C2B-D6C5E2213B77}" type="pres">
      <dgm:prSet presAssocID="{30A3AC30-6F26-487F-AD90-B3BB2BE5758D}" presName="parTx" presStyleLbl="revTx" presStyleIdx="1" presStyleCnt="3">
        <dgm:presLayoutVars>
          <dgm:chMax val="0"/>
          <dgm:chPref val="0"/>
        </dgm:presLayoutVars>
      </dgm:prSet>
      <dgm:spPr/>
    </dgm:pt>
    <dgm:pt modelId="{90627FE6-7599-4C12-8BE6-CB8FEB319CD9}" type="pres">
      <dgm:prSet presAssocID="{11EB0911-E54C-4316-A0B8-4905B80109B5}" presName="sibTrans" presStyleCnt="0"/>
      <dgm:spPr/>
    </dgm:pt>
    <dgm:pt modelId="{9D81935C-4414-4670-AE3C-423C4965D93D}" type="pres">
      <dgm:prSet presAssocID="{A404325F-65E8-44E1-9666-D41BC634DF57}" presName="compNode" presStyleCnt="0"/>
      <dgm:spPr/>
    </dgm:pt>
    <dgm:pt modelId="{4A0360CF-E6D9-4D55-811E-819E388A0E2A}" type="pres">
      <dgm:prSet presAssocID="{A404325F-65E8-44E1-9666-D41BC634DF57}" presName="bgRect" presStyleLbl="bgShp" presStyleIdx="2" presStyleCnt="3"/>
      <dgm:spPr/>
    </dgm:pt>
    <dgm:pt modelId="{70A3EDA7-5930-41B4-84BB-4F827A973691}" type="pres">
      <dgm:prSet presAssocID="{A404325F-65E8-44E1-9666-D41BC634DF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E0B63FE4-94BD-43EC-A1BC-AE6253D80F5F}" type="pres">
      <dgm:prSet presAssocID="{A404325F-65E8-44E1-9666-D41BC634DF57}" presName="spaceRect" presStyleCnt="0"/>
      <dgm:spPr/>
    </dgm:pt>
    <dgm:pt modelId="{1CD3566C-18AA-490C-99EE-9344829B6A78}" type="pres">
      <dgm:prSet presAssocID="{A404325F-65E8-44E1-9666-D41BC634DF5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14EC21C-ED40-4329-AC36-8C20A48C024E}" type="presOf" srcId="{6FA6A6A5-9D89-4916-8BDE-3D07A1DC59F4}" destId="{A5CB3AC5-7279-4376-B535-DED181DED6BC}" srcOrd="0" destOrd="0" presId="urn:microsoft.com/office/officeart/2018/2/layout/IconVerticalSolidList"/>
    <dgm:cxn modelId="{54DCC470-8DB7-4271-AE9A-1EDBE72B9E0B}" type="presOf" srcId="{A029A99F-C8A4-49D7-8BCE-DAF1C71E6A36}" destId="{1816D569-0445-41BD-91CC-303BE162E16D}" srcOrd="0" destOrd="0" presId="urn:microsoft.com/office/officeart/2018/2/layout/IconVerticalSolidList"/>
    <dgm:cxn modelId="{7753ED56-6CF3-415F-AE0E-6E6A7AE8E77F}" srcId="{A029A99F-C8A4-49D7-8BCE-DAF1C71E6A36}" destId="{30A3AC30-6F26-487F-AD90-B3BB2BE5758D}" srcOrd="1" destOrd="0" parTransId="{0FB7D693-ECCE-4E76-85B3-7973F4D9ABD6}" sibTransId="{11EB0911-E54C-4316-A0B8-4905B80109B5}"/>
    <dgm:cxn modelId="{6AF32B87-9B57-4283-AA0F-E90489BF7F30}" type="presOf" srcId="{A404325F-65E8-44E1-9666-D41BC634DF57}" destId="{1CD3566C-18AA-490C-99EE-9344829B6A78}" srcOrd="0" destOrd="0" presId="urn:microsoft.com/office/officeart/2018/2/layout/IconVerticalSolidList"/>
    <dgm:cxn modelId="{9EEBD8A6-0E94-4DA3-9AC2-178CABD4B4EA}" srcId="{A029A99F-C8A4-49D7-8BCE-DAF1C71E6A36}" destId="{6FA6A6A5-9D89-4916-8BDE-3D07A1DC59F4}" srcOrd="0" destOrd="0" parTransId="{316D3979-7340-4848-9F3E-3E877E284C6B}" sibTransId="{326864FB-6560-47DC-AED3-98706FD0959B}"/>
    <dgm:cxn modelId="{759E7BEF-ADE8-4FDF-87DD-CAA78E6FC4F6}" srcId="{A029A99F-C8A4-49D7-8BCE-DAF1C71E6A36}" destId="{A404325F-65E8-44E1-9666-D41BC634DF57}" srcOrd="2" destOrd="0" parTransId="{6AD48D3A-73E4-4257-B8D9-9384E25AE23A}" sibTransId="{C1E80CDE-0A87-42CB-9B19-875E6FC4B0FF}"/>
    <dgm:cxn modelId="{9CF7C4F7-F8A2-4BED-9CE9-70A508BD11BD}" type="presOf" srcId="{30A3AC30-6F26-487F-AD90-B3BB2BE5758D}" destId="{846FD333-D4C4-48AB-8C2B-D6C5E2213B77}" srcOrd="0" destOrd="0" presId="urn:microsoft.com/office/officeart/2018/2/layout/IconVerticalSolidList"/>
    <dgm:cxn modelId="{3ACAD714-9B8C-4503-895D-BC0FF70E5380}" type="presParOf" srcId="{1816D569-0445-41BD-91CC-303BE162E16D}" destId="{EF472335-9A89-4B6C-B508-345C59016E19}" srcOrd="0" destOrd="0" presId="urn:microsoft.com/office/officeart/2018/2/layout/IconVerticalSolidList"/>
    <dgm:cxn modelId="{B4F354BF-5592-4199-8B66-BE8ADC28F0AA}" type="presParOf" srcId="{EF472335-9A89-4B6C-B508-345C59016E19}" destId="{460FED87-D568-4444-A707-139D46EDCBC3}" srcOrd="0" destOrd="0" presId="urn:microsoft.com/office/officeart/2018/2/layout/IconVerticalSolidList"/>
    <dgm:cxn modelId="{8EADFAA2-44B8-48EA-8F26-E538345D856F}" type="presParOf" srcId="{EF472335-9A89-4B6C-B508-345C59016E19}" destId="{87B60465-7AAA-440E-B45A-9062BB230B05}" srcOrd="1" destOrd="0" presId="urn:microsoft.com/office/officeart/2018/2/layout/IconVerticalSolidList"/>
    <dgm:cxn modelId="{35CCC4B8-8F65-47CF-A3BD-8AE0E6CDF975}" type="presParOf" srcId="{EF472335-9A89-4B6C-B508-345C59016E19}" destId="{C2909594-85C5-4059-A599-59A046CD4BCD}" srcOrd="2" destOrd="0" presId="urn:microsoft.com/office/officeart/2018/2/layout/IconVerticalSolidList"/>
    <dgm:cxn modelId="{C8A92DB8-CA78-48A5-8067-E2DF14884048}" type="presParOf" srcId="{EF472335-9A89-4B6C-B508-345C59016E19}" destId="{A5CB3AC5-7279-4376-B535-DED181DED6BC}" srcOrd="3" destOrd="0" presId="urn:microsoft.com/office/officeart/2018/2/layout/IconVerticalSolidList"/>
    <dgm:cxn modelId="{1B40A947-23D5-42DF-B0E2-DC8CCDA20825}" type="presParOf" srcId="{1816D569-0445-41BD-91CC-303BE162E16D}" destId="{98E772AF-AE70-40C5-9AD7-417833B269CA}" srcOrd="1" destOrd="0" presId="urn:microsoft.com/office/officeart/2018/2/layout/IconVerticalSolidList"/>
    <dgm:cxn modelId="{C1D34EDC-BF90-41DD-8602-9A1CB9AE3418}" type="presParOf" srcId="{1816D569-0445-41BD-91CC-303BE162E16D}" destId="{E8DE0ACB-4D1B-47F0-A118-3A1C0FA16190}" srcOrd="2" destOrd="0" presId="urn:microsoft.com/office/officeart/2018/2/layout/IconVerticalSolidList"/>
    <dgm:cxn modelId="{901791A3-76EC-4C56-AF96-02C28B9BFF8F}" type="presParOf" srcId="{E8DE0ACB-4D1B-47F0-A118-3A1C0FA16190}" destId="{858F74EB-755B-4D8E-A93B-AE005797277A}" srcOrd="0" destOrd="0" presId="urn:microsoft.com/office/officeart/2018/2/layout/IconVerticalSolidList"/>
    <dgm:cxn modelId="{61B923ED-CE7A-4B4D-893B-ED1662B8B70C}" type="presParOf" srcId="{E8DE0ACB-4D1B-47F0-A118-3A1C0FA16190}" destId="{8E0D2667-0547-4AEE-B837-56757E395578}" srcOrd="1" destOrd="0" presId="urn:microsoft.com/office/officeart/2018/2/layout/IconVerticalSolidList"/>
    <dgm:cxn modelId="{5079FFB5-4B03-445D-A51E-E036D60C8DAC}" type="presParOf" srcId="{E8DE0ACB-4D1B-47F0-A118-3A1C0FA16190}" destId="{7F86EDB6-3207-44AF-8756-1E6B0861353A}" srcOrd="2" destOrd="0" presId="urn:microsoft.com/office/officeart/2018/2/layout/IconVerticalSolidList"/>
    <dgm:cxn modelId="{B621C9E4-D913-4546-AA2D-E4196D294C18}" type="presParOf" srcId="{E8DE0ACB-4D1B-47F0-A118-3A1C0FA16190}" destId="{846FD333-D4C4-48AB-8C2B-D6C5E2213B77}" srcOrd="3" destOrd="0" presId="urn:microsoft.com/office/officeart/2018/2/layout/IconVerticalSolidList"/>
    <dgm:cxn modelId="{7BC40996-41B4-49FD-B8C9-848B85518C90}" type="presParOf" srcId="{1816D569-0445-41BD-91CC-303BE162E16D}" destId="{90627FE6-7599-4C12-8BE6-CB8FEB319CD9}" srcOrd="3" destOrd="0" presId="urn:microsoft.com/office/officeart/2018/2/layout/IconVerticalSolidList"/>
    <dgm:cxn modelId="{4EC6DEEE-4A25-4C82-A5FE-BA861137AE06}" type="presParOf" srcId="{1816D569-0445-41BD-91CC-303BE162E16D}" destId="{9D81935C-4414-4670-AE3C-423C4965D93D}" srcOrd="4" destOrd="0" presId="urn:microsoft.com/office/officeart/2018/2/layout/IconVerticalSolidList"/>
    <dgm:cxn modelId="{5E7A9C22-7407-4160-8467-FB7E7B204AB8}" type="presParOf" srcId="{9D81935C-4414-4670-AE3C-423C4965D93D}" destId="{4A0360CF-E6D9-4D55-811E-819E388A0E2A}" srcOrd="0" destOrd="0" presId="urn:microsoft.com/office/officeart/2018/2/layout/IconVerticalSolidList"/>
    <dgm:cxn modelId="{D33B5616-E81C-4A3C-90F0-5F80516ED93B}" type="presParOf" srcId="{9D81935C-4414-4670-AE3C-423C4965D93D}" destId="{70A3EDA7-5930-41B4-84BB-4F827A973691}" srcOrd="1" destOrd="0" presId="urn:microsoft.com/office/officeart/2018/2/layout/IconVerticalSolidList"/>
    <dgm:cxn modelId="{0CAE1B2D-D8FF-45B7-8641-C6F1D682EE7C}" type="presParOf" srcId="{9D81935C-4414-4670-AE3C-423C4965D93D}" destId="{E0B63FE4-94BD-43EC-A1BC-AE6253D80F5F}" srcOrd="2" destOrd="0" presId="urn:microsoft.com/office/officeart/2018/2/layout/IconVerticalSolidList"/>
    <dgm:cxn modelId="{82819C89-F202-47CD-BB81-D4E64ACB7A9F}" type="presParOf" srcId="{9D81935C-4414-4670-AE3C-423C4965D93D}" destId="{1CD3566C-18AA-490C-99EE-9344829B6A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8EA29-0986-409E-B4E2-782325E7CF84}">
      <dsp:nvSpPr>
        <dsp:cNvPr id="0" name=""/>
        <dsp:cNvSpPr/>
      </dsp:nvSpPr>
      <dsp:spPr>
        <a:xfrm>
          <a:off x="2551105" y="609258"/>
          <a:ext cx="4706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63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73894" y="652472"/>
        <a:ext cx="25061" cy="5012"/>
      </dsp:txXfrm>
    </dsp:sp>
    <dsp:sp modelId="{8E7E91BD-ABAD-4800-9AD6-5E3DDB21DE7D}">
      <dsp:nvSpPr>
        <dsp:cNvPr id="0" name=""/>
        <dsp:cNvSpPr/>
      </dsp:nvSpPr>
      <dsp:spPr>
        <a:xfrm>
          <a:off x="373602" y="1188"/>
          <a:ext cx="2179302" cy="13075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788" tIns="112092" rIns="106788" bIns="11209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1: Explore Data</a:t>
          </a:r>
        </a:p>
      </dsp:txBody>
      <dsp:txXfrm>
        <a:off x="373602" y="1188"/>
        <a:ext cx="2179302" cy="1307581"/>
      </dsp:txXfrm>
    </dsp:sp>
    <dsp:sp modelId="{0237047B-3B77-42EC-9F18-D56407895451}">
      <dsp:nvSpPr>
        <dsp:cNvPr id="0" name=""/>
        <dsp:cNvSpPr/>
      </dsp:nvSpPr>
      <dsp:spPr>
        <a:xfrm>
          <a:off x="1463253" y="1306969"/>
          <a:ext cx="2680542" cy="470639"/>
        </a:xfrm>
        <a:custGeom>
          <a:avLst/>
          <a:gdLst/>
          <a:ahLst/>
          <a:cxnLst/>
          <a:rect l="0" t="0" r="0" b="0"/>
          <a:pathLst>
            <a:path>
              <a:moveTo>
                <a:pt x="2680542" y="0"/>
              </a:moveTo>
              <a:lnTo>
                <a:pt x="2680542" y="252419"/>
              </a:lnTo>
              <a:lnTo>
                <a:pt x="0" y="252419"/>
              </a:lnTo>
              <a:lnTo>
                <a:pt x="0" y="470639"/>
              </a:lnTo>
            </a:path>
          </a:pathLst>
        </a:custGeom>
        <a:noFill/>
        <a:ln w="6350" cap="flat" cmpd="sng" algn="ctr">
          <a:solidFill>
            <a:schemeClr val="accent2">
              <a:hueOff val="-2587972"/>
              <a:satOff val="11465"/>
              <a:lumOff val="-421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5349" y="1539783"/>
        <a:ext cx="136350" cy="5012"/>
      </dsp:txXfrm>
    </dsp:sp>
    <dsp:sp modelId="{5FB6C254-E476-451F-833F-4C274D1D35E8}">
      <dsp:nvSpPr>
        <dsp:cNvPr id="0" name=""/>
        <dsp:cNvSpPr/>
      </dsp:nvSpPr>
      <dsp:spPr>
        <a:xfrm>
          <a:off x="3054144" y="1188"/>
          <a:ext cx="2179302" cy="1307581"/>
        </a:xfrm>
        <a:prstGeom prst="rect">
          <a:avLst/>
        </a:prstGeom>
        <a:gradFill rotWithShape="0">
          <a:gsLst>
            <a:gs pos="0">
              <a:schemeClr val="accent2">
                <a:hueOff val="-2070378"/>
                <a:satOff val="9172"/>
                <a:lumOff val="-337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070378"/>
                <a:satOff val="9172"/>
                <a:lumOff val="-337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070378"/>
                <a:satOff val="9172"/>
                <a:lumOff val="-337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788" tIns="112092" rIns="106788" bIns="11209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2: Round One Data Processing</a:t>
          </a:r>
        </a:p>
      </dsp:txBody>
      <dsp:txXfrm>
        <a:off x="3054144" y="1188"/>
        <a:ext cx="2179302" cy="1307581"/>
      </dsp:txXfrm>
    </dsp:sp>
    <dsp:sp modelId="{04CBC993-5336-4A8B-B69E-ED27E0355E1B}">
      <dsp:nvSpPr>
        <dsp:cNvPr id="0" name=""/>
        <dsp:cNvSpPr/>
      </dsp:nvSpPr>
      <dsp:spPr>
        <a:xfrm>
          <a:off x="2551105" y="2418080"/>
          <a:ext cx="4706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639" y="45720"/>
              </a:lnTo>
            </a:path>
          </a:pathLst>
        </a:custGeom>
        <a:noFill/>
        <a:ln w="6350" cap="flat" cmpd="sng" algn="ctr">
          <a:solidFill>
            <a:schemeClr val="accent2">
              <a:hueOff val="-5175944"/>
              <a:satOff val="22930"/>
              <a:lumOff val="-843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73894" y="2461293"/>
        <a:ext cx="25061" cy="5012"/>
      </dsp:txXfrm>
    </dsp:sp>
    <dsp:sp modelId="{D66DEDEF-FFBE-45A1-87AC-F3A77A870452}">
      <dsp:nvSpPr>
        <dsp:cNvPr id="0" name=""/>
        <dsp:cNvSpPr/>
      </dsp:nvSpPr>
      <dsp:spPr>
        <a:xfrm>
          <a:off x="373602" y="1810009"/>
          <a:ext cx="2179302" cy="1307581"/>
        </a:xfrm>
        <a:prstGeom prst="rect">
          <a:avLst/>
        </a:prstGeom>
        <a:gradFill rotWithShape="0">
          <a:gsLst>
            <a:gs pos="0">
              <a:schemeClr val="accent2">
                <a:hueOff val="-4140755"/>
                <a:satOff val="18344"/>
                <a:lumOff val="-674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4140755"/>
                <a:satOff val="18344"/>
                <a:lumOff val="-674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4140755"/>
                <a:satOff val="18344"/>
                <a:lumOff val="-674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788" tIns="112092" rIns="106788" bIns="11209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3: Build Initial Predictive Models, Submit to Kaggle</a:t>
          </a:r>
        </a:p>
      </dsp:txBody>
      <dsp:txXfrm>
        <a:off x="373602" y="1810009"/>
        <a:ext cx="2179302" cy="1307581"/>
      </dsp:txXfrm>
    </dsp:sp>
    <dsp:sp modelId="{261E076A-658D-4F30-B8AA-5D05AF805C61}">
      <dsp:nvSpPr>
        <dsp:cNvPr id="0" name=""/>
        <dsp:cNvSpPr/>
      </dsp:nvSpPr>
      <dsp:spPr>
        <a:xfrm>
          <a:off x="1463253" y="3115790"/>
          <a:ext cx="2680542" cy="470639"/>
        </a:xfrm>
        <a:custGeom>
          <a:avLst/>
          <a:gdLst/>
          <a:ahLst/>
          <a:cxnLst/>
          <a:rect l="0" t="0" r="0" b="0"/>
          <a:pathLst>
            <a:path>
              <a:moveTo>
                <a:pt x="2680542" y="0"/>
              </a:moveTo>
              <a:lnTo>
                <a:pt x="2680542" y="252419"/>
              </a:lnTo>
              <a:lnTo>
                <a:pt x="0" y="252419"/>
              </a:lnTo>
              <a:lnTo>
                <a:pt x="0" y="470639"/>
              </a:lnTo>
            </a:path>
          </a:pathLst>
        </a:custGeom>
        <a:noFill/>
        <a:ln w="6350" cap="flat" cmpd="sng" algn="ctr">
          <a:solidFill>
            <a:schemeClr val="accent2">
              <a:hueOff val="-7763915"/>
              <a:satOff val="34394"/>
              <a:lumOff val="-1264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5349" y="3348604"/>
        <a:ext cx="136350" cy="5012"/>
      </dsp:txXfrm>
    </dsp:sp>
    <dsp:sp modelId="{9A0ABED6-C45A-4564-8F86-074C1D4A1825}">
      <dsp:nvSpPr>
        <dsp:cNvPr id="0" name=""/>
        <dsp:cNvSpPr/>
      </dsp:nvSpPr>
      <dsp:spPr>
        <a:xfrm>
          <a:off x="3054144" y="1810009"/>
          <a:ext cx="2179302" cy="1307581"/>
        </a:xfrm>
        <a:prstGeom prst="rect">
          <a:avLst/>
        </a:prstGeom>
        <a:gradFill rotWithShape="0">
          <a:gsLst>
            <a:gs pos="0">
              <a:schemeClr val="accent2">
                <a:hueOff val="-6211133"/>
                <a:satOff val="27515"/>
                <a:lumOff val="-1011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211133"/>
                <a:satOff val="27515"/>
                <a:lumOff val="-1011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211133"/>
                <a:satOff val="27515"/>
                <a:lumOff val="-1011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788" tIns="112092" rIns="106788" bIns="11209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4: Round Two Data Processing</a:t>
          </a:r>
        </a:p>
      </dsp:txBody>
      <dsp:txXfrm>
        <a:off x="3054144" y="1810009"/>
        <a:ext cx="2179302" cy="1307581"/>
      </dsp:txXfrm>
    </dsp:sp>
    <dsp:sp modelId="{2CF12749-078C-4826-B018-7890FAA71A3C}">
      <dsp:nvSpPr>
        <dsp:cNvPr id="0" name=""/>
        <dsp:cNvSpPr/>
      </dsp:nvSpPr>
      <dsp:spPr>
        <a:xfrm>
          <a:off x="2551105" y="4226901"/>
          <a:ext cx="4706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639" y="45720"/>
              </a:lnTo>
            </a:path>
          </a:pathLst>
        </a:custGeom>
        <a:noFill/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73894" y="4270114"/>
        <a:ext cx="25061" cy="5012"/>
      </dsp:txXfrm>
    </dsp:sp>
    <dsp:sp modelId="{9447B6E4-DF65-4B81-B556-EF44ADB0F6DC}">
      <dsp:nvSpPr>
        <dsp:cNvPr id="0" name=""/>
        <dsp:cNvSpPr/>
      </dsp:nvSpPr>
      <dsp:spPr>
        <a:xfrm>
          <a:off x="373602" y="3618830"/>
          <a:ext cx="2179302" cy="1307581"/>
        </a:xfrm>
        <a:prstGeom prst="rect">
          <a:avLst/>
        </a:prstGeom>
        <a:gradFill rotWithShape="0">
          <a:gsLst>
            <a:gs pos="0">
              <a:schemeClr val="accent2">
                <a:hueOff val="-8281511"/>
                <a:satOff val="36687"/>
                <a:lumOff val="-1349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8281511"/>
                <a:satOff val="36687"/>
                <a:lumOff val="-1349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8281511"/>
                <a:satOff val="36687"/>
                <a:lumOff val="-1349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788" tIns="112092" rIns="106788" bIns="11209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5: Build Predictive Models again, Build Model Ensembles</a:t>
          </a:r>
        </a:p>
      </dsp:txBody>
      <dsp:txXfrm>
        <a:off x="373602" y="3618830"/>
        <a:ext cx="2179302" cy="1307581"/>
      </dsp:txXfrm>
    </dsp:sp>
    <dsp:sp modelId="{9DC78B2C-CB8C-44A5-BD86-64F00952F6A6}">
      <dsp:nvSpPr>
        <dsp:cNvPr id="0" name=""/>
        <dsp:cNvSpPr/>
      </dsp:nvSpPr>
      <dsp:spPr>
        <a:xfrm>
          <a:off x="3054144" y="3618830"/>
          <a:ext cx="2179302" cy="1307581"/>
        </a:xfrm>
        <a:prstGeom prst="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788" tIns="112092" rIns="106788" bIns="11209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6:  Final Submission</a:t>
          </a:r>
        </a:p>
      </dsp:txBody>
      <dsp:txXfrm>
        <a:off x="3054144" y="3618830"/>
        <a:ext cx="2179302" cy="13075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9DC97-70DA-47D9-B519-C6A507C3D5B6}">
      <dsp:nvSpPr>
        <dsp:cNvPr id="0" name=""/>
        <dsp:cNvSpPr/>
      </dsp:nvSpPr>
      <dsp:spPr>
        <a:xfrm>
          <a:off x="0" y="736312"/>
          <a:ext cx="5607050" cy="585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Feature Engineering / Selection</a:t>
          </a:r>
        </a:p>
      </dsp:txBody>
      <dsp:txXfrm>
        <a:off x="28557" y="764869"/>
        <a:ext cx="5549936" cy="527886"/>
      </dsp:txXfrm>
    </dsp:sp>
    <dsp:sp modelId="{C3A318CA-9460-4BA4-8009-212FC234E088}">
      <dsp:nvSpPr>
        <dsp:cNvPr id="0" name=""/>
        <dsp:cNvSpPr/>
      </dsp:nvSpPr>
      <dsp:spPr>
        <a:xfrm>
          <a:off x="0" y="1393313"/>
          <a:ext cx="5607050" cy="585000"/>
        </a:xfrm>
        <a:prstGeom prst="roundRect">
          <a:avLst/>
        </a:prstGeom>
        <a:gradFill rotWithShape="0">
          <a:gsLst>
            <a:gs pos="0">
              <a:schemeClr val="accent2">
                <a:hueOff val="-2587972"/>
                <a:satOff val="11465"/>
                <a:lumOff val="-421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587972"/>
                <a:satOff val="11465"/>
                <a:lumOff val="-421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587972"/>
                <a:satOff val="11465"/>
                <a:lumOff val="-421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Handle Missingness</a:t>
          </a:r>
        </a:p>
      </dsp:txBody>
      <dsp:txXfrm>
        <a:off x="28557" y="1421870"/>
        <a:ext cx="5549936" cy="527886"/>
      </dsp:txXfrm>
    </dsp:sp>
    <dsp:sp modelId="{D6A73FFC-50B6-46F6-A645-BF435E1108CA}">
      <dsp:nvSpPr>
        <dsp:cNvPr id="0" name=""/>
        <dsp:cNvSpPr/>
      </dsp:nvSpPr>
      <dsp:spPr>
        <a:xfrm>
          <a:off x="0" y="2050313"/>
          <a:ext cx="5607050" cy="585000"/>
        </a:xfrm>
        <a:prstGeom prst="roundRect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Outliers</a:t>
          </a:r>
        </a:p>
      </dsp:txBody>
      <dsp:txXfrm>
        <a:off x="28557" y="2078870"/>
        <a:ext cx="5549936" cy="527886"/>
      </dsp:txXfrm>
    </dsp:sp>
    <dsp:sp modelId="{86591F1E-8525-4F89-BEE3-4DE468022F7B}">
      <dsp:nvSpPr>
        <dsp:cNvPr id="0" name=""/>
        <dsp:cNvSpPr/>
      </dsp:nvSpPr>
      <dsp:spPr>
        <a:xfrm>
          <a:off x="0" y="2707313"/>
          <a:ext cx="5607050" cy="585000"/>
        </a:xfrm>
        <a:prstGeom prst="roundRect">
          <a:avLst/>
        </a:prstGeom>
        <a:gradFill rotWithShape="0">
          <a:gsLst>
            <a:gs pos="0">
              <a:schemeClr val="accent2">
                <a:hueOff val="-7763915"/>
                <a:satOff val="34394"/>
                <a:lumOff val="-1264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7763915"/>
                <a:satOff val="34394"/>
                <a:lumOff val="-1264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7763915"/>
                <a:satOff val="34394"/>
                <a:lumOff val="-1264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Transform Skewed Variables</a:t>
          </a:r>
        </a:p>
      </dsp:txBody>
      <dsp:txXfrm>
        <a:off x="28557" y="2735870"/>
        <a:ext cx="5549936" cy="527886"/>
      </dsp:txXfrm>
    </dsp:sp>
    <dsp:sp modelId="{8366E959-5221-48E3-B8E2-3ED0E1457E2F}">
      <dsp:nvSpPr>
        <dsp:cNvPr id="0" name=""/>
        <dsp:cNvSpPr/>
      </dsp:nvSpPr>
      <dsp:spPr>
        <a:xfrm>
          <a:off x="0" y="3364313"/>
          <a:ext cx="5607050" cy="58500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Categorical Variables: </a:t>
          </a:r>
          <a:r>
            <a:rPr lang="en-US" sz="2500" kern="1200" dirty="0" err="1"/>
            <a:t>Dummify</a:t>
          </a:r>
          <a:r>
            <a:rPr lang="en-US" sz="2500" kern="1200" dirty="0"/>
            <a:t> / Encode</a:t>
          </a:r>
        </a:p>
      </dsp:txBody>
      <dsp:txXfrm>
        <a:off x="28557" y="3392870"/>
        <a:ext cx="5549936" cy="527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FED87-D568-4444-A707-139D46EDCBC3}">
      <dsp:nvSpPr>
        <dsp:cNvPr id="0" name=""/>
        <dsp:cNvSpPr/>
      </dsp:nvSpPr>
      <dsp:spPr>
        <a:xfrm>
          <a:off x="0" y="644"/>
          <a:ext cx="6151562" cy="15073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60465-7AAA-440E-B45A-9062BB230B05}">
      <dsp:nvSpPr>
        <dsp:cNvPr id="0" name=""/>
        <dsp:cNvSpPr/>
      </dsp:nvSpPr>
      <dsp:spPr>
        <a:xfrm>
          <a:off x="455959" y="339787"/>
          <a:ext cx="829016" cy="8290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CB3AC5-7279-4376-B535-DED181DED6BC}">
      <dsp:nvSpPr>
        <dsp:cNvPr id="0" name=""/>
        <dsp:cNvSpPr/>
      </dsp:nvSpPr>
      <dsp:spPr>
        <a:xfrm>
          <a:off x="1740935" y="644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Diminishing returns on subsequent models, especially on tuning a single model even better</a:t>
          </a:r>
        </a:p>
      </dsp:txBody>
      <dsp:txXfrm>
        <a:off x="1740935" y="644"/>
        <a:ext cx="4410627" cy="1507303"/>
      </dsp:txXfrm>
    </dsp:sp>
    <dsp:sp modelId="{858F74EB-755B-4D8E-A93B-AE005797277A}">
      <dsp:nvSpPr>
        <dsp:cNvPr id="0" name=""/>
        <dsp:cNvSpPr/>
      </dsp:nvSpPr>
      <dsp:spPr>
        <a:xfrm>
          <a:off x="0" y="1884773"/>
          <a:ext cx="6151562" cy="15073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D2667-0547-4AEE-B837-56757E395578}">
      <dsp:nvSpPr>
        <dsp:cNvPr id="0" name=""/>
        <dsp:cNvSpPr/>
      </dsp:nvSpPr>
      <dsp:spPr>
        <a:xfrm>
          <a:off x="455959" y="2223916"/>
          <a:ext cx="829016" cy="8290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FD333-D4C4-48AB-8C2B-D6C5E2213B77}">
      <dsp:nvSpPr>
        <dsp:cNvPr id="0" name=""/>
        <dsp:cNvSpPr/>
      </dsp:nvSpPr>
      <dsp:spPr>
        <a:xfrm>
          <a:off x="1740935" y="1884773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features with the greatest impact on the final model showed up with the greatest correlation in the initial look at the data</a:t>
          </a:r>
        </a:p>
      </dsp:txBody>
      <dsp:txXfrm>
        <a:off x="1740935" y="1884773"/>
        <a:ext cx="4410627" cy="1507303"/>
      </dsp:txXfrm>
    </dsp:sp>
    <dsp:sp modelId="{4A0360CF-E6D9-4D55-811E-819E388A0E2A}">
      <dsp:nvSpPr>
        <dsp:cNvPr id="0" name=""/>
        <dsp:cNvSpPr/>
      </dsp:nvSpPr>
      <dsp:spPr>
        <a:xfrm>
          <a:off x="0" y="3768902"/>
          <a:ext cx="6151562" cy="15073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A3EDA7-5930-41B4-84BB-4F827A973691}">
      <dsp:nvSpPr>
        <dsp:cNvPr id="0" name=""/>
        <dsp:cNvSpPr/>
      </dsp:nvSpPr>
      <dsp:spPr>
        <a:xfrm>
          <a:off x="455959" y="4108045"/>
          <a:ext cx="829016" cy="8290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3566C-18AA-490C-99EE-9344829B6A78}">
      <dsp:nvSpPr>
        <dsp:cNvPr id="0" name=""/>
        <dsp:cNvSpPr/>
      </dsp:nvSpPr>
      <dsp:spPr>
        <a:xfrm>
          <a:off x="1740935" y="3768902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There are a good deal of ways I could see improving my model further</a:t>
          </a:r>
        </a:p>
      </dsp:txBody>
      <dsp:txXfrm>
        <a:off x="1740935" y="3768902"/>
        <a:ext cx="4410627" cy="1507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27055-05ED-4B47-9476-5885632C4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63323"/>
            <a:ext cx="8991600" cy="1692771"/>
          </a:xfrm>
        </p:spPr>
        <p:txBody>
          <a:bodyPr>
            <a:normAutofit/>
          </a:bodyPr>
          <a:lstStyle/>
          <a:p>
            <a:r>
              <a:rPr lang="en-US"/>
              <a:t>House Prices:  Advanced Regression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8E463-5F8D-4EA4-8E1B-6517BB534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220" y="5374888"/>
            <a:ext cx="3995955" cy="758282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Brenna Botzheim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CFE79-5777-4E46-ADC5-16685BAF7314}"/>
              </a:ext>
            </a:extLst>
          </p:cNvPr>
          <p:cNvSpPr txBox="1"/>
          <p:nvPr/>
        </p:nvSpPr>
        <p:spPr>
          <a:xfrm>
            <a:off x="1600200" y="1116597"/>
            <a:ext cx="3379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Machine Learning Project</a:t>
            </a:r>
          </a:p>
        </p:txBody>
      </p:sp>
    </p:spTree>
    <p:extLst>
      <p:ext uri="{BB962C8B-B14F-4D97-AF65-F5344CB8AC3E}">
        <p14:creationId xmlns:p14="http://schemas.microsoft.com/office/powerpoint/2010/main" val="1833738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BEF01-2F32-4D78-AB3D-08715BF8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Outliers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956BB6-19F7-4AA3-9756-DEB8877A4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7" y="2638044"/>
            <a:ext cx="6242715" cy="341562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ED0E9D-DCDB-4C78-816D-ED27FD6F41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/>
        </p:blipFill>
        <p:spPr>
          <a:xfrm>
            <a:off x="7544652" y="0"/>
            <a:ext cx="4647348" cy="342899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C6D36C-F5C6-4031-B5EF-821D67854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7544652" y="3429001"/>
            <a:ext cx="464734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7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3ED84D-E80C-4585-B535-15A2285402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7092A-1EE8-4482-8DE6-D900ACAD79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MLR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Penalized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068BD-8E30-41F4-9C08-654A9728BCD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Random Forest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Gradient Boosting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86B86-DC32-4AAD-A11E-5B92432AB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Tree-based models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7603098-AC50-4E4C-85DB-5F9DEFA1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</a:t>
            </a:r>
          </a:p>
        </p:txBody>
      </p:sp>
    </p:spTree>
    <p:extLst>
      <p:ext uri="{BB962C8B-B14F-4D97-AF65-F5344CB8AC3E}">
        <p14:creationId xmlns:p14="http://schemas.microsoft.com/office/powerpoint/2010/main" val="3331763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DDDF-5DD4-48B9-B7CB-FEBB2B10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A4CAD-15B7-4388-8FBE-F926A144A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Checking the assumptions of MLR confirmed the data did fit a linear regression task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Required </a:t>
            </a:r>
            <a:r>
              <a:rPr lang="en-US" dirty="0" err="1"/>
              <a:t>dummification</a:t>
            </a:r>
            <a:r>
              <a:rPr lang="en-US" dirty="0"/>
              <a:t>: 79 variable turns into 250+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Penalization reduced the effects of multicollinearity on the model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Best performance from 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1166198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8446-EF20-49D5-929F-0CE3DB69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based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97DF-9926-48D2-AE12-7F248AD55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Built custom scoring method to use RMSLE as the </a:t>
            </a:r>
            <a:r>
              <a:rPr lang="en-US" dirty="0" err="1">
                <a:sym typeface="Wingdings" panose="05000000000000000000" pitchFamily="2" charset="2"/>
              </a:rPr>
              <a:t>gridsearch</a:t>
            </a:r>
            <a:r>
              <a:rPr lang="en-US" dirty="0">
                <a:sym typeface="Wingdings" panose="05000000000000000000" pitchFamily="2" charset="2"/>
              </a:rPr>
              <a:t>/cv tuning metric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No </a:t>
            </a:r>
            <a:r>
              <a:rPr lang="en-US" dirty="0" err="1"/>
              <a:t>dummification</a:t>
            </a:r>
            <a:r>
              <a:rPr lang="en-US" dirty="0"/>
              <a:t> required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Feature Importance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Marginal improvement in CV results, but vastly improved how robust the models were when testing on new data</a:t>
            </a:r>
          </a:p>
        </p:txBody>
      </p:sp>
    </p:spTree>
    <p:extLst>
      <p:ext uri="{BB962C8B-B14F-4D97-AF65-F5344CB8AC3E}">
        <p14:creationId xmlns:p14="http://schemas.microsoft.com/office/powerpoint/2010/main" val="1383401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A4E9-697C-450F-BA61-FC4EFFBA8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  <a:prstGeom prst="flowChartDocument">
            <a:avLst/>
          </a:prstGeom>
        </p:spPr>
        <p:txBody>
          <a:bodyPr vert="horz" lIns="182880" tIns="182880" rIns="182880" bIns="182880" rtlCol="0">
            <a:normAutofit/>
          </a:bodyPr>
          <a:lstStyle/>
          <a:p>
            <a:r>
              <a:rPr lang="en-US" sz="2000"/>
              <a:t>Final submission results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4BD8532-CD47-4301-8D22-A518883BC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FA9D0C7C-037C-41CC-BB5B-6D5042C83C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6798598"/>
              </p:ext>
            </p:extLst>
          </p:nvPr>
        </p:nvGraphicFramePr>
        <p:xfrm>
          <a:off x="5015801" y="1293275"/>
          <a:ext cx="5842195" cy="4279394"/>
        </p:xfrm>
        <a:graphic>
          <a:graphicData uri="http://schemas.openxmlformats.org/drawingml/2006/table">
            <a:tbl>
              <a:tblPr firstRow="1" bandRow="1">
                <a:noFill/>
                <a:tableStyleId>{9D7B26C5-4107-4FEC-AEDC-1716B250A1EF}</a:tableStyleId>
              </a:tblPr>
              <a:tblGrid>
                <a:gridCol w="2826778">
                  <a:extLst>
                    <a:ext uri="{9D8B030D-6E8A-4147-A177-3AD203B41FA5}">
                      <a16:colId xmlns:a16="http://schemas.microsoft.com/office/drawing/2014/main" val="1049244645"/>
                    </a:ext>
                  </a:extLst>
                </a:gridCol>
                <a:gridCol w="1532928">
                  <a:extLst>
                    <a:ext uri="{9D8B030D-6E8A-4147-A177-3AD203B41FA5}">
                      <a16:colId xmlns:a16="http://schemas.microsoft.com/office/drawing/2014/main" val="2642970809"/>
                    </a:ext>
                  </a:extLst>
                </a:gridCol>
                <a:gridCol w="1482489">
                  <a:extLst>
                    <a:ext uri="{9D8B030D-6E8A-4147-A177-3AD203B41FA5}">
                      <a16:colId xmlns:a16="http://schemas.microsoft.com/office/drawing/2014/main" val="2068028622"/>
                    </a:ext>
                  </a:extLst>
                </a:gridCol>
              </a:tblGrid>
              <a:tr h="833897">
                <a:tc>
                  <a:txBody>
                    <a:bodyPr/>
                    <a:lstStyle/>
                    <a:p>
                      <a:r>
                        <a:rPr lang="en-US" sz="1700" b="0" cap="all" spc="150">
                          <a:solidFill>
                            <a:schemeClr val="lt1"/>
                          </a:solidFill>
                        </a:rPr>
                        <a:t>Model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cap="all" spc="150">
                          <a:solidFill>
                            <a:schemeClr val="lt1"/>
                          </a:solidFill>
                        </a:rPr>
                        <a:t>CV Test Score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cap="all" spc="150">
                          <a:solidFill>
                            <a:schemeClr val="lt1"/>
                          </a:solidFill>
                        </a:rPr>
                        <a:t>Kaggle Score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98719"/>
                  </a:ext>
                </a:extLst>
              </a:tr>
              <a:tr h="539162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Ridge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0.11465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0.15293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550618"/>
                  </a:ext>
                </a:extLst>
              </a:tr>
              <a:tr h="539162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0.13601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0.14771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509619"/>
                  </a:ext>
                </a:extLst>
              </a:tr>
              <a:tr h="539162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Gradient Boost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0.10982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0.12928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099882"/>
                  </a:ext>
                </a:extLst>
              </a:tr>
              <a:tr h="539162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XGBoost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0.11527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0.12599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874965"/>
                  </a:ext>
                </a:extLst>
              </a:tr>
              <a:tr h="539162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Average Ensemble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0.10721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0.12758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372318"/>
                  </a:ext>
                </a:extLst>
              </a:tr>
              <a:tr h="749687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Stacking Ensemble (XGB meta model)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0.110714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0.13237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260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435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15B5-BEF3-4311-8B71-84999B1D3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Final model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6F4F92-2A40-4D94-B592-55E9DAE87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 err="1"/>
              <a:t>XGBoost</a:t>
            </a:r>
            <a:r>
              <a:rPr lang="en-US" dirty="0"/>
              <a:t> had the best performance</a:t>
            </a:r>
          </a:p>
          <a:p>
            <a:r>
              <a:rPr lang="en-US" dirty="0"/>
              <a:t>Scored in the top 25% percent on Kaggle     (placed #1225)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DC0208C-3DCB-42ED-AA06-2CA7451F28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8450699"/>
              </p:ext>
            </p:extLst>
          </p:nvPr>
        </p:nvGraphicFramePr>
        <p:xfrm>
          <a:off x="4836437" y="1293275"/>
          <a:ext cx="6200921" cy="427939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314189">
                  <a:extLst>
                    <a:ext uri="{9D8B030D-6E8A-4147-A177-3AD203B41FA5}">
                      <a16:colId xmlns:a16="http://schemas.microsoft.com/office/drawing/2014/main" val="2186797298"/>
                    </a:ext>
                  </a:extLst>
                </a:gridCol>
                <a:gridCol w="1886732">
                  <a:extLst>
                    <a:ext uri="{9D8B030D-6E8A-4147-A177-3AD203B41FA5}">
                      <a16:colId xmlns:a16="http://schemas.microsoft.com/office/drawing/2014/main" val="3040217379"/>
                    </a:ext>
                  </a:extLst>
                </a:gridCol>
              </a:tblGrid>
              <a:tr h="55108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Tuned </a:t>
                      </a:r>
                      <a:r>
                        <a:rPr lang="en-US" sz="2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Paramenters</a:t>
                      </a:r>
                      <a:endParaRPr 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Value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048018"/>
                  </a:ext>
                </a:extLst>
              </a:tr>
              <a:tr h="466039">
                <a:tc>
                  <a:txBody>
                    <a:bodyPr/>
                    <a:lstStyle/>
                    <a:p>
                      <a:r>
                        <a:rPr lang="en-US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learning_rate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0.01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55901"/>
                  </a:ext>
                </a:extLst>
              </a:tr>
              <a:tr h="466039">
                <a:tc>
                  <a:txBody>
                    <a:bodyPr/>
                    <a:lstStyle/>
                    <a:p>
                      <a:r>
                        <a:rPr lang="en-US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n_estimators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4600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617271"/>
                  </a:ext>
                </a:extLst>
              </a:tr>
              <a:tr h="466039"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reg_lambda</a:t>
                      </a:r>
                      <a:endPara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089901"/>
                  </a:ext>
                </a:extLst>
              </a:tr>
              <a:tr h="466039">
                <a:tc>
                  <a:txBody>
                    <a:bodyPr/>
                    <a:lstStyle/>
                    <a:p>
                      <a:r>
                        <a:rPr lang="en-US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max_depth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050481"/>
                  </a:ext>
                </a:extLst>
              </a:tr>
              <a:tr h="466039">
                <a:tc>
                  <a:txBody>
                    <a:bodyPr/>
                    <a:lstStyle/>
                    <a:p>
                      <a:r>
                        <a:rPr lang="en-US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min_child_weight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320247"/>
                  </a:ext>
                </a:extLst>
              </a:tr>
              <a:tr h="466039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gamma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490910"/>
                  </a:ext>
                </a:extLst>
              </a:tr>
              <a:tr h="466039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subsample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0.8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849256"/>
                  </a:ext>
                </a:extLst>
              </a:tr>
              <a:tr h="466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colsample_bytree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931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171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FE3-D31E-4C3F-B94E-99C97583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/>
              <a:t>Feature importances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0AE680-5921-42DB-BC5C-6DE78A8DC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066238-D063-42E5-8974-2D2FA57DB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393608"/>
            <a:ext cx="6227064" cy="407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09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3B679-05A5-48E5-8A44-559CD13F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/>
              <a:t>Conclusion / future steps</a:t>
            </a:r>
            <a:endParaRPr lang="en-US" dirty="0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658BF5EE-6BE8-4838-9BDF-8B262FAA3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325680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674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0AA6-E1CC-4F0B-83A1-417E7AFC1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7732C-82D3-4FA0-9B8A-EC56AAA80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3057" y="2679989"/>
            <a:ext cx="8925886" cy="310198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Kaggle competition to predict the sale price of houses using the Ames Housing dataset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RMSE is used to evaluate submissions, using the log of predicted and actual values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Goal of the project is to build a model with the highest predictive accuracy (lowest RMSE)</a:t>
            </a:r>
          </a:p>
        </p:txBody>
      </p:sp>
    </p:spTree>
    <p:extLst>
      <p:ext uri="{BB962C8B-B14F-4D97-AF65-F5344CB8AC3E}">
        <p14:creationId xmlns:p14="http://schemas.microsoft.com/office/powerpoint/2010/main" val="205414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681C4-57EB-4D0F-B81C-D27048AB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noFill/>
          <a:ln>
            <a:solidFill>
              <a:schemeClr val="bg1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The AMES HOUSING dataset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F5B99BA-57C7-4BFE-B9E4-091CE5311E3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AF67B-5894-4C8E-BCF5-EDD01A0F5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38412" y="4846076"/>
            <a:ext cx="7715177" cy="127155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79 predictive variables describing all aspects of homes sold in Ames, Iowa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mix of categorical and numerical features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Many highly related variables. For example, 9 variables alone describe different aspects of the house’s basement. Other related variables include garage features, square footage features, etc.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14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54A3B-C414-434B-A760-D9B94E36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8FB33B-04EF-4F48-8634-F22FAA7BC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114289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50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23F9-020F-4480-8EE0-A5152A19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/>
              <a:t>Explore data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9D789DA-D653-44BA-A744-572B7F931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pPr>
              <a:buClr>
                <a:srgbClr val="008080"/>
              </a:buClr>
              <a:buFont typeface="Wingdings" panose="05000000000000000000" pitchFamily="2" charset="2"/>
              <a:buChar char="v"/>
            </a:pPr>
            <a:r>
              <a:rPr lang="en-US" dirty="0"/>
              <a:t> Explore relationships between features and the target variable</a:t>
            </a:r>
          </a:p>
          <a:p>
            <a:pPr>
              <a:buClr>
                <a:srgbClr val="008080"/>
              </a:buClr>
              <a:buFont typeface="Wingdings" panose="05000000000000000000" pitchFamily="2" charset="2"/>
              <a:buChar char="v"/>
            </a:pPr>
            <a:r>
              <a:rPr lang="en-US" dirty="0"/>
              <a:t> Find variables with a strong correlation with the target variable</a:t>
            </a:r>
          </a:p>
          <a:p>
            <a:pPr>
              <a:buClr>
                <a:srgbClr val="008080"/>
              </a:buClr>
              <a:buFont typeface="Wingdings" panose="05000000000000000000" pitchFamily="2" charset="2"/>
              <a:buChar char="v"/>
            </a:pPr>
            <a:r>
              <a:rPr lang="en-US" dirty="0"/>
              <a:t> Explore multicollinearity between predictor variables</a:t>
            </a:r>
          </a:p>
          <a:p>
            <a:pPr>
              <a:buClr>
                <a:srgbClr val="008080"/>
              </a:buClr>
              <a:buFont typeface="Wingdings" panose="05000000000000000000" pitchFamily="2" charset="2"/>
              <a:buChar char="v"/>
            </a:pPr>
            <a:r>
              <a:rPr lang="en-US" dirty="0"/>
              <a:t> Opportunities for feature engineering or feature selection</a:t>
            </a:r>
          </a:p>
          <a:p>
            <a:pPr>
              <a:buClr>
                <a:srgbClr val="008080"/>
              </a:buClr>
              <a:buFont typeface="Wingdings" panose="05000000000000000000" pitchFamily="2" charset="2"/>
              <a:buChar char="v"/>
            </a:pPr>
            <a:r>
              <a:rPr lang="en-US" dirty="0"/>
              <a:t>Explore the shape of the data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268468-AA51-4A60-B815-27EA5F82C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486137" y="1293275"/>
            <a:ext cx="4355615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20BD6-80B4-4C1A-900A-B205709E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noFill/>
          <a:ln>
            <a:solidFill>
              <a:schemeClr val="bg1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mULTICOLLINEARITY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7F8CE9-0CD1-44C9-A682-DE2F65B99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34" t="-68" r="1361" b="68"/>
          <a:stretch/>
        </p:blipFill>
        <p:spPr>
          <a:xfrm>
            <a:off x="0" y="-4668"/>
            <a:ext cx="12192000" cy="3429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309DC-9002-40BA-9F98-9586FDD98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38412" y="4846076"/>
            <a:ext cx="7715177" cy="1271556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 algn="l"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From the expanded correlation matrix above, we can see that multicollinearity is already evident in this subset of the features. </a:t>
            </a:r>
          </a:p>
          <a:p>
            <a:pPr marL="228600" lvl="0" indent="-228600" algn="l"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In general, many of the predictors exhibit some relationship. The features that refer to different aspects of the same house amenities have strong relationships</a:t>
            </a:r>
          </a:p>
          <a:p>
            <a:pPr marL="228600" lvl="0" indent="-228600" algn="l">
              <a:buClr>
                <a:srgbClr val="9BAFB5"/>
              </a:buClr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0767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545C-6FD7-4E16-8B1F-F28449A7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964692"/>
            <a:ext cx="5928637" cy="1188720"/>
          </a:xfrm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dirty="0"/>
              <a:t>Categorical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919741E7-4621-4BD6-B3AD-C5FA40169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672" y="2638044"/>
            <a:ext cx="5925312" cy="31019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Categorical variables were tougher to explore in mass, but made up about half the dataset</a:t>
            </a:r>
          </a:p>
          <a:p>
            <a:r>
              <a:rPr lang="en-US"/>
              <a:t>Above are two categorical features with the strongest relationship with sale price (as determined by later feature importance exploration in the intermediary models)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BC0364-4B58-4841-A227-00A6A59E0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29A1F4-D02D-48E4-9331-6870B23B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813" y="479893"/>
            <a:ext cx="3685031" cy="54589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6A8CF3-711E-4C63-9DD5-53A2696C0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6411" y="644485"/>
            <a:ext cx="3353835" cy="51297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A27844-8CB9-497E-91BF-C13E24A57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71" r="4" b="819"/>
          <a:stretch/>
        </p:blipFill>
        <p:spPr>
          <a:xfrm>
            <a:off x="8340435" y="822036"/>
            <a:ext cx="3026664" cy="23481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C7A7DF-1E20-4A62-9B51-3E3F01003D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17686" r="4" b="4"/>
          <a:stretch/>
        </p:blipFill>
        <p:spPr>
          <a:xfrm>
            <a:off x="8340435" y="3255097"/>
            <a:ext cx="3026664" cy="23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2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DE7AF-8302-481E-BB44-0205B8BD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964692"/>
            <a:ext cx="5928637" cy="1188720"/>
          </a:xfrm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/>
              <a:t>skewedness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6B39A99-C430-4F45-B2B2-F13060A24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672" y="2638044"/>
            <a:ext cx="5925312" cy="31019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 handful of variables had a significant skew to the right, with a long tail for higher values (Predominantly the ‘square footage’ features, but notably the target variable).</a:t>
            </a:r>
          </a:p>
          <a:p>
            <a:r>
              <a:rPr lang="en-US"/>
              <a:t>The log of the these variables were used so that high values would hopefully cause less of a bias in the models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BC0364-4B58-4841-A227-00A6A59E0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29A1F4-D02D-48E4-9331-6870B23B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813" y="479893"/>
            <a:ext cx="3685031" cy="54589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6A8CF3-711E-4C63-9DD5-53A2696C0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6411" y="644485"/>
            <a:ext cx="3353835" cy="51297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3DCF216-83E1-41B2-BDA1-959A449A6A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8823" r="4" b="578"/>
          <a:stretch/>
        </p:blipFill>
        <p:spPr>
          <a:xfrm>
            <a:off x="8340435" y="822036"/>
            <a:ext cx="3026664" cy="23481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7EAA55-DD41-479C-A1DF-6BC663448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396" r="4" b="4"/>
          <a:stretch/>
        </p:blipFill>
        <p:spPr>
          <a:xfrm>
            <a:off x="8340435" y="3255097"/>
            <a:ext cx="3026664" cy="23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0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E6C4A-6E85-4374-9DD0-11A09F750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DATA PRocessing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1D824F8F-182B-4240-85A4-FE6405F6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685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                  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8A9D20CF-6205-48E5-A52C-E21D9B58F1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8925255"/>
              </p:ext>
            </p:extLst>
          </p:nvPr>
        </p:nvGraphicFramePr>
        <p:xfrm>
          <a:off x="5448518" y="1086187"/>
          <a:ext cx="5607050" cy="4685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69574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621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Wingdings</vt:lpstr>
      <vt:lpstr>Parcel</vt:lpstr>
      <vt:lpstr>House Prices:  Advanced Regression Techniques</vt:lpstr>
      <vt:lpstr>Background</vt:lpstr>
      <vt:lpstr>The AMES HOUSING dataset</vt:lpstr>
      <vt:lpstr>pROCESS</vt:lpstr>
      <vt:lpstr>Explore data</vt:lpstr>
      <vt:lpstr>mULTICOLLINEARITY</vt:lpstr>
      <vt:lpstr>Categorical</vt:lpstr>
      <vt:lpstr>skewedness</vt:lpstr>
      <vt:lpstr>DATA PRocessing</vt:lpstr>
      <vt:lpstr>Outliers</vt:lpstr>
      <vt:lpstr>Model overview</vt:lpstr>
      <vt:lpstr>Linear regression</vt:lpstr>
      <vt:lpstr>Tree based models</vt:lpstr>
      <vt:lpstr>Final submission results</vt:lpstr>
      <vt:lpstr>Final model</vt:lpstr>
      <vt:lpstr>Feature importances</vt:lpstr>
      <vt:lpstr>Conclusion / future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Prices:  Advanced Regression Techniques</dc:title>
  <dc:creator>Brenna Botzheim</dc:creator>
  <cp:lastModifiedBy>Brenna Botzheim</cp:lastModifiedBy>
  <cp:revision>1</cp:revision>
  <dcterms:created xsi:type="dcterms:W3CDTF">2020-05-13T06:01:54Z</dcterms:created>
  <dcterms:modified xsi:type="dcterms:W3CDTF">2020-05-13T06:13:32Z</dcterms:modified>
</cp:coreProperties>
</file>