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2"/>
    <p:sldId id="260" r:id="rId3"/>
    <p:sldId id="270" r:id="rId4"/>
    <p:sldId id="271" r:id="rId5"/>
    <p:sldId id="272" r:id="rId6"/>
    <p:sldId id="273" r:id="rId7"/>
    <p:sldId id="274" r:id="rId8"/>
    <p:sldId id="275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13-Jul-21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13-Jul-21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13-Jul-21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13-Jul-21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13-Jul-21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13-Jul-21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13-Jul-21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13-Jul-21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13-Jul-21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13-Jul-21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13-Jul-21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13-Jul-21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13-Jul-21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13-Jul-21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0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16021" y="1287136"/>
            <a:ext cx="8500062" cy="2387600"/>
          </a:xfrm>
        </p:spPr>
        <p:txBody>
          <a:bodyPr>
            <a:normAutofit/>
          </a:bodyPr>
          <a:lstStyle/>
          <a:p>
            <a:r>
              <a:rPr lang="en-US" sz="9600"/>
              <a:t>Books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Lecture 02: Algorithmic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Tóm tắt đề bài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1709" y="2026396"/>
                <a:ext cx="5032043" cy="165614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Có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</a:t>
                </a:r>
                <a:r>
                  <a:rPr lang="en-US"/>
                  <a:t>cuốn sách</a:t>
                </a:r>
              </a:p>
              <a:p>
                <a:pPr marL="0" indent="0">
                  <a:buNone/>
                </a:pPr>
                <a:r>
                  <a:rPr lang="en-US"/>
                  <a:t>Đọc cuốn thứ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/>
                  <a:t> mất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/>
                  <a:t> phút</a:t>
                </a:r>
              </a:p>
              <a:p>
                <a:pPr marL="0" indent="0">
                  <a:buNone/>
                </a:pPr>
                <a:r>
                  <a:rPr lang="en-US"/>
                  <a:t>Thời gian rảnh của bạn: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/>
                  <a:t> phút</a:t>
                </a:r>
              </a:p>
            </p:txBody>
          </p:sp>
        </mc:Choice>
        <mc:Fallback xmlns="">
          <p:sp>
            <p:nvSpPr>
              <p:cNvPr id="1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1709" y="2026396"/>
                <a:ext cx="5032043" cy="1656142"/>
              </a:xfrm>
              <a:blipFill>
                <a:blip r:embed="rId2"/>
                <a:stretch>
                  <a:fillRect l="-1574" t="-220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7FB47D58-CB41-44BB-BD28-2FA1A8EAA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411" y="2039408"/>
            <a:ext cx="782412" cy="72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AD0EE91-A31E-4D99-B9B0-1ABB83199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443" y="2039408"/>
            <a:ext cx="782412" cy="72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1C556640-8631-4307-ADA7-EA76F2BF4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173" y="2039407"/>
            <a:ext cx="782412" cy="72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96C8D4B4-4380-43A0-8E3E-E0BE0DA350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78411" y="2886726"/>
                <a:ext cx="4903196" cy="5358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500"/>
                  </a:spcBef>
                  <a:buFont typeface="Wingdings" panose="05000000000000000000" pitchFamily="2" charset="2"/>
                  <a:buChar char="§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b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/>
                  <a:t>                </a:t>
                </a:r>
                <a:r>
                  <a:rPr lang="en-US" sz="1600"/>
                  <a:t>…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1600"/>
                  <a:t> </a:t>
                </a:r>
                <a:endParaRPr lang="en-US" sz="1600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96C8D4B4-4380-43A0-8E3E-E0BE0DA35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411" y="2886726"/>
                <a:ext cx="4903196" cy="5358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329B12A-2762-4046-B8B3-00323A058233}"/>
              </a:ext>
            </a:extLst>
          </p:cNvPr>
          <p:cNvSpPr txBox="1">
            <a:spLocks/>
          </p:cNvSpPr>
          <p:nvPr/>
        </p:nvSpPr>
        <p:spPr>
          <a:xfrm>
            <a:off x="18936" y="2562223"/>
            <a:ext cx="4903196" cy="535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A0311121-8A5A-4DA7-B9B9-56929D650B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709" y="3960576"/>
                <a:ext cx="5032043" cy="26729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500"/>
                  </a:spcBef>
                  <a:buFont typeface="Wingdings" panose="05000000000000000000" pitchFamily="2" charset="2"/>
                  <a:buChar char="§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/>
                  <a:t>Yêu cầu: Chọn ra nhiều nhất các cuốn sách nằm liên tiếp nhau. Sao cho tổng thời gian đọc không vượt quá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/>
                  <a:t>.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/>
                  <a:t>Giới hạn: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/>
              </a:p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/>
                  <a:t>                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/>
              </a:p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A0311121-8A5A-4DA7-B9B9-56929D650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9" y="3960576"/>
                <a:ext cx="5032043" cy="2672980"/>
              </a:xfrm>
              <a:prstGeom prst="rect">
                <a:avLst/>
              </a:prstGeom>
              <a:blipFill>
                <a:blip r:embed="rId5"/>
                <a:stretch>
                  <a:fillRect l="-1574" t="-2968" r="-145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2">
            <a:extLst>
              <a:ext uri="{FF2B5EF4-FFF2-40B4-BE49-F238E27FC236}">
                <a16:creationId xmlns:a16="http://schemas.microsoft.com/office/drawing/2014/main" id="{877264A5-CEA1-410E-8CB3-7D2B4A40F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412" y="3960577"/>
            <a:ext cx="782412" cy="72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B9C54E1B-E05D-42D4-BC1D-1527C79F9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824" y="3987418"/>
            <a:ext cx="782412" cy="72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15218F0-CE3A-46DE-A1AF-EE2AAF139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236" y="3987418"/>
            <a:ext cx="782412" cy="72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320BE1AF-7463-4B3C-8440-221C3AD3A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648" y="4014259"/>
            <a:ext cx="782412" cy="72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1EA44070-0268-4FC2-8D3F-8F2D25FAB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060" y="3988577"/>
            <a:ext cx="782412" cy="72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FBDB8596-7AE5-4803-9120-BEE20A7D4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0472" y="4015418"/>
            <a:ext cx="782412" cy="72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5D49C0BB-1EAD-44D5-987D-541523D07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884" y="4015418"/>
            <a:ext cx="782412" cy="72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DC73F4C7-132D-4CA5-AAF1-253EA40C8890}"/>
              </a:ext>
            </a:extLst>
          </p:cNvPr>
          <p:cNvSpPr/>
          <p:nvPr/>
        </p:nvSpPr>
        <p:spPr>
          <a:xfrm rot="16200000">
            <a:off x="7652418" y="4976294"/>
            <a:ext cx="354103" cy="257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0F62237-E9FB-4D6D-A62E-DEE4A59024AD}"/>
              </a:ext>
            </a:extLst>
          </p:cNvPr>
          <p:cNvSpPr/>
          <p:nvPr/>
        </p:nvSpPr>
        <p:spPr>
          <a:xfrm rot="16200000">
            <a:off x="8439802" y="4976294"/>
            <a:ext cx="354103" cy="257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E98DE810-7FD5-4F74-B70B-D61773906DC8}"/>
              </a:ext>
            </a:extLst>
          </p:cNvPr>
          <p:cNvSpPr/>
          <p:nvPr/>
        </p:nvSpPr>
        <p:spPr>
          <a:xfrm rot="16200000">
            <a:off x="9222214" y="4976294"/>
            <a:ext cx="354103" cy="257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CCFD554-4549-4CD2-A30E-BFE56BC79650}"/>
              </a:ext>
            </a:extLst>
          </p:cNvPr>
          <p:cNvSpPr/>
          <p:nvPr/>
        </p:nvSpPr>
        <p:spPr>
          <a:xfrm rot="16200000">
            <a:off x="6874978" y="4976293"/>
            <a:ext cx="354103" cy="257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38A427AA-C27F-435C-861B-54E4EB1C3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413" y="3960577"/>
            <a:ext cx="782412" cy="72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70329FC9-FE5E-4534-A28D-1545EDD60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825" y="3987418"/>
            <a:ext cx="782412" cy="72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2728E4A8-DF94-4661-BD9E-80AC4B199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237" y="3987418"/>
            <a:ext cx="782412" cy="72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FE2A8B6E-819A-482F-814E-C583E22AF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649" y="4014259"/>
            <a:ext cx="782412" cy="72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970F9539-80BB-49BB-AEEE-F16C76E4B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061" y="3988577"/>
            <a:ext cx="782412" cy="72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A344299B-C450-425C-91AA-38459FBB9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0473" y="4015418"/>
            <a:ext cx="782412" cy="72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" grpId="0" animBg="1"/>
      <p:bldP spid="26" grpId="0" animBg="1"/>
      <p:bldP spid="27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Giải thích test ví dụ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76709" y="2256392"/>
                <a:ext cx="2473055" cy="53582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/>
                  <a:t>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 </m:t>
                    </m:r>
                  </m:oMath>
                </a14:m>
                <a:r>
                  <a:rPr lang="en-US" b="0"/>
                  <a:t> 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1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76709" y="2256392"/>
                <a:ext cx="2473055" cy="535826"/>
              </a:xfrm>
              <a:blipFill>
                <a:blip r:embed="rId2"/>
                <a:stretch>
                  <a:fillRect l="-24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329B12A-2762-4046-B8B3-00323A058233}"/>
              </a:ext>
            </a:extLst>
          </p:cNvPr>
          <p:cNvSpPr txBox="1">
            <a:spLocks/>
          </p:cNvSpPr>
          <p:nvPr/>
        </p:nvSpPr>
        <p:spPr>
          <a:xfrm>
            <a:off x="18936" y="2562223"/>
            <a:ext cx="4903196" cy="535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877264A5-CEA1-410E-8CB3-7D2B4A40F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394" y="3329660"/>
            <a:ext cx="910951" cy="84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B9C54E1B-E05D-42D4-BC1D-1527C79F9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320" y="3339092"/>
            <a:ext cx="910951" cy="84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15218F0-CE3A-46DE-A1AF-EE2AAF139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246" y="3316862"/>
            <a:ext cx="910951" cy="84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320BE1AF-7463-4B3C-8440-221C3AD3A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172" y="3348471"/>
            <a:ext cx="910951" cy="84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98EB63CD-0378-41C6-B6C0-DC0635D858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709" y="4247215"/>
                <a:ext cx="4813414" cy="5358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500"/>
                  </a:spcBef>
                  <a:buFont typeface="Wingdings" panose="05000000000000000000" pitchFamily="2" charset="2"/>
                  <a:buChar char="§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/>
                  <a:t>   3                    1                  2                  1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98EB63CD-0378-41C6-B6C0-DC0635D85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709" y="4247215"/>
                <a:ext cx="4813414" cy="535826"/>
              </a:xfrm>
              <a:prstGeom prst="rect">
                <a:avLst/>
              </a:prstGeom>
              <a:blipFill>
                <a:blip r:embed="rId4"/>
                <a:stretch>
                  <a:fillRect t="-7955" b="-227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row: Right 28">
            <a:extLst>
              <a:ext uri="{FF2B5EF4-FFF2-40B4-BE49-F238E27FC236}">
                <a16:creationId xmlns:a16="http://schemas.microsoft.com/office/drawing/2014/main" id="{F93C18A9-18AC-4FDF-A413-27EA8AFB0F58}"/>
              </a:ext>
            </a:extLst>
          </p:cNvPr>
          <p:cNvSpPr/>
          <p:nvPr/>
        </p:nvSpPr>
        <p:spPr>
          <a:xfrm rot="16200000">
            <a:off x="3261743" y="4831245"/>
            <a:ext cx="354103" cy="257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6389A26D-5B97-4EB2-AB02-F9C0112A6049}"/>
              </a:ext>
            </a:extLst>
          </p:cNvPr>
          <p:cNvSpPr/>
          <p:nvPr/>
        </p:nvSpPr>
        <p:spPr>
          <a:xfrm rot="16200000">
            <a:off x="4559669" y="4820326"/>
            <a:ext cx="354103" cy="257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E7621C35-1188-48AD-B63A-0EFB3EBF1CE6}"/>
              </a:ext>
            </a:extLst>
          </p:cNvPr>
          <p:cNvSpPr/>
          <p:nvPr/>
        </p:nvSpPr>
        <p:spPr>
          <a:xfrm rot="16200000">
            <a:off x="5857595" y="4831244"/>
            <a:ext cx="354103" cy="257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Arrow: Striped Right 1">
            <a:extLst>
              <a:ext uri="{FF2B5EF4-FFF2-40B4-BE49-F238E27FC236}">
                <a16:creationId xmlns:a16="http://schemas.microsoft.com/office/drawing/2014/main" id="{73190129-752F-4886-A738-3C0DC47C5CB5}"/>
              </a:ext>
            </a:extLst>
          </p:cNvPr>
          <p:cNvSpPr/>
          <p:nvPr/>
        </p:nvSpPr>
        <p:spPr>
          <a:xfrm>
            <a:off x="7414953" y="3185361"/>
            <a:ext cx="1072341" cy="1167938"/>
          </a:xfrm>
          <a:prstGeom prst="stripedRightArrow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ADA0F78C-86E1-4BF5-94C6-08E73F812663}"/>
              </a:ext>
            </a:extLst>
          </p:cNvPr>
          <p:cNvSpPr txBox="1">
            <a:spLocks/>
          </p:cNvSpPr>
          <p:nvPr/>
        </p:nvSpPr>
        <p:spPr>
          <a:xfrm>
            <a:off x="8836738" y="3501417"/>
            <a:ext cx="2473055" cy="535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/>
              <a:t>Output: 3</a:t>
            </a:r>
          </a:p>
        </p:txBody>
      </p:sp>
    </p:spTree>
    <p:extLst>
      <p:ext uri="{BB962C8B-B14F-4D97-AF65-F5344CB8AC3E}">
        <p14:creationId xmlns:p14="http://schemas.microsoft.com/office/powerpoint/2010/main" val="188098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2" grpId="0" animBg="1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Giải thích test ví dụ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76709" y="2256392"/>
                <a:ext cx="2473055" cy="53582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/>
                  <a:t>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 </m:t>
                    </m:r>
                  </m:oMath>
                </a14:m>
                <a:r>
                  <a:rPr lang="en-US" b="0"/>
                  <a:t> 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1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76709" y="2256392"/>
                <a:ext cx="2473055" cy="535826"/>
              </a:xfrm>
              <a:blipFill>
                <a:blip r:embed="rId2"/>
                <a:stretch>
                  <a:fillRect l="-24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329B12A-2762-4046-B8B3-00323A058233}"/>
              </a:ext>
            </a:extLst>
          </p:cNvPr>
          <p:cNvSpPr txBox="1">
            <a:spLocks/>
          </p:cNvSpPr>
          <p:nvPr/>
        </p:nvSpPr>
        <p:spPr>
          <a:xfrm>
            <a:off x="18936" y="2562223"/>
            <a:ext cx="4903196" cy="535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877264A5-CEA1-410E-8CB3-7D2B4A40F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394" y="3329660"/>
            <a:ext cx="910951" cy="84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B9C54E1B-E05D-42D4-BC1D-1527C79F9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320" y="3339092"/>
            <a:ext cx="910951" cy="84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15218F0-CE3A-46DE-A1AF-EE2AAF139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246" y="3316862"/>
            <a:ext cx="910951" cy="84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98EB63CD-0378-41C6-B6C0-DC0635D858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709" y="4247215"/>
                <a:ext cx="4813414" cy="5358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500"/>
                  </a:spcBef>
                  <a:buFont typeface="Wingdings" panose="05000000000000000000" pitchFamily="2" charset="2"/>
                  <a:buChar char="§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/>
                  <a:t>    2                   2                  3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98EB63CD-0378-41C6-B6C0-DC0635D85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709" y="4247215"/>
                <a:ext cx="4813414" cy="535826"/>
              </a:xfrm>
              <a:prstGeom prst="rect">
                <a:avLst/>
              </a:prstGeom>
              <a:blipFill>
                <a:blip r:embed="rId4"/>
                <a:stretch>
                  <a:fillRect t="-7955" b="-227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Striped Right 1">
            <a:extLst>
              <a:ext uri="{FF2B5EF4-FFF2-40B4-BE49-F238E27FC236}">
                <a16:creationId xmlns:a16="http://schemas.microsoft.com/office/drawing/2014/main" id="{73190129-752F-4886-A738-3C0DC47C5CB5}"/>
              </a:ext>
            </a:extLst>
          </p:cNvPr>
          <p:cNvSpPr/>
          <p:nvPr/>
        </p:nvSpPr>
        <p:spPr>
          <a:xfrm>
            <a:off x="7414953" y="3185361"/>
            <a:ext cx="1072341" cy="1167938"/>
          </a:xfrm>
          <a:prstGeom prst="stripedRightArrow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ADA0F78C-86E1-4BF5-94C6-08E73F812663}"/>
              </a:ext>
            </a:extLst>
          </p:cNvPr>
          <p:cNvSpPr txBox="1">
            <a:spLocks/>
          </p:cNvSpPr>
          <p:nvPr/>
        </p:nvSpPr>
        <p:spPr>
          <a:xfrm>
            <a:off x="8836738" y="3501417"/>
            <a:ext cx="2473055" cy="535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/>
              <a:t>Output: 1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D49A18F-4EB1-47BC-BBBA-1B43937E3B58}"/>
              </a:ext>
            </a:extLst>
          </p:cNvPr>
          <p:cNvSpPr txBox="1">
            <a:spLocks/>
          </p:cNvSpPr>
          <p:nvPr/>
        </p:nvSpPr>
        <p:spPr>
          <a:xfrm>
            <a:off x="1685394" y="5062064"/>
            <a:ext cx="4590715" cy="535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/>
              <a:t>Chỉ có thể chọn 1 cuốn sách bất kỳ</a:t>
            </a:r>
          </a:p>
        </p:txBody>
      </p:sp>
    </p:spTree>
    <p:extLst>
      <p:ext uri="{BB962C8B-B14F-4D97-AF65-F5344CB8AC3E}">
        <p14:creationId xmlns:p14="http://schemas.microsoft.com/office/powerpoint/2010/main" val="402000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Bỏ qua ngữ cảnh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3329B12A-2762-4046-B8B3-00323A0582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40951" y="3573915"/>
                <a:ext cx="6503544" cy="4250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500"/>
                  </a:spcBef>
                  <a:buFont typeface="Wingdings" panose="05000000000000000000" pitchFamily="2" charset="2"/>
                  <a:buChar char="§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sz="1600" b="0"/>
                  <a:t>   1              …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𝑠𝑡𝑎𝑟𝑡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𝑝𝑜𝑠</m:t>
                    </m:r>
                  </m:oMath>
                </a14:m>
                <a:r>
                  <a:rPr lang="en-US" sz="1600" b="0"/>
                  <a:t>            …    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𝑒𝑛𝑑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𝑝𝑜𝑠</m:t>
                    </m:r>
                  </m:oMath>
                </a14:m>
                <a:r>
                  <a:rPr lang="en-US" sz="1600"/>
                  <a:t>     …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3329B12A-2762-4046-B8B3-00323A058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951" y="3573915"/>
                <a:ext cx="6503544" cy="425085"/>
              </a:xfrm>
              <a:prstGeom prst="rect">
                <a:avLst/>
              </a:prstGeom>
              <a:blipFill>
                <a:blip r:embed="rId2"/>
                <a:stretch>
                  <a:fillRect t="-428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0D0C7B4-C63F-4050-B563-6DFC1F68BA27}"/>
              </a:ext>
            </a:extLst>
          </p:cNvPr>
          <p:cNvSpPr/>
          <p:nvPr/>
        </p:nvSpPr>
        <p:spPr>
          <a:xfrm>
            <a:off x="2434973" y="3991509"/>
            <a:ext cx="534257" cy="53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55DA4AC-BAD8-4A4C-8683-EE1DB0FB4037}"/>
              </a:ext>
            </a:extLst>
          </p:cNvPr>
          <p:cNvSpPr/>
          <p:nvPr/>
        </p:nvSpPr>
        <p:spPr>
          <a:xfrm>
            <a:off x="2969230" y="3991507"/>
            <a:ext cx="534257" cy="53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425CC9B-22C2-4551-81C1-616AF5DF2D5E}"/>
              </a:ext>
            </a:extLst>
          </p:cNvPr>
          <p:cNvSpPr/>
          <p:nvPr/>
        </p:nvSpPr>
        <p:spPr>
          <a:xfrm>
            <a:off x="3490642" y="3991507"/>
            <a:ext cx="534257" cy="53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4157087-272C-445A-96DD-DCC529AC45CE}"/>
              </a:ext>
            </a:extLst>
          </p:cNvPr>
          <p:cNvSpPr/>
          <p:nvPr/>
        </p:nvSpPr>
        <p:spPr>
          <a:xfrm>
            <a:off x="4032107" y="3991507"/>
            <a:ext cx="534257" cy="53425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24DAF8A-B190-49E2-AEC2-D90F676BEB05}"/>
              </a:ext>
            </a:extLst>
          </p:cNvPr>
          <p:cNvSpPr/>
          <p:nvPr/>
        </p:nvSpPr>
        <p:spPr>
          <a:xfrm>
            <a:off x="4573572" y="3991507"/>
            <a:ext cx="534257" cy="53425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2D5E03D-85B0-43ED-92B0-AA9F43E02EF5}"/>
              </a:ext>
            </a:extLst>
          </p:cNvPr>
          <p:cNvSpPr/>
          <p:nvPr/>
        </p:nvSpPr>
        <p:spPr>
          <a:xfrm>
            <a:off x="5107829" y="3991507"/>
            <a:ext cx="534257" cy="53425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814000A-2D22-4A80-9AB8-01D2233EDDFD}"/>
              </a:ext>
            </a:extLst>
          </p:cNvPr>
          <p:cNvSpPr/>
          <p:nvPr/>
        </p:nvSpPr>
        <p:spPr>
          <a:xfrm>
            <a:off x="5642086" y="3991507"/>
            <a:ext cx="534257" cy="53425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ADAE9B1-F463-4F26-B237-8E60138EEE54}"/>
              </a:ext>
            </a:extLst>
          </p:cNvPr>
          <p:cNvSpPr/>
          <p:nvPr/>
        </p:nvSpPr>
        <p:spPr>
          <a:xfrm>
            <a:off x="6176343" y="3988936"/>
            <a:ext cx="534257" cy="53425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DFCCC6C-B588-4621-9787-6398C607987D}"/>
              </a:ext>
            </a:extLst>
          </p:cNvPr>
          <p:cNvSpPr/>
          <p:nvPr/>
        </p:nvSpPr>
        <p:spPr>
          <a:xfrm>
            <a:off x="6704963" y="3988936"/>
            <a:ext cx="534257" cy="53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1241909-6A89-4F97-951C-1355E2233FB3}"/>
              </a:ext>
            </a:extLst>
          </p:cNvPr>
          <p:cNvSpPr/>
          <p:nvPr/>
        </p:nvSpPr>
        <p:spPr>
          <a:xfrm>
            <a:off x="7239220" y="3988934"/>
            <a:ext cx="534257" cy="53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8E5396E7-16A6-43A6-8ACF-D3A30C889C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5116" y="5072873"/>
                <a:ext cx="7116443" cy="1785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500"/>
                  </a:spcBef>
                  <a:buFont typeface="Wingdings" panose="05000000000000000000" pitchFamily="2" charset="2"/>
                  <a:buChar char="§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/>
                  <a:t>                  </a:t>
                </a:r>
                <a:r>
                  <a:rPr lang="en-US">
                    <a:sym typeface="Wingdings" panose="05000000000000000000" pitchFamily="2" charset="2"/>
                  </a:rPr>
                  <a:t>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start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pos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start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pos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end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pos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>
                    <a:sym typeface="Wingdings" panose="05000000000000000000" pitchFamily="2" charset="2"/>
                  </a:rPr>
                  <a:t>                    </a:t>
                </a:r>
                <a:r>
                  <a:rPr lang="en-US"/>
                  <a:t>Độ dài lớn nhất</a:t>
                </a:r>
                <a:endParaRPr lang="en-US" dirty="0"/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8E5396E7-16A6-43A6-8ACF-D3A30C889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5116" y="5072873"/>
                <a:ext cx="7116443" cy="1785127"/>
              </a:xfrm>
              <a:prstGeom prst="rect">
                <a:avLst/>
              </a:prstGeom>
              <a:blipFill>
                <a:blip r:embed="rId3"/>
                <a:stretch>
                  <a:fillRect t="-238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utoShape 6" descr="Curly Bracket Png - Curly Braces Png PNG Image | Transparent PNG Free  Download on SeekPNG">
            <a:extLst>
              <a:ext uri="{FF2B5EF4-FFF2-40B4-BE49-F238E27FC236}">
                <a16:creationId xmlns:a16="http://schemas.microsoft.com/office/drawing/2014/main" id="{46B55C4E-F9F5-45F2-A805-E888F7FC6E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0453" y="437336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8" name="AutoShape 8" descr="Curly Bracket Png - Curly Braces Png PNG Image | Transparent PNG Free  Download on SeekPNG">
            <a:extLst>
              <a:ext uri="{FF2B5EF4-FFF2-40B4-BE49-F238E27FC236}">
                <a16:creationId xmlns:a16="http://schemas.microsoft.com/office/drawing/2014/main" id="{7F8C33B2-90E1-426D-B1AF-6C65B13E6E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52853" y="452576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5554A0C-6BFE-4D04-A8F5-6BDCE4620C5D}"/>
              </a:ext>
            </a:extLst>
          </p:cNvPr>
          <p:cNvSpPr/>
          <p:nvPr/>
        </p:nvSpPr>
        <p:spPr>
          <a:xfrm rot="5400000">
            <a:off x="5208927" y="3542523"/>
            <a:ext cx="304800" cy="2672856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280F3613-D6C7-4DC0-81C5-56B07C2DA4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3175" y="2020507"/>
                <a:ext cx="8531320" cy="12630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/>
                  <a:t>Tìm đoạn con </a:t>
                </a:r>
                <a:r>
                  <a:rPr lang="en-US" b="1"/>
                  <a:t>liên tiếp </a:t>
                </a:r>
                <a:r>
                  <a:rPr lang="en-US" b="0"/>
                  <a:t>dài nhất, sao cho tổng các phần tử trong đoạn</a:t>
                </a:r>
              </a:p>
              <a:p>
                <a:pPr marL="0" indent="0">
                  <a:buNone/>
                </a:pPr>
                <a:r>
                  <a:rPr lang="en-US" b="1"/>
                  <a:t>không vượt quá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b="0"/>
                  <a:t> 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280F3613-D6C7-4DC0-81C5-56B07C2DA4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3175" y="2020507"/>
                <a:ext cx="8531320" cy="1263019"/>
              </a:xfrm>
              <a:blipFill>
                <a:blip r:embed="rId4"/>
                <a:stretch>
                  <a:fillRect l="-929" t="-288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936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Ý tưởng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2038D58B-D07B-4240-8B3D-A651AB4477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4159" y="2064935"/>
                <a:ext cx="11440633" cy="37539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500"/>
                  </a:spcBef>
                  <a:buFont typeface="Wingdings" panose="05000000000000000000" pitchFamily="2" charset="2"/>
                  <a:buChar char="§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sz="1800"/>
                  <a:t>Duyệt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𝑒𝑛𝑑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𝑝𝑜𝑠</m:t>
                    </m:r>
                  </m:oMath>
                </a14:m>
                <a:r>
                  <a:rPr lang="en-US" sz="1800"/>
                  <a:t> từ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800"/>
                  <a:t> đến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800"/>
                  <a:t> Với mỗi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𝑒𝑛𝑑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𝑝𝑜𝑠</m:t>
                    </m:r>
                  </m:oMath>
                </a14:m>
                <a:r>
                  <a:rPr lang="en-US" sz="1800" b="0"/>
                  <a:t>:</a:t>
                </a:r>
                <a:endParaRPr lang="en-US" sz="1800"/>
              </a:p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sz="1800"/>
                  <a:t>    + Tìm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𝑠𝑡𝑎𝑟𝑡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𝑝𝑜𝑠</m:t>
                    </m:r>
                  </m:oMath>
                </a14:m>
                <a:r>
                  <a:rPr lang="en-US" sz="1800"/>
                  <a:t> nhỏ nhất thỏa: 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sz="1800"/>
                  <a:t>   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𝑒𝑛𝑑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1800"/>
              </a:p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sz="1800"/>
                  <a:t>    + So sánh độ dài đoạn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𝑒𝑛𝑑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</m:e>
                    </m:d>
                  </m:oMath>
                </a14:m>
                <a:r>
                  <a:rPr lang="en-US" sz="1800"/>
                  <a:t> với kết quả: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sz="1800" b="0"/>
                  <a:t>       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𝑎𝑛𝑠𝑤𝑒𝑟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𝑎𝑛𝑠𝑤𝑒𝑟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𝑒𝑛𝑑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𝑝𝑜𝑠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𝑠𝑡𝑎𝑟𝑡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𝑝𝑜𝑠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a14:m>
                <a:endParaRPr lang="en-US" sz="1800"/>
              </a:p>
            </p:txBody>
          </p:sp>
        </mc:Choice>
        <mc:Fallback xmlns="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2038D58B-D07B-4240-8B3D-A651AB447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59" y="2064935"/>
                <a:ext cx="11440633" cy="3753973"/>
              </a:xfrm>
              <a:prstGeom prst="rect">
                <a:avLst/>
              </a:prstGeom>
              <a:blipFill>
                <a:blip r:embed="rId2"/>
                <a:stretch>
                  <a:fillRect l="-426" t="-97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E8F63876-6FC6-4D7A-BF09-4BF75A22C5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3982" y="4738843"/>
                <a:ext cx="6503544" cy="4250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500"/>
                  </a:spcBef>
                  <a:buFont typeface="Wingdings" panose="05000000000000000000" pitchFamily="2" charset="2"/>
                  <a:buChar char="§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sz="1600" b="0"/>
                  <a:t>   1              …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𝑠𝑡𝑎𝑟𝑡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𝑝𝑜𝑠</m:t>
                    </m:r>
                  </m:oMath>
                </a14:m>
                <a:r>
                  <a:rPr lang="en-US" sz="1600" b="0"/>
                  <a:t>            …    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𝑒𝑛𝑑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𝑝𝑜𝑠</m:t>
                    </m:r>
                  </m:oMath>
                </a14:m>
                <a:r>
                  <a:rPr lang="en-US" sz="1600"/>
                  <a:t>     …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E8F63876-6FC6-4D7A-BF09-4BF75A22C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82" y="4738843"/>
                <a:ext cx="6503544" cy="425085"/>
              </a:xfrm>
              <a:prstGeom prst="rect">
                <a:avLst/>
              </a:prstGeom>
              <a:blipFill>
                <a:blip r:embed="rId3"/>
                <a:stretch>
                  <a:fillRect t="-428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DCC9BFF-5583-4576-BF69-6908B58AE1CD}"/>
              </a:ext>
            </a:extLst>
          </p:cNvPr>
          <p:cNvSpPr/>
          <p:nvPr/>
        </p:nvSpPr>
        <p:spPr>
          <a:xfrm>
            <a:off x="523982" y="5202408"/>
            <a:ext cx="534257" cy="53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DB4C9D1-B587-4BC5-80C2-BC8C2A0FA85A}"/>
              </a:ext>
            </a:extLst>
          </p:cNvPr>
          <p:cNvSpPr/>
          <p:nvPr/>
        </p:nvSpPr>
        <p:spPr>
          <a:xfrm>
            <a:off x="1058239" y="5202406"/>
            <a:ext cx="534257" cy="53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BACC213-3F00-4B58-9C67-6A072808DE3D}"/>
              </a:ext>
            </a:extLst>
          </p:cNvPr>
          <p:cNvSpPr/>
          <p:nvPr/>
        </p:nvSpPr>
        <p:spPr>
          <a:xfrm>
            <a:off x="1579651" y="5202406"/>
            <a:ext cx="534257" cy="53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B8106C2-E22A-43C6-9780-780B0B124291}"/>
              </a:ext>
            </a:extLst>
          </p:cNvPr>
          <p:cNvSpPr/>
          <p:nvPr/>
        </p:nvSpPr>
        <p:spPr>
          <a:xfrm>
            <a:off x="2121116" y="5202406"/>
            <a:ext cx="534257" cy="53425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7A28939-7610-4ACA-8B6E-1B90C45CB1A6}"/>
              </a:ext>
            </a:extLst>
          </p:cNvPr>
          <p:cNvSpPr/>
          <p:nvPr/>
        </p:nvSpPr>
        <p:spPr>
          <a:xfrm>
            <a:off x="2662581" y="5202406"/>
            <a:ext cx="534257" cy="53425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E6D1209-E9A2-4696-B56B-7BDA2B060BA1}"/>
              </a:ext>
            </a:extLst>
          </p:cNvPr>
          <p:cNvSpPr/>
          <p:nvPr/>
        </p:nvSpPr>
        <p:spPr>
          <a:xfrm>
            <a:off x="3196838" y="5202406"/>
            <a:ext cx="534257" cy="53425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6490FAF-B186-47B7-B994-AD358DCED258}"/>
              </a:ext>
            </a:extLst>
          </p:cNvPr>
          <p:cNvSpPr/>
          <p:nvPr/>
        </p:nvSpPr>
        <p:spPr>
          <a:xfrm>
            <a:off x="3731095" y="5202406"/>
            <a:ext cx="534257" cy="53425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9A022ADE-9D21-4A97-9D9F-5553F94C35D8}"/>
              </a:ext>
            </a:extLst>
          </p:cNvPr>
          <p:cNvSpPr/>
          <p:nvPr/>
        </p:nvSpPr>
        <p:spPr>
          <a:xfrm>
            <a:off x="4265352" y="5199835"/>
            <a:ext cx="534257" cy="53425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ACB2CF7-0D7F-44B1-BE9D-5F6B6308E3C3}"/>
              </a:ext>
            </a:extLst>
          </p:cNvPr>
          <p:cNvSpPr/>
          <p:nvPr/>
        </p:nvSpPr>
        <p:spPr>
          <a:xfrm>
            <a:off x="4793972" y="5199835"/>
            <a:ext cx="534257" cy="53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1BCD126-830E-471D-94C3-3A2DC62E81C2}"/>
              </a:ext>
            </a:extLst>
          </p:cNvPr>
          <p:cNvSpPr/>
          <p:nvPr/>
        </p:nvSpPr>
        <p:spPr>
          <a:xfrm>
            <a:off x="5328229" y="5199833"/>
            <a:ext cx="534257" cy="53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7" name="AutoShape 6" descr="Curly Bracket Png - Curly Braces Png PNG Image | Transparent PNG Free  Download on SeekPNG">
            <a:extLst>
              <a:ext uri="{FF2B5EF4-FFF2-40B4-BE49-F238E27FC236}">
                <a16:creationId xmlns:a16="http://schemas.microsoft.com/office/drawing/2014/main" id="{371C22E9-C0CA-45EA-B1BF-615D7C8DA2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89462" y="55842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1F6D34-1EDB-4872-870F-F2F53905A2F5}"/>
              </a:ext>
            </a:extLst>
          </p:cNvPr>
          <p:cNvSpPr/>
          <p:nvPr/>
        </p:nvSpPr>
        <p:spPr>
          <a:xfrm>
            <a:off x="523982" y="2455524"/>
            <a:ext cx="5525834" cy="97347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DF3282-2E6F-47FC-ADFF-8C08F9A51423}"/>
              </a:ext>
            </a:extLst>
          </p:cNvPr>
          <p:cNvCxnSpPr>
            <a:stCxn id="6" idx="3"/>
          </p:cNvCxnSpPr>
          <p:nvPr/>
        </p:nvCxnSpPr>
        <p:spPr>
          <a:xfrm flipV="1">
            <a:off x="6049816" y="2938409"/>
            <a:ext cx="1501690" cy="385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76B2C3B6-8082-4AF2-AC98-6173269DE3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46950" y="2528727"/>
                <a:ext cx="2782642" cy="96577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>
                    <a:solidFill>
                      <a:srgbClr val="C00000"/>
                    </a:solidFill>
                  </a:rPr>
                  <a:t>Duyệt từ 1 đến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𝑒𝑛𝑑</m:t>
                    </m:r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𝑝𝑜𝑠</m:t>
                    </m:r>
                  </m:oMath>
                </a14:m>
                <a:r>
                  <a:rPr lang="en-US" sz="180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1800">
                    <a:solidFill>
                      <a:srgbClr val="C00000"/>
                    </a:solidFill>
                  </a:rPr>
                  <a:t>Duyệt từ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𝑒𝑛𝑑</m:t>
                    </m:r>
                    <m:r>
                      <a:rPr lang="en-US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𝑝𝑜𝑠</m:t>
                    </m:r>
                  </m:oMath>
                </a14:m>
                <a:r>
                  <a:rPr lang="en-US" sz="1800">
                    <a:solidFill>
                      <a:srgbClr val="C00000"/>
                    </a:solidFill>
                  </a:rPr>
                  <a:t> về 1?</a:t>
                </a:r>
              </a:p>
              <a:p>
                <a:pPr marL="0" indent="0">
                  <a:buNone/>
                </a:pPr>
                <a:endParaRPr lang="en-US" sz="18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76B2C3B6-8082-4AF2-AC98-6173269DE3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46950" y="2528727"/>
                <a:ext cx="2782642" cy="965770"/>
              </a:xfrm>
              <a:blipFill>
                <a:blip r:embed="rId4"/>
                <a:stretch>
                  <a:fillRect l="-1751" t="-379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BCC6755C-5EAB-4BEE-912D-B8271E24A7A9}"/>
              </a:ext>
            </a:extLst>
          </p:cNvPr>
          <p:cNvSpPr/>
          <p:nvPr/>
        </p:nvSpPr>
        <p:spPr>
          <a:xfrm>
            <a:off x="10582089" y="3841218"/>
            <a:ext cx="819364" cy="81936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386834-C74F-4B62-9FEF-C66E66B1B912}"/>
              </a:ext>
            </a:extLst>
          </p:cNvPr>
          <p:cNvCxnSpPr>
            <a:cxnSpLocks/>
          </p:cNvCxnSpPr>
          <p:nvPr/>
        </p:nvCxnSpPr>
        <p:spPr>
          <a:xfrm>
            <a:off x="9005941" y="3532239"/>
            <a:ext cx="0" cy="4994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9D79EAD6-7875-4191-949D-86DD7842FA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46949" y="4069415"/>
                <a:ext cx="2985023" cy="9657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500"/>
                  </a:spcBef>
                  <a:buFont typeface="Wingdings" panose="05000000000000000000" pitchFamily="2" charset="2"/>
                  <a:buChar char="§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sz="1800">
                    <a:solidFill>
                      <a:srgbClr val="C00000"/>
                    </a:solidFill>
                  </a:rPr>
                  <a:t>Độ phức tạp thời gian: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800">
                  <a:solidFill>
                    <a:srgbClr val="C00000"/>
                  </a:solidFill>
                </a:endParaRPr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US" sz="18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9D79EAD6-7875-4191-949D-86DD7842F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949" y="4069415"/>
                <a:ext cx="2985023" cy="965770"/>
              </a:xfrm>
              <a:prstGeom prst="rect">
                <a:avLst/>
              </a:prstGeom>
              <a:blipFill>
                <a:blip r:embed="rId5"/>
                <a:stretch>
                  <a:fillRect l="-1633" t="-379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37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8" grpId="0" uiExpand="1" build="p"/>
      <p:bldP spid="11" grpId="0" animBg="1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Ý tưởng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DCC9BFF-5583-4576-BF69-6908B58AE1CD}"/>
              </a:ext>
            </a:extLst>
          </p:cNvPr>
          <p:cNvSpPr/>
          <p:nvPr/>
        </p:nvSpPr>
        <p:spPr>
          <a:xfrm>
            <a:off x="157391" y="3814476"/>
            <a:ext cx="534257" cy="53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DB4C9D1-B587-4BC5-80C2-BC8C2A0FA85A}"/>
              </a:ext>
            </a:extLst>
          </p:cNvPr>
          <p:cNvSpPr/>
          <p:nvPr/>
        </p:nvSpPr>
        <p:spPr>
          <a:xfrm>
            <a:off x="691648" y="3814474"/>
            <a:ext cx="534257" cy="53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BACC213-3F00-4B58-9C67-6A072808DE3D}"/>
              </a:ext>
            </a:extLst>
          </p:cNvPr>
          <p:cNvSpPr/>
          <p:nvPr/>
        </p:nvSpPr>
        <p:spPr>
          <a:xfrm>
            <a:off x="1213060" y="3814474"/>
            <a:ext cx="534257" cy="53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B8106C2-E22A-43C6-9780-780B0B124291}"/>
              </a:ext>
            </a:extLst>
          </p:cNvPr>
          <p:cNvSpPr/>
          <p:nvPr/>
        </p:nvSpPr>
        <p:spPr>
          <a:xfrm>
            <a:off x="1754525" y="3814474"/>
            <a:ext cx="534257" cy="53425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7A28939-7610-4ACA-8B6E-1B90C45CB1A6}"/>
              </a:ext>
            </a:extLst>
          </p:cNvPr>
          <p:cNvSpPr/>
          <p:nvPr/>
        </p:nvSpPr>
        <p:spPr>
          <a:xfrm>
            <a:off x="2295990" y="3814474"/>
            <a:ext cx="534257" cy="53425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E6D1209-E9A2-4696-B56B-7BDA2B060BA1}"/>
              </a:ext>
            </a:extLst>
          </p:cNvPr>
          <p:cNvSpPr/>
          <p:nvPr/>
        </p:nvSpPr>
        <p:spPr>
          <a:xfrm>
            <a:off x="2830247" y="3814474"/>
            <a:ext cx="534257" cy="53425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6490FAF-B186-47B7-B994-AD358DCED258}"/>
              </a:ext>
            </a:extLst>
          </p:cNvPr>
          <p:cNvSpPr/>
          <p:nvPr/>
        </p:nvSpPr>
        <p:spPr>
          <a:xfrm>
            <a:off x="3364504" y="3814474"/>
            <a:ext cx="534257" cy="53425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ACB2CF7-0D7F-44B1-BE9D-5F6B6308E3C3}"/>
              </a:ext>
            </a:extLst>
          </p:cNvPr>
          <p:cNvSpPr/>
          <p:nvPr/>
        </p:nvSpPr>
        <p:spPr>
          <a:xfrm>
            <a:off x="4427381" y="3811903"/>
            <a:ext cx="534257" cy="53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1BCD126-830E-471D-94C3-3A2DC62E81C2}"/>
              </a:ext>
            </a:extLst>
          </p:cNvPr>
          <p:cNvSpPr/>
          <p:nvPr/>
        </p:nvSpPr>
        <p:spPr>
          <a:xfrm>
            <a:off x="4961638" y="3811901"/>
            <a:ext cx="534257" cy="53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7" name="AutoShape 6" descr="Curly Bracket Png - Curly Braces Png PNG Image | Transparent PNG Free  Download on SeekPNG">
            <a:extLst>
              <a:ext uri="{FF2B5EF4-FFF2-40B4-BE49-F238E27FC236}">
                <a16:creationId xmlns:a16="http://schemas.microsoft.com/office/drawing/2014/main" id="{371C22E9-C0CA-45EA-B1BF-615D7C8DA2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2871" y="419633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6F6896E0-AA66-4937-BF9E-94C9A618A5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7391" y="2004781"/>
                <a:ext cx="2928342" cy="5358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 </m:t>
                    </m:r>
                  </m:oMath>
                </a14:m>
                <a:r>
                  <a:rPr lang="en-US" b="0"/>
                  <a:t> 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6F6896E0-AA66-4937-BF9E-94C9A618A5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7391" y="2004781"/>
                <a:ext cx="2928342" cy="535826"/>
              </a:xfrm>
              <a:blipFill>
                <a:blip r:embed="rId2"/>
                <a:stretch>
                  <a:fillRect l="-20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D221527-5900-44A5-8022-69AD64C2B171}"/>
              </a:ext>
            </a:extLst>
          </p:cNvPr>
          <p:cNvSpPr/>
          <p:nvPr/>
        </p:nvSpPr>
        <p:spPr>
          <a:xfrm>
            <a:off x="3893124" y="3810773"/>
            <a:ext cx="534257" cy="53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8F63876-6FC6-4D7A-BF09-4BF75A22C5C1}"/>
              </a:ext>
            </a:extLst>
          </p:cNvPr>
          <p:cNvSpPr txBox="1">
            <a:spLocks/>
          </p:cNvSpPr>
          <p:nvPr/>
        </p:nvSpPr>
        <p:spPr>
          <a:xfrm>
            <a:off x="157391" y="3928258"/>
            <a:ext cx="6503544" cy="425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600" b="0"/>
              <a:t>   </a:t>
            </a:r>
            <a:r>
              <a:rPr lang="en-US" sz="1600"/>
              <a:t>9</a:t>
            </a:r>
            <a:r>
              <a:rPr lang="en-US" sz="1600" b="0"/>
              <a:t>         1         5          3         1          2         2         6          4         3</a:t>
            </a:r>
            <a:endParaRPr 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915522-B943-4A67-B354-C9A4BC62FB17}"/>
              </a:ext>
            </a:extLst>
          </p:cNvPr>
          <p:cNvSpPr txBox="1"/>
          <p:nvPr/>
        </p:nvSpPr>
        <p:spPr>
          <a:xfrm>
            <a:off x="157391" y="3499840"/>
            <a:ext cx="62558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/>
              <a:t>    1          2           3            4           5           6           7           8           9          10</a:t>
            </a:r>
            <a:endParaRPr lang="vi-VN" sz="140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397C1D1-67FF-4FD0-BCBE-84035ABB8D04}"/>
              </a:ext>
            </a:extLst>
          </p:cNvPr>
          <p:cNvSpPr/>
          <p:nvPr/>
        </p:nvSpPr>
        <p:spPr>
          <a:xfrm rot="16200000">
            <a:off x="1928564" y="4497610"/>
            <a:ext cx="186178" cy="257695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8AF1A43F-C521-4777-A55D-1ABB10947A58}"/>
              </a:ext>
            </a:extLst>
          </p:cNvPr>
          <p:cNvSpPr/>
          <p:nvPr/>
        </p:nvSpPr>
        <p:spPr>
          <a:xfrm rot="16200000">
            <a:off x="3538543" y="4497610"/>
            <a:ext cx="186178" cy="257695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8D024B5E-E749-4916-A344-0191CEE522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21562" y="4719547"/>
                <a:ext cx="2928342" cy="5358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500"/>
                  </a:spcBef>
                  <a:buFont typeface="Wingdings" panose="05000000000000000000" pitchFamily="2" charset="2"/>
                  <a:buChar char="§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𝑠𝑡𝑎𝑟𝑡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𝑝𝑜𝑠</m:t>
                    </m:r>
                  </m:oMath>
                </a14:m>
                <a:r>
                  <a:rPr lang="en-US" sz="1400"/>
                  <a:t>                     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𝑒𝑛𝑑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𝑝𝑜𝑠</m:t>
                    </m:r>
                  </m:oMath>
                </a14:m>
                <a:r>
                  <a:rPr lang="en-US" sz="1400"/>
                  <a:t> 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8D024B5E-E749-4916-A344-0191CEE52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562" y="4719547"/>
                <a:ext cx="2928342" cy="5358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4414848A-F544-4F5B-947A-06D33762DF7F}"/>
              </a:ext>
            </a:extLst>
          </p:cNvPr>
          <p:cNvSpPr/>
          <p:nvPr/>
        </p:nvSpPr>
        <p:spPr>
          <a:xfrm>
            <a:off x="157391" y="5625280"/>
            <a:ext cx="534257" cy="53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B053C0E5-EEAA-479A-811D-EB6CD9A1832C}"/>
              </a:ext>
            </a:extLst>
          </p:cNvPr>
          <p:cNvSpPr/>
          <p:nvPr/>
        </p:nvSpPr>
        <p:spPr>
          <a:xfrm>
            <a:off x="691648" y="5625278"/>
            <a:ext cx="534257" cy="53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232C5732-544D-412C-B24A-AF85D4DCFBAA}"/>
              </a:ext>
            </a:extLst>
          </p:cNvPr>
          <p:cNvSpPr/>
          <p:nvPr/>
        </p:nvSpPr>
        <p:spPr>
          <a:xfrm>
            <a:off x="1213060" y="5625278"/>
            <a:ext cx="534257" cy="53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57D93AA6-3D31-47AE-844A-D1AA1E7C936C}"/>
              </a:ext>
            </a:extLst>
          </p:cNvPr>
          <p:cNvSpPr/>
          <p:nvPr/>
        </p:nvSpPr>
        <p:spPr>
          <a:xfrm>
            <a:off x="1754525" y="5625278"/>
            <a:ext cx="534257" cy="53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C963B6F7-434E-43C3-98AD-1D445403AF94}"/>
              </a:ext>
            </a:extLst>
          </p:cNvPr>
          <p:cNvSpPr/>
          <p:nvPr/>
        </p:nvSpPr>
        <p:spPr>
          <a:xfrm>
            <a:off x="2295990" y="5625278"/>
            <a:ext cx="534257" cy="53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6ED44AC8-B611-40CB-8936-A267E6196D3E}"/>
              </a:ext>
            </a:extLst>
          </p:cNvPr>
          <p:cNvSpPr/>
          <p:nvPr/>
        </p:nvSpPr>
        <p:spPr>
          <a:xfrm>
            <a:off x="2830247" y="5625278"/>
            <a:ext cx="534257" cy="53425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87E6B0FF-3347-4B80-AB65-95BE8FE62D3E}"/>
              </a:ext>
            </a:extLst>
          </p:cNvPr>
          <p:cNvSpPr/>
          <p:nvPr/>
        </p:nvSpPr>
        <p:spPr>
          <a:xfrm>
            <a:off x="3364504" y="5625278"/>
            <a:ext cx="534257" cy="53425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666F433B-6CC0-4094-BBCE-7241D5AD1C77}"/>
              </a:ext>
            </a:extLst>
          </p:cNvPr>
          <p:cNvSpPr/>
          <p:nvPr/>
        </p:nvSpPr>
        <p:spPr>
          <a:xfrm>
            <a:off x="4427381" y="5622707"/>
            <a:ext cx="534257" cy="53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042D2B30-A8E8-4F68-A927-06A58F841F69}"/>
              </a:ext>
            </a:extLst>
          </p:cNvPr>
          <p:cNvSpPr/>
          <p:nvPr/>
        </p:nvSpPr>
        <p:spPr>
          <a:xfrm>
            <a:off x="4961638" y="5622705"/>
            <a:ext cx="534257" cy="53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0" name="AutoShape 6" descr="Curly Bracket Png - Curly Braces Png PNG Image | Transparent PNG Free  Download on SeekPNG">
            <a:extLst>
              <a:ext uri="{FF2B5EF4-FFF2-40B4-BE49-F238E27FC236}">
                <a16:creationId xmlns:a16="http://schemas.microsoft.com/office/drawing/2014/main" id="{960F0D3C-F50C-46DB-8BF3-50C8378DF1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2871" y="600713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EFD5EC69-3AC8-427D-979B-EF4C688387A1}"/>
              </a:ext>
            </a:extLst>
          </p:cNvPr>
          <p:cNvSpPr/>
          <p:nvPr/>
        </p:nvSpPr>
        <p:spPr>
          <a:xfrm>
            <a:off x="3893124" y="5621577"/>
            <a:ext cx="534257" cy="53425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8C6896FE-753E-43FC-86F2-1C5B580327AA}"/>
              </a:ext>
            </a:extLst>
          </p:cNvPr>
          <p:cNvSpPr txBox="1">
            <a:spLocks/>
          </p:cNvSpPr>
          <p:nvPr/>
        </p:nvSpPr>
        <p:spPr>
          <a:xfrm>
            <a:off x="157391" y="5739062"/>
            <a:ext cx="6503544" cy="425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600" b="0"/>
              <a:t>   </a:t>
            </a:r>
            <a:r>
              <a:rPr lang="en-US" sz="1600"/>
              <a:t>9</a:t>
            </a:r>
            <a:r>
              <a:rPr lang="en-US" sz="1600" b="0"/>
              <a:t>         1         5          3         1          2         2         6          4         3</a:t>
            </a:r>
            <a:endParaRPr lang="en-US" sz="1600" dirty="0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5DCD04C0-19B5-46DA-B94E-75B18FACF764}"/>
              </a:ext>
            </a:extLst>
          </p:cNvPr>
          <p:cNvSpPr/>
          <p:nvPr/>
        </p:nvSpPr>
        <p:spPr>
          <a:xfrm rot="16200000">
            <a:off x="3004286" y="6292296"/>
            <a:ext cx="186178" cy="257695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33100853-6FC7-49AC-98F4-587C2A31CACA}"/>
              </a:ext>
            </a:extLst>
          </p:cNvPr>
          <p:cNvSpPr/>
          <p:nvPr/>
        </p:nvSpPr>
        <p:spPr>
          <a:xfrm rot="16200000">
            <a:off x="4067163" y="6292296"/>
            <a:ext cx="186178" cy="257695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ontent Placeholder 2">
                <a:extLst>
                  <a:ext uri="{FF2B5EF4-FFF2-40B4-BE49-F238E27FC236}">
                    <a16:creationId xmlns:a16="http://schemas.microsoft.com/office/drawing/2014/main" id="{87F5AA3E-953A-41A2-8B8B-E04203D327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96081" y="6522038"/>
                <a:ext cx="2928342" cy="5358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500"/>
                  </a:spcBef>
                  <a:buFont typeface="Wingdings" panose="05000000000000000000" pitchFamily="2" charset="2"/>
                  <a:buChar char="§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𝑠𝑡𝑎𝑟𝑡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𝑝𝑜𝑠</m:t>
                    </m:r>
                  </m:oMath>
                </a14:m>
                <a:r>
                  <a:rPr lang="en-US" sz="1400"/>
                  <a:t>      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𝑒𝑛𝑑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𝑝𝑜𝑠</m:t>
                    </m:r>
                  </m:oMath>
                </a14:m>
                <a:r>
                  <a:rPr lang="en-US" sz="1400"/>
                  <a:t> 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85" name="Content Placeholder 2">
                <a:extLst>
                  <a:ext uri="{FF2B5EF4-FFF2-40B4-BE49-F238E27FC236}">
                    <a16:creationId xmlns:a16="http://schemas.microsoft.com/office/drawing/2014/main" id="{87F5AA3E-953A-41A2-8B8B-E04203D32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081" y="6522038"/>
                <a:ext cx="2928342" cy="5358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C31811C6-AD33-4C5B-A6E4-E6BEFA7EA4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12526" y="5079494"/>
                <a:ext cx="4203844" cy="22179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500"/>
                  </a:spcBef>
                  <a:buFont typeface="Wingdings" panose="05000000000000000000" pitchFamily="2" charset="2"/>
                  <a:buChar char="§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/>
                  <a:t>Không cần duyệt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𝑠𝑡𝑎𝑟𝑡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</m:oMath>
                </a14:m>
                <a:r>
                  <a:rPr lang="en-US"/>
                  <a:t> lại từ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/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C31811C6-AD33-4C5B-A6E4-E6BEFA7EA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526" y="5079494"/>
                <a:ext cx="4203844" cy="2217907"/>
              </a:xfrm>
              <a:prstGeom prst="rect">
                <a:avLst/>
              </a:prstGeom>
              <a:blipFill>
                <a:blip r:embed="rId5"/>
                <a:stretch>
                  <a:fillRect l="-1887" t="-164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Content Placeholder 2">
                <a:extLst>
                  <a:ext uri="{FF2B5EF4-FFF2-40B4-BE49-F238E27FC236}">
                    <a16:creationId xmlns:a16="http://schemas.microsoft.com/office/drawing/2014/main" id="{112264F6-0477-4AD2-936B-2EA083A490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09314" y="2973503"/>
                <a:ext cx="5010773" cy="10993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500"/>
                  </a:spcBef>
                  <a:buFont typeface="Wingdings" panose="05000000000000000000" pitchFamily="2" charset="2"/>
                  <a:buChar char="§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</m:oMath>
                </a14:m>
                <a:r>
                  <a:rPr lang="en-US"/>
                  <a:t> dịch sang phải thì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𝑠𝑡𝑎𝑟𝑡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</m:oMath>
                </a14:m>
                <a:r>
                  <a:rPr lang="en-US"/>
                  <a:t> cũng dịch sang phải hoặc đứng yên</a:t>
                </a:r>
              </a:p>
            </p:txBody>
          </p:sp>
        </mc:Choice>
        <mc:Fallback>
          <p:sp>
            <p:nvSpPr>
              <p:cNvPr id="88" name="Content Placeholder 2">
                <a:extLst>
                  <a:ext uri="{FF2B5EF4-FFF2-40B4-BE49-F238E27FC236}">
                    <a16:creationId xmlns:a16="http://schemas.microsoft.com/office/drawing/2014/main" id="{112264F6-0477-4AD2-936B-2EA083A49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314" y="2973503"/>
                <a:ext cx="5010773" cy="1099341"/>
              </a:xfrm>
              <a:prstGeom prst="rect">
                <a:avLst/>
              </a:prstGeom>
              <a:blipFill>
                <a:blip r:embed="rId6"/>
                <a:stretch>
                  <a:fillRect t="-333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Arrow: Striped Right 89">
            <a:extLst>
              <a:ext uri="{FF2B5EF4-FFF2-40B4-BE49-F238E27FC236}">
                <a16:creationId xmlns:a16="http://schemas.microsoft.com/office/drawing/2014/main" id="{070B621E-F628-4134-B120-8BA9DE389A92}"/>
              </a:ext>
            </a:extLst>
          </p:cNvPr>
          <p:cNvSpPr/>
          <p:nvPr/>
        </p:nvSpPr>
        <p:spPr>
          <a:xfrm rot="5400000">
            <a:off x="8409682" y="4210683"/>
            <a:ext cx="535826" cy="473821"/>
          </a:xfrm>
          <a:prstGeom prst="stripedRightArrow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ECB94DF7-2E7A-4348-BD99-93E0888D68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9033" y="2549945"/>
                <a:ext cx="5326862" cy="93377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500"/>
                  </a:spcBef>
                  <a:buFont typeface="Wingdings" panose="05000000000000000000" pitchFamily="2" charset="2"/>
                  <a:buChar char="§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/>
                  <a:t>Giả sử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</m:oMath>
                </a14:m>
                <a:r>
                  <a:rPr lang="en-US"/>
                  <a:t> đã duyệt đến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/>
                  <a:t> </a:t>
                </a:r>
              </a:p>
            </p:txBody>
          </p:sp>
        </mc:Choice>
        <mc:Fallback xmlns="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ECB94DF7-2E7A-4348-BD99-93E0888D6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33" y="2549945"/>
                <a:ext cx="5326862" cy="933778"/>
              </a:xfrm>
              <a:prstGeom prst="rect">
                <a:avLst/>
              </a:prstGeom>
              <a:blipFill>
                <a:blip r:embed="rId7"/>
                <a:stretch>
                  <a:fillRect l="-1487" t="-392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07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/>
      <p:bldP spid="81" grpId="0" animBg="1"/>
      <p:bldP spid="82" grpId="0"/>
      <p:bldP spid="83" grpId="0" animBg="1"/>
      <p:bldP spid="84" grpId="0" animBg="1"/>
      <p:bldP spid="85" grpId="0"/>
      <p:bldP spid="87" grpId="0"/>
      <p:bldP spid="88" grpId="0"/>
      <p:bldP spid="9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Giải thuật: Sử dụng kĩ thuật Two Pointers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6F6896E0-AA66-4937-BF9E-94C9A618A5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240" y="1837840"/>
                <a:ext cx="6097494" cy="502954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1800"/>
                  <a:t>B1: Khởi tạo:</a:t>
                </a:r>
              </a:p>
              <a:p>
                <a:pPr marL="0" indent="0">
                  <a:buNone/>
                </a:pPr>
                <a:r>
                  <a:rPr lang="en-US" sz="1800" b="0"/>
                  <a:t>       </a:t>
                </a:r>
                <a:r>
                  <a:rPr lang="en-US" sz="1800" b="0">
                    <a:sym typeface="Wingdings" panose="05000000000000000000" pitchFamily="2" charset="2"/>
                  </a:rPr>
                  <a:t></a:t>
                </a:r>
                <a:r>
                  <a:rPr lang="en-US" sz="1800" b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𝑠𝑡𝑎𝑟𝑡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𝑝𝑜𝑠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800"/>
              </a:p>
              <a:p>
                <a:pPr marL="0" indent="0">
                  <a:buNone/>
                </a:pPr>
                <a:r>
                  <a:rPr lang="en-US" sz="1800"/>
                  <a:t>       </a:t>
                </a:r>
                <a:r>
                  <a:rPr lang="en-US" sz="1800">
                    <a:sym typeface="Wingdings" panose="05000000000000000000" pitchFamily="2" charset="2"/>
                  </a:rPr>
                  <a:t></a:t>
                </a:r>
                <a:r>
                  <a:rPr lang="en-US" sz="180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800"/>
                  <a:t> (tổng của đoạn con đang xét)</a:t>
                </a:r>
              </a:p>
              <a:p>
                <a:pPr marL="0" indent="0">
                  <a:buNone/>
                </a:pPr>
                <a:r>
                  <a:rPr lang="en-US" sz="1800">
                    <a:sym typeface="Wingdings" panose="05000000000000000000" pitchFamily="2" charset="2"/>
                  </a:rPr>
                  <a:t>       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𝑎𝑛𝑠𝑤𝑒𝑟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endParaRPr lang="en-US" sz="1800"/>
              </a:p>
              <a:p>
                <a:pPr marL="0" indent="0">
                  <a:buNone/>
                </a:pPr>
                <a:r>
                  <a:rPr lang="en-US" sz="1800"/>
                  <a:t>B2: Duyệt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𝑒𝑛𝑑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𝑝𝑜𝑠</m:t>
                    </m:r>
                  </m:oMath>
                </a14:m>
                <a:r>
                  <a:rPr lang="en-US" sz="1800"/>
                  <a:t> từ 1 đến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800"/>
                  <a:t>, với mỗi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𝑒𝑛𝑑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𝑝𝑜𝑠</m:t>
                    </m:r>
                  </m:oMath>
                </a14:m>
                <a:r>
                  <a:rPr lang="en-US" sz="1800"/>
                  <a:t>:</a:t>
                </a:r>
              </a:p>
              <a:p>
                <a:pPr marL="0" indent="0">
                  <a:buNone/>
                </a:pPr>
                <a:r>
                  <a:rPr lang="en-US" sz="1800"/>
                  <a:t>       </a:t>
                </a:r>
                <a:r>
                  <a:rPr lang="en-US" sz="1800">
                    <a:sym typeface="Wingdings" panose="05000000000000000000" pitchFamily="2" charset="2"/>
                  </a:rPr>
                  <a:t> Thêm phần tử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𝑒𝑛𝑑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_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𝑝𝑜𝑠</m:t>
                        </m:r>
                      </m:sub>
                    </m:sSub>
                  </m:oMath>
                </a14:m>
                <a:r>
                  <a:rPr lang="en-US" sz="1800"/>
                  <a:t> vào đoạn con:</a:t>
                </a:r>
              </a:p>
              <a:p>
                <a:pPr marL="0" indent="0">
                  <a:buNone/>
                </a:pPr>
                <a:r>
                  <a:rPr lang="en-US" sz="1800"/>
                  <a:t>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𝑒𝑛𝑑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</m:sub>
                    </m:sSub>
                  </m:oMath>
                </a14:m>
                <a:endParaRPr lang="en-US" sz="1800"/>
              </a:p>
              <a:p>
                <a:pPr marL="0" indent="0">
                  <a:buNone/>
                </a:pPr>
                <a:r>
                  <a:rPr lang="en-US" sz="1800">
                    <a:sym typeface="Wingdings" panose="05000000000000000000" pitchFamily="2" charset="2"/>
                  </a:rPr>
                  <a:t>        Chừng nào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𝑠𝑢𝑚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&gt;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sz="1800"/>
                  <a:t>, tăng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𝑠𝑡𝑎𝑟𝑡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𝑝𝑜𝑠</m:t>
                    </m:r>
                  </m:oMath>
                </a14:m>
                <a:r>
                  <a:rPr lang="en-US" sz="1800"/>
                  <a:t> và cập nhật lại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𝑠𝑢𝑚</m:t>
                    </m:r>
                  </m:oMath>
                </a14:m>
                <a:endParaRPr lang="en-US" sz="1800"/>
              </a:p>
              <a:p>
                <a:pPr marL="0" indent="0">
                  <a:buNone/>
                </a:pPr>
                <a:r>
                  <a:rPr lang="en-US" sz="1800"/>
                  <a:t>       </a:t>
                </a:r>
                <a:r>
                  <a:rPr lang="en-US" sz="1800">
                    <a:sym typeface="Wingdings" panose="05000000000000000000" pitchFamily="2" charset="2"/>
                  </a:rPr>
                  <a:t> Cập nhật kết quả:</a:t>
                </a:r>
              </a:p>
              <a:p>
                <a:pPr marL="0" indent="0">
                  <a:buNone/>
                </a:pPr>
                <a:r>
                  <a:rPr lang="en-US" sz="1800" b="0">
                    <a:sym typeface="Wingdings" panose="05000000000000000000" pitchFamily="2" charset="2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𝑎𝑛𝑠𝑤𝑒𝑟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max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⁡(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𝑎𝑛𝑠𝑤𝑒𝑟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𝑒𝑛𝑑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_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𝑝𝑜𝑠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𝑠𝑡𝑎𝑟𝑡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_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𝑝𝑜𝑠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+1)</m:t>
                    </m:r>
                  </m:oMath>
                </a14:m>
                <a:endParaRPr lang="en-US" sz="1800"/>
              </a:p>
              <a:p>
                <a:pPr marL="0" indent="0">
                  <a:buNone/>
                </a:pPr>
                <a:r>
                  <a:rPr lang="en-US" sz="1800"/>
                  <a:t>B3: In kết quả 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𝑎𝑛𝑠𝑤𝑒𝑟</m:t>
                    </m:r>
                  </m:oMath>
                </a14:m>
                <a:r>
                  <a:rPr lang="en-US" sz="1800"/>
                  <a:t>)</a:t>
                </a: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6F6896E0-AA66-4937-BF9E-94C9A618A5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40" y="1837840"/>
                <a:ext cx="6097494" cy="5029544"/>
              </a:xfrm>
              <a:blipFill>
                <a:blip r:embed="rId2"/>
                <a:stretch>
                  <a:fillRect l="-800" t="-109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5461CB8-2AAE-4AA0-BBB5-191DED1E56DD}"/>
              </a:ext>
            </a:extLst>
          </p:cNvPr>
          <p:cNvSpPr/>
          <p:nvPr/>
        </p:nvSpPr>
        <p:spPr>
          <a:xfrm>
            <a:off x="6402548" y="2633189"/>
            <a:ext cx="534257" cy="53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ED33C7E-D783-4F4F-85E7-E8C783528B00}"/>
              </a:ext>
            </a:extLst>
          </p:cNvPr>
          <p:cNvSpPr/>
          <p:nvPr/>
        </p:nvSpPr>
        <p:spPr>
          <a:xfrm>
            <a:off x="6936805" y="2633187"/>
            <a:ext cx="534257" cy="53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B1CB8A4-7FA9-4A8A-9C99-6C24CFE55F0B}"/>
              </a:ext>
            </a:extLst>
          </p:cNvPr>
          <p:cNvSpPr/>
          <p:nvPr/>
        </p:nvSpPr>
        <p:spPr>
          <a:xfrm>
            <a:off x="7458217" y="2633187"/>
            <a:ext cx="534257" cy="53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E1E528A-2300-4C00-92AA-087E2BC0ADB2}"/>
              </a:ext>
            </a:extLst>
          </p:cNvPr>
          <p:cNvSpPr/>
          <p:nvPr/>
        </p:nvSpPr>
        <p:spPr>
          <a:xfrm>
            <a:off x="7999682" y="2633187"/>
            <a:ext cx="534257" cy="53425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D98F0AF-5F7F-468E-AE17-9F2FCD5AF0DE}"/>
              </a:ext>
            </a:extLst>
          </p:cNvPr>
          <p:cNvSpPr/>
          <p:nvPr/>
        </p:nvSpPr>
        <p:spPr>
          <a:xfrm>
            <a:off x="8541147" y="2633187"/>
            <a:ext cx="534257" cy="53425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7649D25-AEAA-4A1C-A89E-A5C694A7FF93}"/>
              </a:ext>
            </a:extLst>
          </p:cNvPr>
          <p:cNvSpPr/>
          <p:nvPr/>
        </p:nvSpPr>
        <p:spPr>
          <a:xfrm>
            <a:off x="9075404" y="2633187"/>
            <a:ext cx="534257" cy="53425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76C83A47-054B-4A12-966D-8A2D57DFD2D3}"/>
              </a:ext>
            </a:extLst>
          </p:cNvPr>
          <p:cNvSpPr/>
          <p:nvPr/>
        </p:nvSpPr>
        <p:spPr>
          <a:xfrm>
            <a:off x="9609661" y="2633187"/>
            <a:ext cx="534257" cy="53425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959D149-EC67-41ED-B2EA-38B950433187}"/>
              </a:ext>
            </a:extLst>
          </p:cNvPr>
          <p:cNvSpPr/>
          <p:nvPr/>
        </p:nvSpPr>
        <p:spPr>
          <a:xfrm>
            <a:off x="10672538" y="2630616"/>
            <a:ext cx="534257" cy="53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98CA396-F70A-4BAC-92DB-5D416ED50BB5}"/>
              </a:ext>
            </a:extLst>
          </p:cNvPr>
          <p:cNvSpPr/>
          <p:nvPr/>
        </p:nvSpPr>
        <p:spPr>
          <a:xfrm>
            <a:off x="11206795" y="2630614"/>
            <a:ext cx="534257" cy="53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3" name="AutoShape 6" descr="Curly Bracket Png - Curly Braces Png PNG Image | Transparent PNG Free  Download on SeekPNG">
            <a:extLst>
              <a:ext uri="{FF2B5EF4-FFF2-40B4-BE49-F238E27FC236}">
                <a16:creationId xmlns:a16="http://schemas.microsoft.com/office/drawing/2014/main" id="{2381B5CD-CEA3-4682-B321-21BA1DB150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168028" y="301504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AE487E37-E380-4B35-8040-88481B3C3C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02548" y="1837840"/>
                <a:ext cx="2928342" cy="5358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500"/>
                  </a:spcBef>
                  <a:buFont typeface="Wingdings" panose="05000000000000000000" pitchFamily="2" charset="2"/>
                  <a:buChar char="§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/>
                  <a:t>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=10 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AE487E37-E380-4B35-8040-88481B3C3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548" y="1837840"/>
                <a:ext cx="2928342" cy="535826"/>
              </a:xfrm>
              <a:prstGeom prst="rect">
                <a:avLst/>
              </a:prstGeom>
              <a:blipFill>
                <a:blip r:embed="rId3"/>
                <a:stretch>
                  <a:fillRect l="-20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0BCE22EF-BB70-4A16-9FB8-3EFEA3C3CE00}"/>
              </a:ext>
            </a:extLst>
          </p:cNvPr>
          <p:cNvSpPr/>
          <p:nvPr/>
        </p:nvSpPr>
        <p:spPr>
          <a:xfrm>
            <a:off x="10138281" y="2629486"/>
            <a:ext cx="534257" cy="53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85DE3F-BD39-4D20-9DE6-09AE45B1CB90}"/>
              </a:ext>
            </a:extLst>
          </p:cNvPr>
          <p:cNvSpPr txBox="1"/>
          <p:nvPr/>
        </p:nvSpPr>
        <p:spPr>
          <a:xfrm>
            <a:off x="6402548" y="2263595"/>
            <a:ext cx="62558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/>
              <a:t>    1          2           3            4           5           6           7           8           9          10</a:t>
            </a:r>
            <a:endParaRPr lang="vi-VN" sz="1400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17E72F58-77AF-4CB1-9D29-B9DAFE3DC3E5}"/>
              </a:ext>
            </a:extLst>
          </p:cNvPr>
          <p:cNvSpPr/>
          <p:nvPr/>
        </p:nvSpPr>
        <p:spPr>
          <a:xfrm rot="16200000">
            <a:off x="8173721" y="3316323"/>
            <a:ext cx="186178" cy="257695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43F96199-4575-4C74-9279-F4630FB9F743}"/>
              </a:ext>
            </a:extLst>
          </p:cNvPr>
          <p:cNvSpPr/>
          <p:nvPr/>
        </p:nvSpPr>
        <p:spPr>
          <a:xfrm rot="16200000">
            <a:off x="9783700" y="3316323"/>
            <a:ext cx="186178" cy="257695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ontent Placeholder 2">
                <a:extLst>
                  <a:ext uri="{FF2B5EF4-FFF2-40B4-BE49-F238E27FC236}">
                    <a16:creationId xmlns:a16="http://schemas.microsoft.com/office/drawing/2014/main" id="{072B6C7E-3FBB-45AA-AB9D-FB631199C5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66719" y="3538260"/>
                <a:ext cx="2928342" cy="5358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500"/>
                  </a:spcBef>
                  <a:buFont typeface="Wingdings" panose="05000000000000000000" pitchFamily="2" charset="2"/>
                  <a:buChar char="§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𝑠𝑡𝑎𝑟𝑡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𝑝𝑜𝑠</m:t>
                    </m:r>
                  </m:oMath>
                </a14:m>
                <a:r>
                  <a:rPr lang="en-US" sz="1400"/>
                  <a:t>                     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𝑒𝑛𝑑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𝑝𝑜𝑠</m:t>
                    </m:r>
                  </m:oMath>
                </a14:m>
                <a:r>
                  <a:rPr lang="en-US" sz="1400"/>
                  <a:t> 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59" name="Content Placeholder 2">
                <a:extLst>
                  <a:ext uri="{FF2B5EF4-FFF2-40B4-BE49-F238E27FC236}">
                    <a16:creationId xmlns:a16="http://schemas.microsoft.com/office/drawing/2014/main" id="{072B6C7E-3FBB-45AA-AB9D-FB631199C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719" y="3538260"/>
                <a:ext cx="2928342" cy="5358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FEBF1DA9-DF7E-4C9C-B35E-BB9DB9AB5177}"/>
              </a:ext>
            </a:extLst>
          </p:cNvPr>
          <p:cNvSpPr/>
          <p:nvPr/>
        </p:nvSpPr>
        <p:spPr>
          <a:xfrm>
            <a:off x="6399590" y="3993138"/>
            <a:ext cx="534257" cy="53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FDEA9758-DAD4-41DF-8C90-3328146A7A02}"/>
              </a:ext>
            </a:extLst>
          </p:cNvPr>
          <p:cNvSpPr/>
          <p:nvPr/>
        </p:nvSpPr>
        <p:spPr>
          <a:xfrm>
            <a:off x="6933847" y="3993136"/>
            <a:ext cx="534257" cy="53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DD7FD7C8-7E42-47E5-946F-C1C2E14F62C9}"/>
              </a:ext>
            </a:extLst>
          </p:cNvPr>
          <p:cNvSpPr/>
          <p:nvPr/>
        </p:nvSpPr>
        <p:spPr>
          <a:xfrm>
            <a:off x="7455259" y="3993136"/>
            <a:ext cx="534257" cy="53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6EDBF07F-4F48-4263-8C31-183D6E901845}"/>
              </a:ext>
            </a:extLst>
          </p:cNvPr>
          <p:cNvSpPr/>
          <p:nvPr/>
        </p:nvSpPr>
        <p:spPr>
          <a:xfrm>
            <a:off x="7996724" y="3993136"/>
            <a:ext cx="534257" cy="53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E040E416-EA75-4558-A050-B91FC8C57094}"/>
              </a:ext>
            </a:extLst>
          </p:cNvPr>
          <p:cNvSpPr/>
          <p:nvPr/>
        </p:nvSpPr>
        <p:spPr>
          <a:xfrm>
            <a:off x="8538189" y="3993136"/>
            <a:ext cx="534257" cy="53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733D508-30D5-4B50-88CA-D9E044C96476}"/>
              </a:ext>
            </a:extLst>
          </p:cNvPr>
          <p:cNvSpPr/>
          <p:nvPr/>
        </p:nvSpPr>
        <p:spPr>
          <a:xfrm>
            <a:off x="9072446" y="3993136"/>
            <a:ext cx="534257" cy="53425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034FFFEB-F3FB-45DB-8294-DAFD1665BE60}"/>
              </a:ext>
            </a:extLst>
          </p:cNvPr>
          <p:cNvSpPr/>
          <p:nvPr/>
        </p:nvSpPr>
        <p:spPr>
          <a:xfrm>
            <a:off x="9606703" y="3993136"/>
            <a:ext cx="534257" cy="53425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1B17A76-B876-4F4C-AF1F-3A2684963ECE}"/>
              </a:ext>
            </a:extLst>
          </p:cNvPr>
          <p:cNvSpPr/>
          <p:nvPr/>
        </p:nvSpPr>
        <p:spPr>
          <a:xfrm>
            <a:off x="10669580" y="3990565"/>
            <a:ext cx="534257" cy="53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24BB0A20-433A-4ED0-A206-45D32B095CC2}"/>
              </a:ext>
            </a:extLst>
          </p:cNvPr>
          <p:cNvSpPr/>
          <p:nvPr/>
        </p:nvSpPr>
        <p:spPr>
          <a:xfrm>
            <a:off x="11203837" y="3990563"/>
            <a:ext cx="534257" cy="53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9" name="AutoShape 6" descr="Curly Bracket Png - Curly Braces Png PNG Image | Transparent PNG Free  Download on SeekPNG">
            <a:extLst>
              <a:ext uri="{FF2B5EF4-FFF2-40B4-BE49-F238E27FC236}">
                <a16:creationId xmlns:a16="http://schemas.microsoft.com/office/drawing/2014/main" id="{30245E7F-DC16-455A-9FA4-4E0721F84D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165070" y="437499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C391C68-0FD3-4F1E-9093-BAF5BD8FDD5F}"/>
              </a:ext>
            </a:extLst>
          </p:cNvPr>
          <p:cNvSpPr/>
          <p:nvPr/>
        </p:nvSpPr>
        <p:spPr>
          <a:xfrm>
            <a:off x="10135323" y="3989435"/>
            <a:ext cx="534257" cy="53425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C8C82823-55B1-40FA-9232-B0CA006A177A}"/>
              </a:ext>
            </a:extLst>
          </p:cNvPr>
          <p:cNvSpPr/>
          <p:nvPr/>
        </p:nvSpPr>
        <p:spPr>
          <a:xfrm rot="16200000">
            <a:off x="9246485" y="4660154"/>
            <a:ext cx="186178" cy="257695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FA9AEE0D-EFC5-4165-A146-FDC24D8B543C}"/>
              </a:ext>
            </a:extLst>
          </p:cNvPr>
          <p:cNvSpPr/>
          <p:nvPr/>
        </p:nvSpPr>
        <p:spPr>
          <a:xfrm rot="16200000">
            <a:off x="10309362" y="4660154"/>
            <a:ext cx="186178" cy="257695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ontent Placeholder 2">
                <a:extLst>
                  <a:ext uri="{FF2B5EF4-FFF2-40B4-BE49-F238E27FC236}">
                    <a16:creationId xmlns:a16="http://schemas.microsoft.com/office/drawing/2014/main" id="{2B6A8A47-2F27-441E-A62C-AAF47116B1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38280" y="4889896"/>
                <a:ext cx="2928342" cy="5358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500"/>
                  </a:spcBef>
                  <a:buFont typeface="Wingdings" panose="05000000000000000000" pitchFamily="2" charset="2"/>
                  <a:buChar char="§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𝑠𝑡𝑎𝑟𝑡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𝑝𝑜𝑠</m:t>
                    </m:r>
                  </m:oMath>
                </a14:m>
                <a:r>
                  <a:rPr lang="en-US" sz="1400"/>
                  <a:t>      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𝑒𝑛𝑑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𝑝𝑜𝑠</m:t>
                    </m:r>
                  </m:oMath>
                </a14:m>
                <a:r>
                  <a:rPr lang="en-US" sz="1400"/>
                  <a:t> 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91" name="Content Placeholder 2">
                <a:extLst>
                  <a:ext uri="{FF2B5EF4-FFF2-40B4-BE49-F238E27FC236}">
                    <a16:creationId xmlns:a16="http://schemas.microsoft.com/office/drawing/2014/main" id="{2B6A8A47-2F27-441E-A62C-AAF47116B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8280" y="4889896"/>
                <a:ext cx="2928342" cy="5358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F2806C7D-A621-48F2-AE81-E9425F349EEF}"/>
              </a:ext>
            </a:extLst>
          </p:cNvPr>
          <p:cNvSpPr txBox="1">
            <a:spLocks/>
          </p:cNvSpPr>
          <p:nvPr/>
        </p:nvSpPr>
        <p:spPr>
          <a:xfrm>
            <a:off x="6402548" y="2756010"/>
            <a:ext cx="6503544" cy="425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600" b="0"/>
              <a:t>   </a:t>
            </a:r>
            <a:r>
              <a:rPr lang="en-US" sz="1600"/>
              <a:t>9</a:t>
            </a:r>
            <a:r>
              <a:rPr lang="en-US" sz="1600" b="0"/>
              <a:t>         1         5          3         1          2         2         6          4         3</a:t>
            </a:r>
            <a:endParaRPr lang="en-US" sz="1600" dirty="0"/>
          </a:p>
        </p:txBody>
      </p:sp>
      <p:sp>
        <p:nvSpPr>
          <p:cNvPr id="93" name="Content Placeholder 2">
            <a:extLst>
              <a:ext uri="{FF2B5EF4-FFF2-40B4-BE49-F238E27FC236}">
                <a16:creationId xmlns:a16="http://schemas.microsoft.com/office/drawing/2014/main" id="{824AF0D8-CE4F-4126-A009-128AB27D4512}"/>
              </a:ext>
            </a:extLst>
          </p:cNvPr>
          <p:cNvSpPr txBox="1">
            <a:spLocks/>
          </p:cNvSpPr>
          <p:nvPr/>
        </p:nvSpPr>
        <p:spPr>
          <a:xfrm>
            <a:off x="6402548" y="4098607"/>
            <a:ext cx="6503544" cy="425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600" b="0"/>
              <a:t>   </a:t>
            </a:r>
            <a:r>
              <a:rPr lang="en-US" sz="1600"/>
              <a:t>9</a:t>
            </a:r>
            <a:r>
              <a:rPr lang="en-US" sz="1600" b="0"/>
              <a:t>         1         5          3         1          2         2         6          4         3</a:t>
            </a:r>
            <a:endParaRPr lang="en-US" sz="1600" dirty="0"/>
          </a:p>
        </p:txBody>
      </p:sp>
      <p:sp>
        <p:nvSpPr>
          <p:cNvPr id="95" name="Arrow: Striped Right 94">
            <a:extLst>
              <a:ext uri="{FF2B5EF4-FFF2-40B4-BE49-F238E27FC236}">
                <a16:creationId xmlns:a16="http://schemas.microsoft.com/office/drawing/2014/main" id="{8739BDB4-3217-4041-A6AA-2FEBEA3C0C45}"/>
              </a:ext>
            </a:extLst>
          </p:cNvPr>
          <p:cNvSpPr/>
          <p:nvPr/>
        </p:nvSpPr>
        <p:spPr>
          <a:xfrm>
            <a:off x="6068375" y="5929431"/>
            <a:ext cx="714121" cy="434872"/>
          </a:xfrm>
          <a:prstGeom prst="stripedRightArrow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ontent Placeholder 2">
                <a:extLst>
                  <a:ext uri="{FF2B5EF4-FFF2-40B4-BE49-F238E27FC236}">
                    <a16:creationId xmlns:a16="http://schemas.microsoft.com/office/drawing/2014/main" id="{23ECAADD-D349-4BA6-A556-00646B5820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45488" y="5703016"/>
                <a:ext cx="4921133" cy="10382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500"/>
                  </a:spcBef>
                  <a:buFont typeface="Wingdings" panose="05000000000000000000" pitchFamily="2" charset="2"/>
                  <a:buChar char="§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sz="1800"/>
                  <a:t>Độ phức tạp thời gian: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800"/>
              </a:p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sz="1800"/>
                  <a:t>Độ phức tạp không gian:</a:t>
                </a:r>
                <a:r>
                  <a:rPr lang="en-US" sz="1800" b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800"/>
              </a:p>
            </p:txBody>
          </p:sp>
        </mc:Choice>
        <mc:Fallback xmlns="">
          <p:sp>
            <p:nvSpPr>
              <p:cNvPr id="96" name="Content Placeholder 2">
                <a:extLst>
                  <a:ext uri="{FF2B5EF4-FFF2-40B4-BE49-F238E27FC236}">
                    <a16:creationId xmlns:a16="http://schemas.microsoft.com/office/drawing/2014/main" id="{23ECAADD-D349-4BA6-A556-00646B582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488" y="5703016"/>
                <a:ext cx="4921133" cy="1038252"/>
              </a:xfrm>
              <a:prstGeom prst="rect">
                <a:avLst/>
              </a:prstGeom>
              <a:blipFill>
                <a:blip r:embed="rId6"/>
                <a:stretch>
                  <a:fillRect l="-990" t="-352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80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/>
      <p:bldP spid="95" grpId="0" animBg="1"/>
      <p:bldP spid="9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Pseudo-code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D3404-D2BA-4C63-A8CF-A25C97A26918}"/>
              </a:ext>
            </a:extLst>
          </p:cNvPr>
          <p:cNvSpPr txBox="1"/>
          <p:nvPr/>
        </p:nvSpPr>
        <p:spPr>
          <a:xfrm>
            <a:off x="0" y="1828456"/>
            <a:ext cx="66062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read(N)</a:t>
            </a:r>
          </a:p>
          <a:p>
            <a:r>
              <a:rPr lang="en-US">
                <a:latin typeface="Consolas" panose="020B0609020204030204" pitchFamily="49" charset="0"/>
              </a:rPr>
              <a:t>read(T)</a:t>
            </a:r>
          </a:p>
          <a:p>
            <a:endParaRPr lang="en-US">
              <a:latin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</a:rPr>
              <a:t>start_pos = 0</a:t>
            </a:r>
          </a:p>
          <a:p>
            <a:r>
              <a:rPr lang="en-US">
                <a:latin typeface="Consolas" panose="020B0609020204030204" pitchFamily="49" charset="0"/>
              </a:rPr>
              <a:t>sum = 0</a:t>
            </a:r>
          </a:p>
          <a:p>
            <a:r>
              <a:rPr lang="en-US">
                <a:latin typeface="Consolas" panose="020B0609020204030204" pitchFamily="49" charset="0"/>
              </a:rPr>
              <a:t>answer = 0</a:t>
            </a:r>
          </a:p>
          <a:p>
            <a:endParaRPr lang="en-US">
              <a:latin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</a:rPr>
              <a:t>for end_pos = 1 to N:</a:t>
            </a:r>
          </a:p>
          <a:p>
            <a:r>
              <a:rPr lang="en-US">
                <a:latin typeface="Consolas" panose="020B0609020204030204" pitchFamily="49" charset="0"/>
              </a:rPr>
              <a:t>    read(A[end_pos])</a:t>
            </a:r>
          </a:p>
          <a:p>
            <a:r>
              <a:rPr lang="en-US">
                <a:latin typeface="Consolas" panose="020B0609020204030204" pitchFamily="49" charset="0"/>
              </a:rPr>
              <a:t>    sum += end_pos</a:t>
            </a:r>
          </a:p>
          <a:p>
            <a:r>
              <a:rPr lang="en-US">
                <a:latin typeface="Consolas" panose="020B0609020204030204" pitchFamily="49" charset="0"/>
              </a:rPr>
              <a:t>    while (sum &gt; T):</a:t>
            </a:r>
          </a:p>
          <a:p>
            <a:r>
              <a:rPr lang="en-US">
                <a:latin typeface="Consolas" panose="020B0609020204030204" pitchFamily="49" charset="0"/>
              </a:rPr>
              <a:t>        sum -= start_pos</a:t>
            </a:r>
          </a:p>
          <a:p>
            <a:r>
              <a:rPr lang="en-US">
                <a:latin typeface="Consolas" panose="020B0609020204030204" pitchFamily="49" charset="0"/>
              </a:rPr>
              <a:t>        start_pos += 1</a:t>
            </a:r>
          </a:p>
          <a:p>
            <a:r>
              <a:rPr lang="en-US">
                <a:latin typeface="Consolas" panose="020B0609020204030204" pitchFamily="49" charset="0"/>
              </a:rPr>
              <a:t>    answer = max(answer, end_pos – start_pos + 1)</a:t>
            </a:r>
          </a:p>
          <a:p>
            <a:endParaRPr lang="en-US">
              <a:latin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</a:rPr>
              <a:t>print(answer)</a:t>
            </a:r>
          </a:p>
        </p:txBody>
      </p:sp>
    </p:spTree>
    <p:extLst>
      <p:ext uri="{BB962C8B-B14F-4D97-AF65-F5344CB8AC3E}">
        <p14:creationId xmlns:p14="http://schemas.microsoft.com/office/powerpoint/2010/main" val="320642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705</TotalTime>
  <Words>630</Words>
  <Application>Microsoft Office PowerPoint</Application>
  <PresentationFormat>Widescreen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Cambria Math</vt:lpstr>
      <vt:lpstr>Consolas</vt:lpstr>
      <vt:lpstr>Tahoma</vt:lpstr>
      <vt:lpstr>Wingdings</vt:lpstr>
      <vt:lpstr>Educational subjects 16x9</vt:lpstr>
      <vt:lpstr>Books</vt:lpstr>
      <vt:lpstr>Tóm tắt đề bài</vt:lpstr>
      <vt:lpstr>Giải thích test ví dụ 1</vt:lpstr>
      <vt:lpstr>Giải thích test ví dụ 2</vt:lpstr>
      <vt:lpstr>Bỏ qua ngữ cảnh</vt:lpstr>
      <vt:lpstr>Ý tưởng</vt:lpstr>
      <vt:lpstr>Ý tưởng</vt:lpstr>
      <vt:lpstr>Giải thuật: Sử dụng kĩ thuật Two Pointers</vt:lpstr>
      <vt:lpstr>Pseudo-code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Books</dc:title>
  <dc:creator>Biên Chu</dc:creator>
  <cp:lastModifiedBy>Biên Chu</cp:lastModifiedBy>
  <cp:revision>214</cp:revision>
  <dcterms:created xsi:type="dcterms:W3CDTF">2021-04-26T17:40:17Z</dcterms:created>
  <dcterms:modified xsi:type="dcterms:W3CDTF">2021-07-13T09:13:18Z</dcterms:modified>
</cp:coreProperties>
</file>