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4" r:id="rId1"/>
    <p:sldMasterId id="2147483802" r:id="rId2"/>
  </p:sldMasterIdLst>
  <p:notesMasterIdLst>
    <p:notesMasterId r:id="rId14"/>
  </p:notesMasterIdLst>
  <p:handoutMasterIdLst>
    <p:handoutMasterId r:id="rId15"/>
  </p:handoutMasterIdLst>
  <p:sldIdLst>
    <p:sldId id="256" r:id="rId3"/>
    <p:sldId id="405" r:id="rId4"/>
    <p:sldId id="412" r:id="rId5"/>
    <p:sldId id="406" r:id="rId6"/>
    <p:sldId id="407" r:id="rId7"/>
    <p:sldId id="408" r:id="rId8"/>
    <p:sldId id="409" r:id="rId9"/>
    <p:sldId id="410" r:id="rId10"/>
    <p:sldId id="413" r:id="rId11"/>
    <p:sldId id="414" r:id="rId12"/>
    <p:sldId id="411" r:id="rId13"/>
  </p:sldIdLst>
  <p:sldSz cx="9144000" cy="6858000" type="screen4x3"/>
  <p:notesSz cx="7010400" cy="9296400"/>
  <p:custShowLst>
    <p:custShow name="Custom Show 1" id="0">
      <p:sldLst>
        <p:sld r:id="rId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3B56C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85458" autoAdjust="0"/>
  </p:normalViewPr>
  <p:slideViewPr>
    <p:cSldViewPr>
      <p:cViewPr varScale="1">
        <p:scale>
          <a:sx n="62" d="100"/>
          <a:sy n="62" d="100"/>
        </p:scale>
        <p:origin x="1626" y="60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820" y="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3C58195-2E0F-4B22-8F59-4C86212943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178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868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3200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72582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177" tIns="46589" rIns="93177" bIns="46589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5150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45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95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59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02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lIns="93177" tIns="46589" rIns="93177" bIns="46589"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88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285689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85186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A32FB-3F84-4F81-A08B-B00250F8CB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49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0A8AF-DA0C-4E77-86C5-3418E8A083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97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15166-5042-45A3-B4C0-3EA4D59295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56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A5697-40D1-494D-A94B-E37338BAA5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65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A5697-40D1-494D-A94B-E37338BAA5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62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67D86-A5BA-47D1-9F7D-E490AC5233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36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063E3-05CB-4648-8059-24AC0D0B9A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509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78271-FD52-4477-877B-6CFE1BDB97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25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80A74-9A96-4A15-A5B6-0C6B27C9A2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99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650EA-7675-4C23-A63A-B23DA82189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17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>
              <a:solidFill>
                <a:srgbClr val="637052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D830493-BE12-4191-BFAB-2922BA62CCB6}" type="slidenum">
              <a:rPr lang="en-US" altLang="en-US">
                <a:solidFill>
                  <a:srgbClr val="637052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90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62937-53F8-42CB-A2B7-D8CB122695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850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9"/>
            <a:ext cx="7543800" cy="779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219201"/>
            <a:ext cx="7543800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0A247A6-8BDE-48C6-96FE-B14AC4AB5B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990600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58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2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6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9"/>
            <a:ext cx="7543800" cy="779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219201"/>
            <a:ext cx="7543800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0A247A6-8BDE-48C6-96FE-B14AC4AB5B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990600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19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</p:sldLayoutIdLst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2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6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7" Type="http://schemas.openxmlformats.org/officeDocument/2006/relationships/image" Target="../media/image1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tmp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CircleWithConstructors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docs.python.org/2/library/datetim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 lIns="92075" tIns="46038" rIns="92075" bIns="46038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en-US" sz="4400" dirty="0"/>
            </a:br>
            <a:br>
              <a:rPr lang="en-US" altLang="en-US" sz="4400" dirty="0"/>
            </a:br>
            <a:r>
              <a:rPr lang="en-US" altLang="en-US" sz="4400" dirty="0"/>
              <a:t>Module 2 – Functions, Strings, Objects – Part 2</a:t>
            </a:r>
            <a:endParaRPr lang="en-US" altLang="en-US" sz="4400" dirty="0"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Chapters 3 and 8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String functions - Index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19200"/>
            <a:ext cx="5772956" cy="2514951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3"/>
          <a:stretch/>
        </p:blipFill>
        <p:spPr>
          <a:xfrm>
            <a:off x="822325" y="1066800"/>
            <a:ext cx="3436217" cy="38100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756" y="3286414"/>
            <a:ext cx="1657581" cy="44773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55672" y="2667000"/>
            <a:ext cx="1553027" cy="843282"/>
            <a:chOff x="3755672" y="2667000"/>
            <a:chExt cx="1553027" cy="843282"/>
          </a:xfrm>
        </p:grpSpPr>
        <p:pic>
          <p:nvPicPr>
            <p:cNvPr id="9" name="Picture 8" descr="Screen Clippi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9750" y="3062545"/>
              <a:ext cx="1428949" cy="447737"/>
            </a:xfrm>
            <a:prstGeom prst="rect">
              <a:avLst/>
            </a:prstGeom>
          </p:spPr>
        </p:pic>
        <p:sp>
          <p:nvSpPr>
            <p:cNvPr id="10" name="Right Brace 9"/>
            <p:cNvSpPr/>
            <p:nvPr/>
          </p:nvSpPr>
          <p:spPr>
            <a:xfrm rot="5400000">
              <a:off x="4364343" y="2058329"/>
              <a:ext cx="335683" cy="1553026"/>
            </a:xfrm>
            <a:prstGeom prst="rightBrace">
              <a:avLst>
                <a:gd name="adj1" fmla="val 62096"/>
                <a:gd name="adj2" fmla="val 507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Screen Clippi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" b="9089"/>
          <a:stretch/>
        </p:blipFill>
        <p:spPr>
          <a:xfrm>
            <a:off x="3755671" y="4546311"/>
            <a:ext cx="2327253" cy="40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2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Simple If Demo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46" y="1219200"/>
            <a:ext cx="6315956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7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352800"/>
            <a:ext cx="7772400" cy="9906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900" dirty="0"/>
              <a:t>Objects</a:t>
            </a:r>
            <a:r>
              <a:rPr lang="en-US" altLang="en-US" sz="5400" dirty="0"/>
              <a:t> and Strings</a:t>
            </a:r>
            <a:endParaRPr lang="en-US" altLang="en-US" sz="5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06725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101C0F-23E4-41D2-A2B7-3086AF8FE73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8229600" cy="533400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str</a:t>
            </a:r>
            <a:r>
              <a:rPr lang="en-US" altLang="en-US" dirty="0"/>
              <a:t> Class</a:t>
            </a:r>
            <a:endParaRPr lang="en-US" altLang="en-US" dirty="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1295400"/>
            <a:ext cx="7010400" cy="4745038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tabLst>
                <a:tab pos="0" algn="l"/>
              </a:tabLst>
            </a:pPr>
            <a:r>
              <a:rPr lang="en-US" altLang="en-US" dirty="0"/>
              <a:t>Creating Strings</a:t>
            </a:r>
          </a:p>
          <a:p>
            <a:pPr marL="979488" lvl="1">
              <a:buFontTx/>
              <a:buNone/>
              <a:tabLst>
                <a:tab pos="0" algn="l"/>
              </a:tabLst>
            </a:pPr>
            <a:r>
              <a:rPr lang="en-US" altLang="en-US" dirty="0"/>
              <a:t>s1 = </a:t>
            </a:r>
            <a:r>
              <a:rPr lang="en-US" altLang="en-US" dirty="0" err="1"/>
              <a:t>str</a:t>
            </a:r>
            <a:r>
              <a:rPr lang="en-US" altLang="en-US" dirty="0"/>
              <a:t>() # Create an empty string</a:t>
            </a:r>
          </a:p>
          <a:p>
            <a:pPr marL="979488" lvl="1">
              <a:buFontTx/>
              <a:buNone/>
              <a:tabLst>
                <a:tab pos="0" algn="l"/>
              </a:tabLst>
            </a:pPr>
            <a:r>
              <a:rPr lang="en-US" altLang="en-US" dirty="0"/>
              <a:t>s2 = </a:t>
            </a:r>
            <a:r>
              <a:rPr lang="en-US" altLang="en-US" dirty="0" err="1"/>
              <a:t>str</a:t>
            </a:r>
            <a:r>
              <a:rPr lang="en-US" altLang="en-US" dirty="0"/>
              <a:t>("Welcome") # Create a string Welcome</a:t>
            </a:r>
          </a:p>
          <a:p>
            <a:pPr marL="979488" lvl="1">
              <a:buFontTx/>
              <a:buNone/>
              <a:tabLst>
                <a:tab pos="0" algn="l"/>
              </a:tabLst>
            </a:pPr>
            <a:endParaRPr lang="en-US" altLang="en-US" dirty="0"/>
          </a:p>
          <a:p>
            <a:pPr marL="0" indent="0">
              <a:buFont typeface="Monotype Sorts" pitchFamily="2" charset="2"/>
              <a:buNone/>
              <a:tabLst>
                <a:tab pos="0" algn="l"/>
              </a:tabLst>
            </a:pPr>
            <a:r>
              <a:rPr lang="en-US" altLang="en-US" dirty="0"/>
              <a:t>Python provides a simple syntax for creating string using a string literal. For example,</a:t>
            </a:r>
          </a:p>
          <a:p>
            <a:pPr marL="979488" lvl="1">
              <a:buFontTx/>
              <a:buNone/>
              <a:tabLst>
                <a:tab pos="0" algn="l"/>
              </a:tabLst>
            </a:pPr>
            <a:r>
              <a:rPr lang="en-US" altLang="en-US" dirty="0"/>
              <a:t>s1 = "" </a:t>
            </a:r>
            <a:r>
              <a:rPr lang="en-US" altLang="en-US" dirty="0">
                <a:solidFill>
                  <a:srgbClr val="FF0000"/>
                </a:solidFill>
              </a:rPr>
              <a:t># Same as s1 = </a:t>
            </a:r>
            <a:r>
              <a:rPr lang="en-US" altLang="en-US" dirty="0" err="1">
                <a:solidFill>
                  <a:srgbClr val="FF0000"/>
                </a:solidFill>
              </a:rPr>
              <a:t>str</a:t>
            </a:r>
            <a:r>
              <a:rPr lang="en-US" altLang="en-US" dirty="0">
                <a:solidFill>
                  <a:srgbClr val="FF0000"/>
                </a:solidFill>
              </a:rPr>
              <a:t>()</a:t>
            </a:r>
          </a:p>
          <a:p>
            <a:pPr marL="979488" lvl="1">
              <a:buFontTx/>
              <a:buNone/>
              <a:tabLst>
                <a:tab pos="0" algn="l"/>
              </a:tabLst>
            </a:pPr>
            <a:r>
              <a:rPr lang="en-US" altLang="en-US" dirty="0"/>
              <a:t>s2 = "Welcome" </a:t>
            </a:r>
            <a:r>
              <a:rPr lang="en-US" altLang="en-US" dirty="0">
                <a:solidFill>
                  <a:srgbClr val="FF0000"/>
                </a:solidFill>
              </a:rPr>
              <a:t># Same as s2 = </a:t>
            </a:r>
            <a:r>
              <a:rPr lang="en-US" altLang="en-US" dirty="0" err="1">
                <a:solidFill>
                  <a:srgbClr val="FF0000"/>
                </a:solidFill>
              </a:rPr>
              <a:t>str</a:t>
            </a:r>
            <a:r>
              <a:rPr lang="en-US" altLang="en-US" dirty="0">
                <a:solidFill>
                  <a:srgbClr val="FF0000"/>
                </a:solidFill>
              </a:rPr>
              <a:t>("Welcome")</a:t>
            </a:r>
          </a:p>
          <a:p>
            <a:pPr marL="0" indent="0">
              <a:buFont typeface="Monotype Sorts" pitchFamily="2" charset="2"/>
              <a:buNone/>
              <a:tabLst>
                <a:tab pos="0" algn="l"/>
              </a:tabLst>
            </a:pPr>
            <a:endParaRPr lang="en-US" altLang="en-US" dirty="0"/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0" y="2754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756650" cy="104933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Introduction to Objects and Methods 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620000" cy="3800475"/>
          </a:xfrm>
          <a:noFill/>
          <a:ln/>
        </p:spPr>
        <p:txBody>
          <a:bodyPr/>
          <a:lstStyle/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dirty="0"/>
              <a:t>In Python, all data—including numbers and strings—are actually objects.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endParaRPr lang="en-US" altLang="en-US" dirty="0"/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dirty="0"/>
              <a:t>Object</a:t>
            </a:r>
          </a:p>
          <a:p>
            <a:pPr marL="365760" indent="-36576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dirty="0"/>
              <a:t>is an entity </a:t>
            </a:r>
          </a:p>
          <a:p>
            <a:pPr marL="365760" indent="-36576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dirty="0"/>
              <a:t>each object has an id and a type</a:t>
            </a:r>
          </a:p>
          <a:p>
            <a:pPr marL="365760" indent="-36576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dirty="0"/>
              <a:t>objects of the same kind have the same type</a:t>
            </a:r>
          </a:p>
          <a:p>
            <a:pPr marL="365760" indent="-36576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dirty="0"/>
              <a:t>can use the </a:t>
            </a:r>
            <a:r>
              <a:rPr lang="en-US" altLang="en-US" b="1" dirty="0"/>
              <a:t>id</a:t>
            </a:r>
            <a:r>
              <a:rPr lang="en-US" altLang="en-US" dirty="0"/>
              <a:t> function and </a:t>
            </a:r>
            <a:r>
              <a:rPr lang="en-US" altLang="en-US" b="1" dirty="0"/>
              <a:t>type</a:t>
            </a:r>
            <a:r>
              <a:rPr lang="en-US" altLang="en-US" dirty="0"/>
              <a:t> function to get these information for an object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751188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8077200" cy="533400"/>
          </a:xfrm>
          <a:noFill/>
          <a:ln/>
        </p:spPr>
        <p:txBody>
          <a:bodyPr/>
          <a:lstStyle/>
          <a:p>
            <a:r>
              <a:rPr lang="en-US" altLang="en-US" dirty="0"/>
              <a:t>Object Types and Ids </a:t>
            </a: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914400" y="1219200"/>
            <a:ext cx="8001000" cy="93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dirty="0">
                <a:latin typeface="+mj-lt"/>
              </a:rPr>
              <a:t>id</a:t>
            </a:r>
            <a:r>
              <a:rPr lang="en-US" altLang="en-US" sz="2000" dirty="0">
                <a:latin typeface="+mj-lt"/>
              </a:rPr>
              <a:t> and </a:t>
            </a:r>
            <a:r>
              <a:rPr lang="en-US" altLang="en-US" sz="2000" b="1" dirty="0">
                <a:latin typeface="+mj-lt"/>
              </a:rPr>
              <a:t>type</a:t>
            </a:r>
            <a:r>
              <a:rPr lang="en-US" altLang="en-US" sz="2000" dirty="0">
                <a:latin typeface="+mj-lt"/>
              </a:rPr>
              <a:t> functions are rarely used, but are helpful for understanding objects.</a:t>
            </a:r>
          </a:p>
        </p:txBody>
      </p:sp>
      <p:sp>
        <p:nvSpPr>
          <p:cNvPr id="289798" name="Rectangle 6"/>
          <p:cNvSpPr>
            <a:spLocks noChangeArrowheads="1"/>
          </p:cNvSpPr>
          <p:nvPr/>
        </p:nvSpPr>
        <p:spPr bwMode="auto">
          <a:xfrm>
            <a:off x="914400" y="1981200"/>
            <a:ext cx="3276600" cy="3648075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 dirty="0">
                <a:latin typeface="+mj-lt"/>
              </a:rPr>
              <a:t>&gt;&gt;&gt; n = 3  </a:t>
            </a:r>
            <a:r>
              <a:rPr lang="en-US" altLang="en-US" sz="2000" dirty="0">
                <a:solidFill>
                  <a:srgbClr val="FF0000"/>
                </a:solidFill>
                <a:latin typeface="+mj-lt"/>
              </a:rPr>
              <a:t># n is an integer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latin typeface="+mj-lt"/>
              </a:rPr>
              <a:t>&gt;&gt;&gt; </a:t>
            </a:r>
            <a:r>
              <a:rPr lang="en-US" altLang="en-US" sz="2000" b="1" dirty="0">
                <a:latin typeface="+mj-lt"/>
              </a:rPr>
              <a:t>id(n)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latin typeface="+mj-lt"/>
              </a:rPr>
              <a:t>505408904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latin typeface="+mj-lt"/>
              </a:rPr>
              <a:t>&gt;&gt;&gt; </a:t>
            </a:r>
            <a:r>
              <a:rPr lang="en-US" altLang="en-US" sz="2000" b="1" dirty="0">
                <a:latin typeface="+mj-lt"/>
              </a:rPr>
              <a:t>type(n)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latin typeface="+mj-lt"/>
              </a:rPr>
              <a:t>&lt;class ’</a:t>
            </a:r>
            <a:r>
              <a:rPr lang="en-US" altLang="en-US" sz="2000" dirty="0" err="1">
                <a:latin typeface="+mj-lt"/>
              </a:rPr>
              <a:t>int</a:t>
            </a:r>
            <a:r>
              <a:rPr lang="en-US" altLang="en-US" sz="2000" dirty="0">
                <a:latin typeface="+mj-lt"/>
              </a:rPr>
              <a:t>’&gt;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latin typeface="+mj-lt"/>
              </a:rPr>
              <a:t>&gt;&gt;&gt; f = 3.0  </a:t>
            </a:r>
            <a:r>
              <a:rPr lang="en-US" altLang="en-US" sz="2000" dirty="0">
                <a:solidFill>
                  <a:srgbClr val="FF0000"/>
                </a:solidFill>
                <a:latin typeface="+mj-lt"/>
              </a:rPr>
              <a:t># f is a float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latin typeface="+mj-lt"/>
              </a:rPr>
              <a:t>&gt;&gt;&gt; </a:t>
            </a:r>
            <a:r>
              <a:rPr lang="en-US" altLang="en-US" sz="2000" b="1" dirty="0">
                <a:latin typeface="+mj-lt"/>
              </a:rPr>
              <a:t>id(f)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latin typeface="+mj-lt"/>
              </a:rPr>
              <a:t>&gt;&gt;&gt; 26647120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latin typeface="+mj-lt"/>
              </a:rPr>
              <a:t>&gt;&gt;&gt; </a:t>
            </a:r>
            <a:r>
              <a:rPr lang="en-US" altLang="en-US" sz="2000" b="1" dirty="0">
                <a:latin typeface="+mj-lt"/>
              </a:rPr>
              <a:t>type(f)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latin typeface="+mj-lt"/>
              </a:rPr>
              <a:t>&lt;class ’float’&gt;</a:t>
            </a:r>
          </a:p>
        </p:txBody>
      </p:sp>
      <p:sp>
        <p:nvSpPr>
          <p:cNvPr id="289799" name="Rectangle 7"/>
          <p:cNvSpPr>
            <a:spLocks noChangeArrowheads="1"/>
          </p:cNvSpPr>
          <p:nvPr/>
        </p:nvSpPr>
        <p:spPr bwMode="auto">
          <a:xfrm>
            <a:off x="4724400" y="1981200"/>
            <a:ext cx="3724275" cy="2290762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+mj-lt"/>
              </a:rPr>
              <a:t>&gt;&gt;&gt; s = "Welcome" </a:t>
            </a:r>
            <a:r>
              <a:rPr lang="en-US" altLang="en-US" sz="2000" dirty="0">
                <a:solidFill>
                  <a:srgbClr val="FF0000"/>
                </a:solidFill>
                <a:latin typeface="+mj-lt"/>
              </a:rPr>
              <a:t># s is a string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+mj-lt"/>
              </a:rPr>
              <a:t>&gt;&gt;&gt; </a:t>
            </a:r>
            <a:r>
              <a:rPr lang="en-US" altLang="en-US" sz="2000" b="1" dirty="0">
                <a:latin typeface="+mj-lt"/>
              </a:rPr>
              <a:t>id(s</a:t>
            </a:r>
            <a:r>
              <a:rPr lang="en-US" altLang="en-US" sz="2000" dirty="0">
                <a:latin typeface="+mj-lt"/>
              </a:rPr>
              <a:t>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+mj-lt"/>
              </a:rPr>
              <a:t>36201472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+mj-lt"/>
              </a:rPr>
              <a:t>&gt;&gt;&gt; </a:t>
            </a:r>
            <a:r>
              <a:rPr lang="en-US" altLang="en-US" sz="2000" b="1" dirty="0">
                <a:latin typeface="+mj-lt"/>
              </a:rPr>
              <a:t>type(s</a:t>
            </a:r>
            <a:r>
              <a:rPr lang="en-US" altLang="en-US" sz="2000" dirty="0">
                <a:latin typeface="+mj-lt"/>
              </a:rPr>
              <a:t>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latin typeface="+mj-lt"/>
              </a:rPr>
              <a:t>&lt;class ’</a:t>
            </a:r>
            <a:r>
              <a:rPr lang="en-US" altLang="en-US" sz="2000" dirty="0" err="1">
                <a:latin typeface="+mj-lt"/>
              </a:rPr>
              <a:t>str</a:t>
            </a:r>
            <a:r>
              <a:rPr lang="en-US" altLang="en-US" sz="2000" dirty="0">
                <a:latin typeface="+mj-lt"/>
              </a:rPr>
              <a:t>’&gt;</a:t>
            </a:r>
          </a:p>
        </p:txBody>
      </p:sp>
    </p:spTree>
    <p:extLst>
      <p:ext uri="{BB962C8B-B14F-4D97-AF65-F5344CB8AC3E}">
        <p14:creationId xmlns:p14="http://schemas.microsoft.com/office/powerpoint/2010/main" val="193088622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906556"/>
              </p:ext>
            </p:extLst>
          </p:nvPr>
        </p:nvGraphicFramePr>
        <p:xfrm>
          <a:off x="250825" y="1447800"/>
          <a:ext cx="8642350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Picture" r:id="rId4" imgW="3886200" imgH="800100" progId="Word.Picture.8">
                  <p:embed/>
                </p:oleObj>
              </mc:Choice>
              <mc:Fallback>
                <p:oleObj name="Picture" r:id="rId4" imgW="3886200" imgH="8001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47800"/>
                        <a:ext cx="8642350" cy="177958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0E05FC-9264-4374-A87C-23B8409198CC}" type="slidenum">
              <a:rPr lang="en-US" altLang="en-US"/>
              <a:pPr/>
              <a:t>6</a:t>
            </a:fld>
            <a:endParaRPr lang="en-US" altLang="en-US" dirty="0"/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250825" y="3617164"/>
            <a:ext cx="87217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b="1" dirty="0">
                <a:latin typeface="+mj-lt"/>
              </a:rPr>
              <a:t>variables</a:t>
            </a:r>
            <a:r>
              <a:rPr lang="en-US" altLang="en-US" sz="2400" dirty="0">
                <a:latin typeface="+mj-lt"/>
              </a:rPr>
              <a:t> n, f, and s are </a:t>
            </a:r>
            <a:r>
              <a:rPr lang="en-US" altLang="en-US" sz="2400" b="1" dirty="0">
                <a:latin typeface="+mj-lt"/>
              </a:rPr>
              <a:t>references</a:t>
            </a:r>
            <a:r>
              <a:rPr lang="en-US" altLang="en-US" sz="2400" dirty="0">
                <a:latin typeface="+mj-lt"/>
              </a:rPr>
              <a:t> to the actual </a:t>
            </a:r>
            <a:r>
              <a:rPr lang="en-US" altLang="en-US" sz="2400" b="1" dirty="0">
                <a:latin typeface="+mj-lt"/>
              </a:rPr>
              <a:t>objects - </a:t>
            </a:r>
            <a:r>
              <a:rPr lang="en-US" altLang="en-US" sz="2400" dirty="0">
                <a:latin typeface="+mj-lt"/>
              </a:rPr>
              <a:t>an </a:t>
            </a:r>
            <a:r>
              <a:rPr lang="en-US" altLang="en-US" sz="2400" dirty="0" err="1">
                <a:latin typeface="+mj-lt"/>
              </a:rPr>
              <a:t>int</a:t>
            </a:r>
            <a:r>
              <a:rPr lang="en-US" altLang="en-US" sz="2400" dirty="0">
                <a:latin typeface="+mj-lt"/>
              </a:rPr>
              <a:t> object, a float object, and a </a:t>
            </a:r>
            <a:r>
              <a:rPr lang="en-US" altLang="en-US" sz="2400" dirty="0" err="1">
                <a:latin typeface="+mj-lt"/>
              </a:rPr>
              <a:t>str</a:t>
            </a:r>
            <a:r>
              <a:rPr lang="en-US" altLang="en-US" sz="2400" dirty="0">
                <a:latin typeface="+mj-lt"/>
              </a:rPr>
              <a:t> object. The variables point to these objects.</a:t>
            </a: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199"/>
            <a:ext cx="4724400" cy="566737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Variables and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010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97269"/>
            <a:ext cx="7543800" cy="515937"/>
          </a:xfrm>
        </p:spPr>
        <p:txBody>
          <a:bodyPr/>
          <a:lstStyle/>
          <a:p>
            <a:r>
              <a:rPr lang="en-US" dirty="0"/>
              <a:t>Sometimes two different variables can be pointing at the same object: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Variables and Objects (</a:t>
            </a:r>
            <a:r>
              <a:rPr lang="en-US" altLang="en-US" dirty="0" err="1">
                <a:cs typeface="Times New Roman" panose="02020603050405020304" pitchFamily="18" charset="0"/>
              </a:rPr>
              <a:t>str</a:t>
            </a:r>
            <a:r>
              <a:rPr lang="en-US" altLang="en-US" dirty="0">
                <a:cs typeface="Times New Roman" panose="02020603050405020304" pitchFamily="18" charset="0"/>
              </a:rPr>
              <a:t>)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45" y="1918596"/>
            <a:ext cx="2395355" cy="22098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657600" y="1918596"/>
            <a:ext cx="4546600" cy="3415404"/>
            <a:chOff x="3657600" y="1918596"/>
            <a:chExt cx="4546600" cy="34154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7600" y="2749504"/>
              <a:ext cx="660400" cy="4953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18400" y="2726852"/>
              <a:ext cx="685800" cy="4572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5156200" y="2373653"/>
              <a:ext cx="1524000" cy="1066800"/>
            </a:xfrm>
            <a:prstGeom prst="rect">
              <a:avLst/>
            </a:prstGeom>
            <a:solidFill>
              <a:schemeClr val="accent1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56200" y="1918596"/>
              <a:ext cx="165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string object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5800" y="2907053"/>
              <a:ext cx="820738" cy="4191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175347" y="2967805"/>
              <a:ext cx="6449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value: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97015" y="2449853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id: 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99573" y="2474052"/>
              <a:ext cx="1080627" cy="298104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>
              <a:stCxn id="6" idx="3"/>
            </p:cNvCxnSpPr>
            <p:nvPr/>
          </p:nvCxnSpPr>
          <p:spPr>
            <a:xfrm flipV="1">
              <a:off x="4318000" y="2967805"/>
              <a:ext cx="685800" cy="29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1"/>
            </p:cNvCxnSpPr>
            <p:nvPr/>
          </p:nvCxnSpPr>
          <p:spPr>
            <a:xfrm flipH="1">
              <a:off x="6832601" y="2955452"/>
              <a:ext cx="6857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027183" y="3735639"/>
              <a:ext cx="30246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object is an </a:t>
              </a:r>
              <a:r>
                <a:rPr lang="en-US" b="1" dirty="0"/>
                <a:t>instance</a:t>
              </a:r>
              <a:r>
                <a:rPr lang="en-US" dirty="0"/>
                <a:t> of the </a:t>
              </a:r>
              <a:r>
                <a:rPr lang="en-US" b="1" dirty="0" err="1"/>
                <a:t>str</a:t>
              </a:r>
              <a:r>
                <a:rPr lang="en-US" dirty="0"/>
                <a:t> class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8"/>
            <a:srcRect b="8426"/>
            <a:stretch/>
          </p:blipFill>
          <p:spPr>
            <a:xfrm>
              <a:off x="5646531" y="4485881"/>
              <a:ext cx="1734916" cy="848119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/>
        </p:nvSpPr>
        <p:spPr>
          <a:xfrm>
            <a:off x="625015" y="4476751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000" dirty="0">
                <a:latin typeface="+mn-lt"/>
              </a:rPr>
              <a:t>String objects are </a:t>
            </a:r>
            <a:r>
              <a:rPr lang="en-US" altLang="en-US" sz="2000" b="1" dirty="0">
                <a:solidFill>
                  <a:schemeClr val="accent1"/>
                </a:solidFill>
                <a:latin typeface="+mn-lt"/>
              </a:rPr>
              <a:t>immutable; </a:t>
            </a:r>
            <a:r>
              <a:rPr lang="en-US" altLang="en-US" sz="2000" dirty="0">
                <a:latin typeface="+mn-lt"/>
              </a:rPr>
              <a:t>once created, contents cannot be changed. To optimize performance, Python uses a single object for strings with the same contents. 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381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4045"/>
          <a:stretch/>
        </p:blipFill>
        <p:spPr>
          <a:xfrm>
            <a:off x="484194" y="1949103"/>
            <a:ext cx="3571781" cy="2466930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Variables and Objects (</a:t>
            </a:r>
            <a:r>
              <a:rPr lang="en-US" altLang="en-US" dirty="0" err="1">
                <a:cs typeface="Times New Roman" panose="02020603050405020304" pitchFamily="18" charset="0"/>
              </a:rPr>
              <a:t>datetime</a:t>
            </a:r>
            <a:r>
              <a:rPr lang="en-US" altLang="en-US" dirty="0">
                <a:cs typeface="Times New Roman" panose="02020603050405020304" pitchFamily="18" charset="0"/>
              </a:rPr>
              <a:t>)</a:t>
            </a:r>
            <a:endParaRPr lang="en-US" altLang="en-US" dirty="0"/>
          </a:p>
        </p:txBody>
      </p:sp>
      <p:sp>
        <p:nvSpPr>
          <p:cNvPr id="41" name="Rectangle 40"/>
          <p:cNvSpPr/>
          <p:nvPr/>
        </p:nvSpPr>
        <p:spPr>
          <a:xfrm>
            <a:off x="484194" y="5824442"/>
            <a:ext cx="6653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https://docs.python.org/2/library/datetime.html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29000" y="1907143"/>
            <a:ext cx="5510405" cy="3731657"/>
            <a:chOff x="3429000" y="1907143"/>
            <a:chExt cx="5510405" cy="3731657"/>
          </a:xfrm>
        </p:grpSpPr>
        <p:sp>
          <p:nvSpPr>
            <p:cNvPr id="8" name="Rectangle 7"/>
            <p:cNvSpPr/>
            <p:nvPr/>
          </p:nvSpPr>
          <p:spPr>
            <a:xfrm>
              <a:off x="5410200" y="2362200"/>
              <a:ext cx="2305074" cy="3276600"/>
            </a:xfrm>
            <a:prstGeom prst="rect">
              <a:avLst/>
            </a:prstGeom>
            <a:solidFill>
              <a:schemeClr val="accent1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2600" y="1907143"/>
              <a:ext cx="1968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</a:t>
              </a:r>
              <a:r>
                <a:rPr lang="en-US" dirty="0" err="1"/>
                <a:t>datetime</a:t>
              </a:r>
              <a:r>
                <a:rPr lang="en-US" dirty="0"/>
                <a:t> object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81747" y="2919502"/>
              <a:ext cx="5809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year: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03415" y="2438400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id: 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924474" y="2330877"/>
              <a:ext cx="485726" cy="6254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7810805" y="3286125"/>
              <a:ext cx="401264" cy="277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429000" y="3789144"/>
              <a:ext cx="188566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object is an </a:t>
              </a:r>
              <a:r>
                <a:rPr lang="en-US" b="1" dirty="0"/>
                <a:t>instance</a:t>
              </a:r>
              <a:r>
                <a:rPr lang="en-US" dirty="0"/>
                <a:t> of the </a:t>
              </a:r>
              <a:r>
                <a:rPr lang="en-US" b="1" dirty="0" err="1"/>
                <a:t>datetime</a:t>
              </a:r>
              <a:r>
                <a:rPr lang="en-US" dirty="0"/>
                <a:t> class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8600" y="1949103"/>
              <a:ext cx="902375" cy="38177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11010" y="3647790"/>
              <a:ext cx="1028395" cy="342798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49304" y="2438400"/>
              <a:ext cx="1137301" cy="336978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5591103" y="3297859"/>
              <a:ext cx="7248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month: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96108" y="3713589"/>
              <a:ext cx="528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day: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130" y="2895600"/>
              <a:ext cx="57579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2017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20130" y="3276600"/>
              <a:ext cx="28245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20130" y="3673803"/>
              <a:ext cx="38023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31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01346" y="4142601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hour: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25368" y="4102815"/>
              <a:ext cx="38023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11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01346" y="4611786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minute: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20130" y="4572000"/>
              <a:ext cx="28245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22928" y="4980801"/>
              <a:ext cx="7633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second: 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320130" y="4941015"/>
              <a:ext cx="38023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20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38800" y="5361801"/>
              <a:ext cx="11376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microsecond: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00362" y="5289752"/>
              <a:ext cx="77136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929023</a:t>
              </a:r>
            </a:p>
          </p:txBody>
        </p:sp>
      </p:grp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822325" y="1197269"/>
            <a:ext cx="75438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/>
              <a:t>Sometimes two different variables can be pointing at the same object: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String functions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600200"/>
            <a:ext cx="3505201" cy="2057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27526" y="1596189"/>
            <a:ext cx="4664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len</a:t>
            </a:r>
            <a:r>
              <a:rPr lang="en-US" dirty="0"/>
              <a:t>() returns the number of characters in the string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max() returns the character with the highest value (ASCII)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min() returns the character with the lowest value</a:t>
            </a:r>
          </a:p>
        </p:txBody>
      </p:sp>
    </p:spTree>
    <p:extLst>
      <p:ext uri="{BB962C8B-B14F-4D97-AF65-F5344CB8AC3E}">
        <p14:creationId xmlns:p14="http://schemas.microsoft.com/office/powerpoint/2010/main" val="1952891062"/>
      </p:ext>
    </p:extLst>
  </p:cSld>
  <p:clrMapOvr>
    <a:masterClrMapping/>
  </p:clrMapOvr>
</p:sld>
</file>

<file path=ppt/theme/theme1.xml><?xml version="1.0" encoding="utf-8"?>
<a:theme xmlns:a="http://schemas.openxmlformats.org/drawingml/2006/main" name="2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6318</TotalTime>
  <Words>432</Words>
  <Application>Microsoft Office PowerPoint</Application>
  <PresentationFormat>On-screen Show (4:3)</PresentationFormat>
  <Paragraphs>73</Paragraphs>
  <Slides>11</Slides>
  <Notes>10</Notes>
  <HiddenSlides>0</HiddenSlides>
  <MMClips>0</MMClips>
  <ScaleCrop>false</ScaleCrop>
  <HeadingPairs>
    <vt:vector size="10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  <vt:variant>
        <vt:lpstr>Custom Shows</vt:lpstr>
      </vt:variant>
      <vt:variant>
        <vt:i4>1</vt:i4>
      </vt:variant>
    </vt:vector>
  </HeadingPairs>
  <TitlesOfParts>
    <vt:vector size="22" baseType="lpstr">
      <vt:lpstr>Book Antiqua</vt:lpstr>
      <vt:lpstr>Calibri</vt:lpstr>
      <vt:lpstr>Calibri Light</vt:lpstr>
      <vt:lpstr>Monotype Sorts</vt:lpstr>
      <vt:lpstr>Tahoma</vt:lpstr>
      <vt:lpstr>Times New Roman</vt:lpstr>
      <vt:lpstr>Wingdings</vt:lpstr>
      <vt:lpstr>2_Retrospect</vt:lpstr>
      <vt:lpstr>1_Retrospect</vt:lpstr>
      <vt:lpstr>Picture</vt:lpstr>
      <vt:lpstr>  Module 2 – Functions, Strings, Objects – Part 2</vt:lpstr>
      <vt:lpstr>Objects and Strings</vt:lpstr>
      <vt:lpstr>The str Class</vt:lpstr>
      <vt:lpstr>Introduction to Objects and Methods </vt:lpstr>
      <vt:lpstr>Object Types and Ids </vt:lpstr>
      <vt:lpstr>Variables and Objects</vt:lpstr>
      <vt:lpstr>Variables and Objects (str)</vt:lpstr>
      <vt:lpstr>Variables and Objects (datetime)</vt:lpstr>
      <vt:lpstr>String functions</vt:lpstr>
      <vt:lpstr>String functions - Index</vt:lpstr>
      <vt:lpstr>Simple If Demo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</dc:title>
  <dc:creator>Mike Mitri</dc:creator>
  <cp:lastModifiedBy>BRENDAN BOYLE</cp:lastModifiedBy>
  <cp:revision>694</cp:revision>
  <cp:lastPrinted>2017-01-30T16:32:54Z</cp:lastPrinted>
  <dcterms:created xsi:type="dcterms:W3CDTF">1995-06-10T17:31:50Z</dcterms:created>
  <dcterms:modified xsi:type="dcterms:W3CDTF">2017-09-20T13:22:44Z</dcterms:modified>
</cp:coreProperties>
</file>