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8" r:id="rId1"/>
    <p:sldMasterId id="2147483804" r:id="rId2"/>
    <p:sldMasterId id="2147483802" r:id="rId3"/>
  </p:sldMasterIdLst>
  <p:notesMasterIdLst>
    <p:notesMasterId r:id="rId23"/>
  </p:notesMasterIdLst>
  <p:handoutMasterIdLst>
    <p:handoutMasterId r:id="rId24"/>
  </p:handoutMasterIdLst>
  <p:sldIdLst>
    <p:sldId id="256" r:id="rId4"/>
    <p:sldId id="404" r:id="rId5"/>
    <p:sldId id="406" r:id="rId6"/>
    <p:sldId id="371" r:id="rId7"/>
    <p:sldId id="407" r:id="rId8"/>
    <p:sldId id="417" r:id="rId9"/>
    <p:sldId id="408" r:id="rId10"/>
    <p:sldId id="409" r:id="rId11"/>
    <p:sldId id="410" r:id="rId12"/>
    <p:sldId id="412" r:id="rId13"/>
    <p:sldId id="411" r:id="rId14"/>
    <p:sldId id="415" r:id="rId15"/>
    <p:sldId id="416" r:id="rId16"/>
    <p:sldId id="413" r:id="rId17"/>
    <p:sldId id="419" r:id="rId18"/>
    <p:sldId id="420" r:id="rId19"/>
    <p:sldId id="421" r:id="rId20"/>
    <p:sldId id="422" r:id="rId21"/>
    <p:sldId id="423" r:id="rId22"/>
  </p:sldIdLst>
  <p:sldSz cx="9144000" cy="6858000" type="screen4x3"/>
  <p:notesSz cx="7010400" cy="9296400"/>
  <p:custShowLst>
    <p:custShow name="Custom Show 1" id="0">
      <p:sldLst>
        <p:sld r:id="rId4"/>
      </p:sldLst>
    </p:custShow>
  </p:custShowLst>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6" autoAdjust="0"/>
    <p:restoredTop sz="94799" autoAdjust="0"/>
  </p:normalViewPr>
  <p:slideViewPr>
    <p:cSldViewPr>
      <p:cViewPr varScale="1">
        <p:scale>
          <a:sx n="68" d="100"/>
          <a:sy n="68" d="100"/>
        </p:scale>
        <p:origin x="1446" y="72"/>
      </p:cViewPr>
      <p:guideLst>
        <p:guide orient="horz" pos="864"/>
        <p:guide pos="57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3" d="100"/>
          <a:sy n="53" d="100"/>
        </p:scale>
        <p:origin x="282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9"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atin typeface="Times New Roman" panose="02020603050405020304" pitchFamily="18" charset="0"/>
              </a:defRPr>
            </a:lvl1pPr>
          </a:lstStyle>
          <a:p>
            <a:pPr>
              <a:defRPr/>
            </a:pPr>
            <a:endParaRPr lang="en-US" altLang="en-US"/>
          </a:p>
        </p:txBody>
      </p:sp>
      <p:sp>
        <p:nvSpPr>
          <p:cNvPr id="162821"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atin typeface="Times New Roman" panose="02020603050405020304" pitchFamily="18" charset="0"/>
              </a:defRPr>
            </a:lvl1pPr>
          </a:lstStyle>
          <a:p>
            <a:pPr>
              <a:defRPr/>
            </a:pPr>
            <a:fld id="{B3C58195-2E0F-4B22-8F59-4C86212943C5}" type="slidenum">
              <a:rPr lang="en-US" altLang="en-US"/>
              <a:pPr>
                <a:defRPr/>
              </a:pPr>
              <a:t>‹#›</a:t>
            </a:fld>
            <a:endParaRPr lang="en-US" altLang="en-US"/>
          </a:p>
        </p:txBody>
      </p:sp>
    </p:spTree>
    <p:extLst>
      <p:ext uri="{BB962C8B-B14F-4D97-AF65-F5344CB8AC3E}">
        <p14:creationId xmlns:p14="http://schemas.microsoft.com/office/powerpoint/2010/main" val="681178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3868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3" name="Rectangle 3"/>
          <p:cNvSpPr>
            <a:spLocks noGrp="1" noChangeArrowheads="1"/>
          </p:cNvSpPr>
          <p:nvPr>
            <p:ph type="body" idx="1"/>
          </p:nvPr>
        </p:nvSpPr>
        <p:spPr bwMode="auto">
          <a:xfrm>
            <a:off x="701040" y="4415790"/>
            <a:ext cx="5608320" cy="418338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77" tIns="46589" rIns="93177" bIns="46589"/>
          <a:lstStyle/>
          <a:p>
            <a:endParaRPr lang="en-US" altLang="en-US"/>
          </a:p>
        </p:txBody>
      </p:sp>
    </p:spTree>
    <p:extLst>
      <p:ext uri="{BB962C8B-B14F-4D97-AF65-F5344CB8AC3E}">
        <p14:creationId xmlns:p14="http://schemas.microsoft.com/office/powerpoint/2010/main" val="2763200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r>
              <a:rPr lang="en-US" dirty="0"/>
              <a:t>Similar techniques can be used to solve different (but similar) problems. Here we use integer division and remainder to separate the total into dollars, quarters,</a:t>
            </a:r>
            <a:r>
              <a:rPr lang="en-US" baseline="0" dirty="0"/>
              <a:t> dimes, nickel, and pennies. We saw this a few times before: </a:t>
            </a:r>
          </a:p>
          <a:p>
            <a:endParaRPr lang="en-US" baseline="0" dirty="0"/>
          </a:p>
          <a:p>
            <a:r>
              <a:rPr lang="en-US" baseline="0" dirty="0"/>
              <a:t>e.g. (Ch2 Listing  2.7, Exercise 1.11)</a:t>
            </a:r>
          </a:p>
          <a:p>
            <a:endParaRPr lang="en-US" baseline="0" dirty="0"/>
          </a:p>
          <a:p>
            <a:r>
              <a:rPr lang="en-US" dirty="0"/>
              <a:t>With Python:</a:t>
            </a:r>
          </a:p>
          <a:p>
            <a:r>
              <a:rPr lang="en-US" dirty="0"/>
              <a:t>Review </a:t>
            </a:r>
            <a:r>
              <a:rPr lang="en-US" baseline="0" dirty="0"/>
              <a:t>Ch2 Listing  2.7 </a:t>
            </a:r>
            <a:r>
              <a:rPr lang="en-US" dirty="0" err="1"/>
              <a:t>ShowCurrentTime</a:t>
            </a:r>
            <a:r>
              <a:rPr lang="en-US" dirty="0"/>
              <a:t> (hours/minutes/seconds)</a:t>
            </a:r>
            <a:r>
              <a:rPr lang="en-US" baseline="0" dirty="0"/>
              <a:t> and  Exercise 1.11 solution (births/deaths/immigrations)</a:t>
            </a:r>
            <a:endParaRPr lang="en-US" dirty="0"/>
          </a:p>
          <a:p>
            <a:endParaRPr lang="en-US" dirty="0"/>
          </a:p>
        </p:txBody>
      </p:sp>
    </p:spTree>
    <p:extLst>
      <p:ext uri="{BB962C8B-B14F-4D97-AF65-F5344CB8AC3E}">
        <p14:creationId xmlns:p14="http://schemas.microsoft.com/office/powerpoint/2010/main" val="3748743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r>
              <a:rPr lang="en-US" dirty="0"/>
              <a:t>Here we see another use of </a:t>
            </a:r>
            <a:r>
              <a:rPr lang="en-US" b="1" dirty="0"/>
              <a:t>escape sequences</a:t>
            </a:r>
            <a:r>
              <a:rPr lang="en-US" dirty="0"/>
              <a:t>. Again, note the </a:t>
            </a:r>
            <a:r>
              <a:rPr lang="en-US" sz="1600" b="1" dirty="0"/>
              <a:t>\</a:t>
            </a:r>
            <a:r>
              <a:rPr lang="en-US" dirty="0"/>
              <a:t> as the escape character.</a:t>
            </a:r>
          </a:p>
          <a:p>
            <a:endParaRPr lang="en-US" dirty="0"/>
          </a:p>
          <a:p>
            <a:r>
              <a:rPr lang="en-US" b="1" dirty="0"/>
              <a:t>\n </a:t>
            </a:r>
            <a:r>
              <a:rPr lang="en-US" dirty="0"/>
              <a:t>means go to the next line</a:t>
            </a:r>
          </a:p>
          <a:p>
            <a:r>
              <a:rPr lang="en-US" b="1" dirty="0"/>
              <a:t>\t </a:t>
            </a:r>
            <a:r>
              <a:rPr lang="en-US" dirty="0"/>
              <a:t>means tab</a:t>
            </a:r>
          </a:p>
          <a:p>
            <a:endParaRPr lang="en-US" dirty="0"/>
          </a:p>
          <a:p>
            <a:r>
              <a:rPr lang="en-US" dirty="0"/>
              <a:t>With Python: Run</a:t>
            </a:r>
            <a:r>
              <a:rPr lang="en-US" baseline="0" dirty="0"/>
              <a:t> the program to see the effects.</a:t>
            </a:r>
            <a:endParaRPr lang="en-US" dirty="0"/>
          </a:p>
        </p:txBody>
      </p:sp>
    </p:spTree>
    <p:extLst>
      <p:ext uri="{BB962C8B-B14F-4D97-AF65-F5344CB8AC3E}">
        <p14:creationId xmlns:p14="http://schemas.microsoft.com/office/powerpoint/2010/main" val="285255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r>
              <a:rPr lang="en-US" dirty="0"/>
              <a:t>In Python Shell:</a:t>
            </a:r>
          </a:p>
          <a:p>
            <a:endParaRPr lang="en-US" dirty="0"/>
          </a:p>
          <a:p>
            <a:r>
              <a:rPr lang="en-US" dirty="0"/>
              <a:t>Do examples of print statements using</a:t>
            </a:r>
            <a:r>
              <a:rPr lang="en-US" baseline="0" dirty="0"/>
              <a:t> </a:t>
            </a:r>
            <a:r>
              <a:rPr lang="en-US" dirty="0"/>
              <a:t>strings</a:t>
            </a:r>
            <a:r>
              <a:rPr lang="en-US" baseline="0" dirty="0"/>
              <a:t> with various escape sequences.</a:t>
            </a:r>
            <a:endParaRPr lang="en-US" dirty="0"/>
          </a:p>
        </p:txBody>
      </p:sp>
    </p:spTree>
    <p:extLst>
      <p:ext uri="{BB962C8B-B14F-4D97-AF65-F5344CB8AC3E}">
        <p14:creationId xmlns:p14="http://schemas.microsoft.com/office/powerpoint/2010/main" val="135328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r>
              <a:rPr lang="en-US" dirty="0"/>
              <a:t>The textbook shows other</a:t>
            </a:r>
            <a:r>
              <a:rPr lang="en-US" baseline="0" dirty="0"/>
              <a:t> kinds of formatting (percentage, scientific notation, decimal/hex/binary/decimal, justification).</a:t>
            </a:r>
            <a:endParaRPr lang="en-US" dirty="0"/>
          </a:p>
          <a:p>
            <a:endParaRPr lang="en-US" dirty="0"/>
          </a:p>
          <a:p>
            <a:endParaRPr lang="en-US" dirty="0"/>
          </a:p>
          <a:p>
            <a:r>
              <a:rPr lang="en-US" dirty="0"/>
              <a:t>In Python Shell:</a:t>
            </a:r>
          </a:p>
          <a:p>
            <a:endParaRPr lang="en-US" dirty="0"/>
          </a:p>
          <a:p>
            <a:r>
              <a:rPr lang="en-US" dirty="0"/>
              <a:t>Try</a:t>
            </a:r>
            <a:r>
              <a:rPr lang="en-US" baseline="0" dirty="0"/>
              <a:t> various formats for numeric data.</a:t>
            </a:r>
            <a:endParaRPr lang="en-US" dirty="0"/>
          </a:p>
        </p:txBody>
      </p:sp>
    </p:spTree>
    <p:extLst>
      <p:ext uri="{BB962C8B-B14F-4D97-AF65-F5344CB8AC3E}">
        <p14:creationId xmlns:p14="http://schemas.microsoft.com/office/powerpoint/2010/main" val="3790529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r>
              <a:rPr lang="en-US" dirty="0"/>
              <a:t>New turtle features:</a:t>
            </a:r>
          </a:p>
          <a:p>
            <a:endParaRPr lang="en-US" dirty="0"/>
          </a:p>
          <a:p>
            <a:r>
              <a:rPr lang="en-US" dirty="0"/>
              <a:t>Setting the color of the pen</a:t>
            </a:r>
          </a:p>
          <a:p>
            <a:r>
              <a:rPr lang="en-US" dirty="0"/>
              <a:t>Using circle to create 3-sided, 4-sided, 5-sided, …. </a:t>
            </a:r>
            <a:r>
              <a:rPr lang="en-US" i="1" dirty="0"/>
              <a:t>N</a:t>
            </a:r>
            <a:r>
              <a:rPr lang="en-US" dirty="0"/>
              <a:t>-sided shapes. </a:t>
            </a:r>
          </a:p>
          <a:p>
            <a:r>
              <a:rPr lang="en-US" dirty="0"/>
              <a:t>Use of </a:t>
            </a:r>
            <a:r>
              <a:rPr lang="en-US" b="1" dirty="0"/>
              <a:t>named arguments </a:t>
            </a:r>
          </a:p>
          <a:p>
            <a:pPr marL="232943" indent="-232943">
              <a:buAutoNum type="arabicParenR"/>
            </a:pPr>
            <a:r>
              <a:rPr lang="en-US" dirty="0"/>
              <a:t>steps (in circle function)</a:t>
            </a:r>
          </a:p>
          <a:p>
            <a:pPr marL="232943" indent="-232943">
              <a:buAutoNum type="arabicParenR"/>
            </a:pPr>
            <a:r>
              <a:rPr lang="en-US" dirty="0"/>
              <a:t>font (in write function) </a:t>
            </a:r>
          </a:p>
          <a:p>
            <a:endParaRPr lang="en-US" dirty="0"/>
          </a:p>
          <a:p>
            <a:r>
              <a:rPr lang="en-US" dirty="0"/>
              <a:t>With Python: try bigger numbers for the steps</a:t>
            </a:r>
            <a:r>
              <a:rPr lang="en-US" baseline="0" dirty="0"/>
              <a:t> argument to see what kind of shape you get. Try different fonts.</a:t>
            </a:r>
            <a:endParaRPr lang="en-US" dirty="0"/>
          </a:p>
        </p:txBody>
      </p:sp>
    </p:spTree>
    <p:extLst>
      <p:ext uri="{BB962C8B-B14F-4D97-AF65-F5344CB8AC3E}">
        <p14:creationId xmlns:p14="http://schemas.microsoft.com/office/powerpoint/2010/main" val="686402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endParaRPr lang="en-US"/>
          </a:p>
        </p:txBody>
      </p:sp>
    </p:spTree>
    <p:extLst>
      <p:ext uri="{BB962C8B-B14F-4D97-AF65-F5344CB8AC3E}">
        <p14:creationId xmlns:p14="http://schemas.microsoft.com/office/powerpoint/2010/main" val="1196476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endParaRPr lang="en-US"/>
          </a:p>
        </p:txBody>
      </p:sp>
    </p:spTree>
    <p:extLst>
      <p:ext uri="{BB962C8B-B14F-4D97-AF65-F5344CB8AC3E}">
        <p14:creationId xmlns:p14="http://schemas.microsoft.com/office/powerpoint/2010/main" val="302909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endParaRPr lang="en-US" dirty="0"/>
          </a:p>
        </p:txBody>
      </p:sp>
    </p:spTree>
    <p:extLst>
      <p:ext uri="{BB962C8B-B14F-4D97-AF65-F5344CB8AC3E}">
        <p14:creationId xmlns:p14="http://schemas.microsoft.com/office/powerpoint/2010/main" val="875585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r>
              <a:rPr lang="en-US" dirty="0"/>
              <a:t>There is only one string object with value ‘hi’, even though you see it twice in the code. Variables s1 and s2 both point at the same object.</a:t>
            </a:r>
          </a:p>
          <a:p>
            <a:endParaRPr lang="en-US" dirty="0"/>
          </a:p>
          <a:p>
            <a:r>
              <a:rPr lang="en-US" dirty="0"/>
              <a:t>Objects are instances of classes. A class is a category of things. An instance is one of those things.</a:t>
            </a:r>
          </a:p>
          <a:p>
            <a:endParaRPr lang="en-US" dirty="0"/>
          </a:p>
          <a:p>
            <a:r>
              <a:rPr lang="en-US" dirty="0"/>
              <a:t>Most of the built-in Python classes are </a:t>
            </a:r>
            <a:r>
              <a:rPr lang="en-US" b="1" dirty="0"/>
              <a:t>immutable</a:t>
            </a:r>
            <a:r>
              <a:rPr lang="en-US" dirty="0"/>
              <a:t>. This means their</a:t>
            </a:r>
            <a:r>
              <a:rPr lang="en-US" baseline="0" dirty="0"/>
              <a:t> contents can’t change once they are </a:t>
            </a:r>
            <a:r>
              <a:rPr lang="en-US" b="1" baseline="0" dirty="0"/>
              <a:t>instantiated</a:t>
            </a:r>
            <a:r>
              <a:rPr lang="en-US" baseline="0" dirty="0"/>
              <a:t> (created). There are some Python classes that are mutable; these are mostly collections like </a:t>
            </a:r>
            <a:r>
              <a:rPr lang="en-US" b="1" baseline="0" dirty="0"/>
              <a:t>lists</a:t>
            </a:r>
            <a:r>
              <a:rPr lang="en-US" baseline="0" dirty="0"/>
              <a:t>. We’ll talk more about lists later in the semester.</a:t>
            </a:r>
            <a:endParaRPr lang="en-US" dirty="0"/>
          </a:p>
        </p:txBody>
      </p:sp>
    </p:spTree>
    <p:extLst>
      <p:ext uri="{BB962C8B-B14F-4D97-AF65-F5344CB8AC3E}">
        <p14:creationId xmlns:p14="http://schemas.microsoft.com/office/powerpoint/2010/main" val="1448777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r>
              <a:rPr lang="en-US" dirty="0"/>
              <a:t>Like most of the built-in Python classes, </a:t>
            </a:r>
            <a:r>
              <a:rPr lang="en-US" dirty="0" err="1"/>
              <a:t>datetime</a:t>
            </a:r>
            <a:r>
              <a:rPr lang="en-US" dirty="0"/>
              <a:t> objects are </a:t>
            </a:r>
            <a:r>
              <a:rPr lang="en-US" b="1" dirty="0"/>
              <a:t>immutable</a:t>
            </a:r>
            <a:r>
              <a:rPr lang="en-US" dirty="0"/>
              <a:t>. </a:t>
            </a:r>
          </a:p>
          <a:p>
            <a:r>
              <a:rPr lang="en-US" dirty="0"/>
              <a:t>Objects</a:t>
            </a:r>
            <a:r>
              <a:rPr lang="en-US" baseline="0" dirty="0"/>
              <a:t> have </a:t>
            </a:r>
            <a:r>
              <a:rPr lang="en-US" b="1" baseline="0" dirty="0"/>
              <a:t>attributes</a:t>
            </a:r>
            <a:r>
              <a:rPr lang="en-US" baseline="0" dirty="0"/>
              <a:t> and </a:t>
            </a:r>
            <a:r>
              <a:rPr lang="en-US" b="1" baseline="0" dirty="0"/>
              <a:t>methods</a:t>
            </a:r>
            <a:r>
              <a:rPr lang="en-US" baseline="0" dirty="0"/>
              <a:t>.</a:t>
            </a:r>
          </a:p>
          <a:p>
            <a:r>
              <a:rPr lang="en-US" baseline="0" dirty="0"/>
              <a:t>Each of the attributes are really themselves pointers to objects of certain types. For example, the </a:t>
            </a:r>
            <a:r>
              <a:rPr lang="en-US" b="1" baseline="0" dirty="0"/>
              <a:t>year</a:t>
            </a:r>
            <a:r>
              <a:rPr lang="en-US" baseline="0" dirty="0"/>
              <a:t> attribute points to another object of type </a:t>
            </a:r>
            <a:r>
              <a:rPr lang="en-US" b="1" baseline="0" dirty="0"/>
              <a:t>int</a:t>
            </a:r>
            <a:r>
              <a:rPr lang="en-US" baseline="0" dirty="0"/>
              <a:t>.</a:t>
            </a:r>
          </a:p>
          <a:p>
            <a:r>
              <a:rPr lang="en-US" dirty="0"/>
              <a:t>A</a:t>
            </a:r>
            <a:r>
              <a:rPr lang="en-US" baseline="0" dirty="0"/>
              <a:t> </a:t>
            </a:r>
            <a:r>
              <a:rPr lang="en-US" b="1" baseline="0" dirty="0" err="1"/>
              <a:t>datetime</a:t>
            </a:r>
            <a:r>
              <a:rPr lang="en-US" baseline="0" dirty="0"/>
              <a:t> object has a number of </a:t>
            </a:r>
            <a:r>
              <a:rPr lang="en-US" b="1" baseline="0" dirty="0"/>
              <a:t>attributes</a:t>
            </a:r>
            <a:r>
              <a:rPr lang="en-US" baseline="0" dirty="0"/>
              <a:t>, including those shown here.</a:t>
            </a:r>
            <a:endParaRPr lang="en-US" dirty="0"/>
          </a:p>
          <a:p>
            <a:r>
              <a:rPr lang="en-US" dirty="0"/>
              <a:t>In</a:t>
            </a:r>
            <a:r>
              <a:rPr lang="en-US" baseline="0" dirty="0"/>
              <a:t> Python shell:</a:t>
            </a:r>
          </a:p>
          <a:p>
            <a:pPr lvl="1"/>
            <a:r>
              <a:rPr lang="en-US" baseline="0" dirty="0"/>
              <a:t>Create date1 and date2 using now function.</a:t>
            </a:r>
          </a:p>
          <a:p>
            <a:pPr lvl="1"/>
            <a:r>
              <a:rPr lang="en-US" baseline="0" dirty="0"/>
              <a:t>See values, ids, and types of </a:t>
            </a:r>
            <a:r>
              <a:rPr lang="en-US" baseline="0" dirty="0" err="1"/>
              <a:t>datetime</a:t>
            </a:r>
            <a:r>
              <a:rPr lang="en-US" baseline="0" dirty="0"/>
              <a:t> attributes.</a:t>
            </a:r>
          </a:p>
          <a:p>
            <a:pPr lvl="1"/>
            <a:r>
              <a:rPr lang="en-US" baseline="0" dirty="0"/>
              <a:t>Try different </a:t>
            </a:r>
            <a:r>
              <a:rPr lang="en-US" baseline="0" dirty="0" err="1"/>
              <a:t>datetime</a:t>
            </a:r>
            <a:r>
              <a:rPr lang="en-US" baseline="0" dirty="0"/>
              <a:t> methods for date1 and date2.</a:t>
            </a:r>
          </a:p>
          <a:p>
            <a:pPr lvl="1"/>
            <a:r>
              <a:rPr lang="en-US" baseline="0" dirty="0"/>
              <a:t>Change date2 to show that now we have a different object.</a:t>
            </a:r>
          </a:p>
          <a:p>
            <a:pPr lvl="1"/>
            <a:r>
              <a:rPr lang="en-US" baseline="0" dirty="0"/>
              <a:t>Formatting date: use </a:t>
            </a:r>
            <a:r>
              <a:rPr lang="en-US" baseline="0" dirty="0" err="1"/>
              <a:t>strftime</a:t>
            </a:r>
            <a:r>
              <a:rPr lang="en-US" baseline="0" dirty="0"/>
              <a:t> method. See formatting examples in web page documentation.</a:t>
            </a:r>
          </a:p>
          <a:p>
            <a:pPr lvl="1"/>
            <a:endParaRPr lang="en-US" dirty="0"/>
          </a:p>
        </p:txBody>
      </p:sp>
    </p:spTree>
    <p:extLst>
      <p:ext uri="{BB962C8B-B14F-4D97-AF65-F5344CB8AC3E}">
        <p14:creationId xmlns:p14="http://schemas.microsoft.com/office/powerpoint/2010/main" val="1433449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r>
              <a:rPr lang="en-US" dirty="0"/>
              <a:t>In Python shell:</a:t>
            </a:r>
          </a:p>
          <a:p>
            <a:endParaRPr lang="en-US" dirty="0"/>
          </a:p>
          <a:p>
            <a:r>
              <a:rPr lang="en-US" dirty="0"/>
              <a:t>Do round function to various decimal places. Note the difference between </a:t>
            </a:r>
            <a:r>
              <a:rPr lang="en-US" b="1" dirty="0" err="1"/>
              <a:t>int</a:t>
            </a:r>
            <a:r>
              <a:rPr lang="en-US" b="1" dirty="0"/>
              <a:t>() </a:t>
            </a:r>
            <a:r>
              <a:rPr lang="en-US" dirty="0"/>
              <a:t>and </a:t>
            </a:r>
            <a:r>
              <a:rPr lang="en-US" b="1" dirty="0"/>
              <a:t>round()</a:t>
            </a:r>
            <a:r>
              <a:rPr lang="en-US" dirty="0"/>
              <a:t>. </a:t>
            </a:r>
          </a:p>
          <a:p>
            <a:endParaRPr lang="en-US" dirty="0"/>
          </a:p>
          <a:p>
            <a:endParaRPr lang="en-US" dirty="0"/>
          </a:p>
          <a:p>
            <a:r>
              <a:rPr lang="en-US" dirty="0"/>
              <a:t>In Python shell, do </a:t>
            </a:r>
            <a:r>
              <a:rPr lang="en-US" b="1" dirty="0"/>
              <a:t>pow() </a:t>
            </a:r>
            <a:r>
              <a:rPr lang="en-US" dirty="0"/>
              <a:t>function.</a:t>
            </a:r>
            <a:r>
              <a:rPr lang="en-US" baseline="0" dirty="0"/>
              <a:t> Do some powers of 2, and show 2 to 8</a:t>
            </a:r>
            <a:r>
              <a:rPr lang="en-US" baseline="30000" dirty="0"/>
              <a:t>th</a:t>
            </a:r>
            <a:r>
              <a:rPr lang="en-US" baseline="0" dirty="0"/>
              <a:t> power (=256). A byte has 8 bits, so you wind up with 256 possible values in a byte. Two bytes have 16 bits, so you get 65536 possible values.</a:t>
            </a:r>
          </a:p>
          <a:p>
            <a:endParaRPr lang="en-US" baseline="0" dirty="0"/>
          </a:p>
          <a:p>
            <a:r>
              <a:rPr lang="en-US" baseline="0" dirty="0"/>
              <a:t>How can you do the same thing with just operators?  </a:t>
            </a:r>
            <a:r>
              <a:rPr lang="en-US" b="1" baseline="0" dirty="0"/>
              <a:t>**</a:t>
            </a:r>
            <a:r>
              <a:rPr lang="en-US" baseline="0" dirty="0"/>
              <a:t> operator</a:t>
            </a:r>
          </a:p>
          <a:p>
            <a:endParaRPr lang="en-US" baseline="0" dirty="0"/>
          </a:p>
          <a:p>
            <a:endParaRPr lang="en-US" baseline="0" dirty="0"/>
          </a:p>
        </p:txBody>
      </p:sp>
    </p:spTree>
    <p:extLst>
      <p:ext uri="{BB962C8B-B14F-4D97-AF65-F5344CB8AC3E}">
        <p14:creationId xmlns:p14="http://schemas.microsoft.com/office/powerpoint/2010/main" val="1109494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609600" y="4495800"/>
            <a:ext cx="5608320" cy="3660458"/>
          </a:xfrm>
          <a:prstGeom prst="rect">
            <a:avLst/>
          </a:prstGeom>
        </p:spPr>
        <p:txBody>
          <a:bodyPr lIns="93177" tIns="46589" rIns="93177" bIns="46589"/>
          <a:lstStyle/>
          <a:p>
            <a:r>
              <a:rPr lang="en-US" dirty="0"/>
              <a:t>In Python shell: </a:t>
            </a:r>
            <a:r>
              <a:rPr lang="en-US" sz="1800" b="1" dirty="0"/>
              <a:t>import math</a:t>
            </a:r>
            <a:endParaRPr lang="en-US" b="1" dirty="0"/>
          </a:p>
          <a:p>
            <a:endParaRPr lang="en-US" dirty="0"/>
          </a:p>
          <a:p>
            <a:r>
              <a:rPr lang="en-US" dirty="0"/>
              <a:t>Do </a:t>
            </a:r>
            <a:r>
              <a:rPr lang="en-US" b="1" dirty="0" err="1"/>
              <a:t>sqrt</a:t>
            </a:r>
            <a:r>
              <a:rPr lang="en-US" b="1" dirty="0"/>
              <a:t>()</a:t>
            </a:r>
            <a:r>
              <a:rPr lang="en-US" baseline="0" dirty="0"/>
              <a:t> function (type </a:t>
            </a:r>
            <a:r>
              <a:rPr lang="en-US" b="1" baseline="0" dirty="0" err="1"/>
              <a:t>math.sqrt</a:t>
            </a:r>
            <a:r>
              <a:rPr lang="en-US" baseline="0" dirty="0"/>
              <a:t>(x). How can you do the same using </a:t>
            </a:r>
            <a:r>
              <a:rPr lang="en-US" b="1" baseline="0" dirty="0"/>
              <a:t>**</a:t>
            </a:r>
            <a:r>
              <a:rPr lang="en-US" baseline="0" dirty="0"/>
              <a:t> operator (**.5)?</a:t>
            </a:r>
          </a:p>
          <a:p>
            <a:endParaRPr lang="en-US" baseline="0" dirty="0"/>
          </a:p>
          <a:p>
            <a:r>
              <a:rPr lang="en-US" baseline="0" dirty="0"/>
              <a:t>Do </a:t>
            </a:r>
            <a:r>
              <a:rPr lang="en-US" b="1" baseline="0" dirty="0"/>
              <a:t>log() </a:t>
            </a:r>
            <a:r>
              <a:rPr lang="en-US" baseline="0" dirty="0"/>
              <a:t>function using base 2 (type </a:t>
            </a:r>
            <a:r>
              <a:rPr lang="en-US" b="1" baseline="0" dirty="0"/>
              <a:t>math.log</a:t>
            </a:r>
            <a:r>
              <a:rPr lang="en-US" baseline="0" dirty="0"/>
              <a:t>()). </a:t>
            </a:r>
          </a:p>
          <a:p>
            <a:r>
              <a:rPr lang="en-US" baseline="0" dirty="0"/>
              <a:t>What’s the relationship between exponentiation and logarithm? </a:t>
            </a:r>
            <a:r>
              <a:rPr lang="en-US" i="1" baseline="0" dirty="0"/>
              <a:t>(Inverse)</a:t>
            </a:r>
          </a:p>
          <a:p>
            <a:endParaRPr lang="en-US" baseline="0" dirty="0"/>
          </a:p>
          <a:p>
            <a:r>
              <a:rPr lang="en-US" sz="2800" dirty="0"/>
              <a:t>2</a:t>
            </a:r>
            <a:r>
              <a:rPr lang="en-US" sz="2800" baseline="30000" dirty="0"/>
              <a:t>8 </a:t>
            </a:r>
            <a:r>
              <a:rPr lang="en-US" sz="2800" dirty="0"/>
              <a:t>= 256</a:t>
            </a:r>
            <a:r>
              <a:rPr lang="en-US" dirty="0"/>
              <a:t>            </a:t>
            </a:r>
            <a:r>
              <a:rPr lang="en-US" sz="2400" dirty="0"/>
              <a:t>log</a:t>
            </a:r>
            <a:r>
              <a:rPr lang="en-US" sz="2400" baseline="-25000" dirty="0"/>
              <a:t>2</a:t>
            </a:r>
            <a:r>
              <a:rPr lang="en-US" sz="2400" dirty="0"/>
              <a:t> 256  = 8</a:t>
            </a:r>
          </a:p>
          <a:p>
            <a:r>
              <a:rPr lang="en-US" sz="1400" dirty="0"/>
              <a:t>			In python math.log(#, base)</a:t>
            </a:r>
            <a:endParaRPr lang="en-US" sz="2400" dirty="0"/>
          </a:p>
          <a:p>
            <a:r>
              <a:rPr lang="en-US" sz="2000" dirty="0"/>
              <a:t>This prepares us to discuss how RAM represents data in memory.</a:t>
            </a:r>
          </a:p>
          <a:p>
            <a:endParaRPr lang="en-US" baseline="0" dirty="0"/>
          </a:p>
          <a:p>
            <a:endParaRPr lang="en-US" baseline="0" dirty="0"/>
          </a:p>
          <a:p>
            <a:endParaRPr lang="en-US" dirty="0"/>
          </a:p>
        </p:txBody>
      </p:sp>
    </p:spTree>
    <p:extLst>
      <p:ext uri="{BB962C8B-B14F-4D97-AF65-F5344CB8AC3E}">
        <p14:creationId xmlns:p14="http://schemas.microsoft.com/office/powerpoint/2010/main" val="35131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r>
              <a:rPr lang="en-US" dirty="0"/>
              <a:t>In Python</a:t>
            </a:r>
            <a:r>
              <a:rPr lang="en-US" baseline="0" dirty="0"/>
              <a:t> shell:</a:t>
            </a:r>
          </a:p>
          <a:p>
            <a:endParaRPr lang="en-US" baseline="0" dirty="0"/>
          </a:p>
          <a:p>
            <a:r>
              <a:rPr lang="en-US" baseline="0" dirty="0"/>
              <a:t>Try various functions of math module.</a:t>
            </a:r>
            <a:endParaRPr lang="en-US" dirty="0"/>
          </a:p>
        </p:txBody>
      </p:sp>
    </p:spTree>
    <p:extLst>
      <p:ext uri="{BB962C8B-B14F-4D97-AF65-F5344CB8AC3E}">
        <p14:creationId xmlns:p14="http://schemas.microsoft.com/office/powerpoint/2010/main" val="393994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152400" y="4298950"/>
            <a:ext cx="6705600" cy="4670108"/>
          </a:xfrm>
          <a:prstGeom prst="rect">
            <a:avLst/>
          </a:prstGeom>
        </p:spPr>
        <p:txBody>
          <a:bodyPr lIns="93177" tIns="46589" rIns="93177" bIns="46589"/>
          <a:lstStyle/>
          <a:p>
            <a:r>
              <a:rPr lang="en-US" dirty="0"/>
              <a:t>Ch3 discusses ASCII vs. Unicode</a:t>
            </a:r>
          </a:p>
          <a:p>
            <a:r>
              <a:rPr lang="en-US" b="1" dirty="0"/>
              <a:t>ASCII</a:t>
            </a:r>
            <a:r>
              <a:rPr lang="en-US" dirty="0"/>
              <a:t> is an 8-bit character encoding scheme. How many different characters can you represent in 8 bits? Actually, ASCII only uses 7 bits out of the byte.</a:t>
            </a:r>
            <a:r>
              <a:rPr lang="en-US" baseline="0" dirty="0"/>
              <a:t> So, there are 128 characters in the character set. This table shows the ASCII characters.</a:t>
            </a:r>
          </a:p>
          <a:p>
            <a:endParaRPr lang="en-US" baseline="0" dirty="0"/>
          </a:p>
          <a:p>
            <a:r>
              <a:rPr lang="en-US" baseline="0" dirty="0"/>
              <a:t>Each character has an ordinal value (a number that represents the character). For example, the character “a” has an ordinal value of 97.</a:t>
            </a:r>
          </a:p>
          <a:p>
            <a:endParaRPr lang="en-US" baseline="0" dirty="0"/>
          </a:p>
          <a:p>
            <a:r>
              <a:rPr lang="en-US" baseline="0" dirty="0"/>
              <a:t>One byte is fine for the English language. But there are many languages with many different alphabets. We need 2 bytes to handle all of these alphabets and symbols.</a:t>
            </a:r>
          </a:p>
          <a:p>
            <a:endParaRPr lang="en-US" baseline="0" dirty="0"/>
          </a:p>
          <a:p>
            <a:r>
              <a:rPr lang="en-US" b="1" baseline="0" dirty="0"/>
              <a:t>Unicode</a:t>
            </a:r>
            <a:r>
              <a:rPr lang="en-US" baseline="0" dirty="0"/>
              <a:t> is a 16-bit character encoding scheme. The first 128 ordinal values are the same as ASCII’s. The rest represent other symbols beyond what ASCII provides. Python represents all characters using Unicode notation, so it can represent all of the earth’s alphabets.</a:t>
            </a:r>
          </a:p>
          <a:p>
            <a:endParaRPr lang="en-US" baseline="0" dirty="0"/>
          </a:p>
          <a:p>
            <a:r>
              <a:rPr lang="en-US" baseline="0" dirty="0"/>
              <a:t>The </a:t>
            </a:r>
            <a:r>
              <a:rPr lang="en-US" b="1" baseline="0" dirty="0" err="1"/>
              <a:t>chr</a:t>
            </a:r>
            <a:r>
              <a:rPr lang="en-US" b="1" baseline="0" dirty="0"/>
              <a:t>() </a:t>
            </a:r>
            <a:r>
              <a:rPr lang="en-US" baseline="0" dirty="0"/>
              <a:t>and </a:t>
            </a:r>
            <a:r>
              <a:rPr lang="en-US" b="1" baseline="0" dirty="0" err="1"/>
              <a:t>ord</a:t>
            </a:r>
            <a:r>
              <a:rPr lang="en-US" b="1" baseline="0" dirty="0"/>
              <a:t>() </a:t>
            </a:r>
            <a:r>
              <a:rPr lang="en-US" baseline="0" dirty="0"/>
              <a:t>functions can help illustrate this.</a:t>
            </a:r>
          </a:p>
          <a:p>
            <a:r>
              <a:rPr lang="en-US" baseline="0" dirty="0"/>
              <a:t>In Python shell, do these function calls:</a:t>
            </a:r>
          </a:p>
          <a:p>
            <a:pPr marL="232943" indent="-232943">
              <a:buAutoNum type="arabicParenR"/>
            </a:pPr>
            <a:r>
              <a:rPr lang="en-US" baseline="0" dirty="0" err="1"/>
              <a:t>chr</a:t>
            </a:r>
            <a:r>
              <a:rPr lang="en-US" baseline="0" dirty="0"/>
              <a:t>(97)</a:t>
            </a:r>
          </a:p>
          <a:p>
            <a:pPr marL="232943" indent="-232943">
              <a:buAutoNum type="arabicParenR"/>
            </a:pPr>
            <a:r>
              <a:rPr lang="en-US" baseline="0" dirty="0" err="1"/>
              <a:t>ord</a:t>
            </a:r>
            <a:r>
              <a:rPr lang="en-US" baseline="0" dirty="0"/>
              <a:t>("a")</a:t>
            </a:r>
          </a:p>
          <a:p>
            <a:pPr marL="232943" indent="-232943">
              <a:buAutoNum type="arabicParenR"/>
            </a:pPr>
            <a:r>
              <a:rPr lang="en-US" baseline="0" dirty="0"/>
              <a:t>Do the same for capital letter A</a:t>
            </a:r>
          </a:p>
          <a:p>
            <a:pPr marL="232943" indent="-232943">
              <a:buAutoNum type="arabicParenR"/>
            </a:pPr>
            <a:r>
              <a:rPr lang="en-US" baseline="0" dirty="0"/>
              <a:t>Try a few big ordinal numbers to see the symbols they display (Unicode stuff)</a:t>
            </a:r>
          </a:p>
          <a:p>
            <a:endParaRPr lang="en-US" baseline="0" dirty="0"/>
          </a:p>
          <a:p>
            <a:endParaRPr lang="en-US" baseline="0" dirty="0"/>
          </a:p>
          <a:p>
            <a:endParaRPr lang="en-US" dirty="0"/>
          </a:p>
          <a:p>
            <a:endParaRPr lang="en-US" dirty="0"/>
          </a:p>
          <a:p>
            <a:endParaRPr lang="en-US" dirty="0"/>
          </a:p>
        </p:txBody>
      </p:sp>
    </p:spTree>
    <p:extLst>
      <p:ext uri="{BB962C8B-B14F-4D97-AF65-F5344CB8AC3E}">
        <p14:creationId xmlns:p14="http://schemas.microsoft.com/office/powerpoint/2010/main" val="336480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endParaRPr lang="en-US"/>
          </a:p>
        </p:txBody>
      </p:sp>
    </p:spTree>
    <p:extLst>
      <p:ext uri="{BB962C8B-B14F-4D97-AF65-F5344CB8AC3E}">
        <p14:creationId xmlns:p14="http://schemas.microsoft.com/office/powerpoint/2010/main" val="3122182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endParaRPr lang="en-US" dirty="0"/>
          </a:p>
          <a:p>
            <a:r>
              <a:rPr lang="en-US" dirty="0"/>
              <a:t>In Python shell, type this command: </a:t>
            </a:r>
          </a:p>
          <a:p>
            <a:endParaRPr lang="en-US" dirty="0"/>
          </a:p>
          <a:p>
            <a:r>
              <a:rPr lang="en-US" b="1" dirty="0"/>
              <a:t>format(</a:t>
            </a:r>
            <a:r>
              <a:rPr lang="en-US" b="1" dirty="0" err="1"/>
              <a:t>ord</a:t>
            </a:r>
            <a:r>
              <a:rPr lang="en-US" b="1" dirty="0"/>
              <a:t>('a'),'b')</a:t>
            </a:r>
          </a:p>
          <a:p>
            <a:endParaRPr lang="en-US" dirty="0"/>
          </a:p>
          <a:p>
            <a:r>
              <a:rPr lang="en-US" dirty="0"/>
              <a:t>This returns</a:t>
            </a:r>
            <a:r>
              <a:rPr lang="en-US" baseline="0" dirty="0"/>
              <a:t> a string showing the ordinal value of the letter a in binary format. Thus, you can see the bits of the letter’s Unicode value. This is what will be in memory.</a:t>
            </a:r>
          </a:p>
          <a:p>
            <a:endParaRPr lang="en-US" baseline="0" dirty="0"/>
          </a:p>
          <a:p>
            <a:r>
              <a:rPr lang="en-US" baseline="0" dirty="0"/>
              <a:t>The </a:t>
            </a:r>
            <a:r>
              <a:rPr lang="en-US" b="1" baseline="0" dirty="0"/>
              <a:t>format</a:t>
            </a:r>
            <a:r>
              <a:rPr lang="en-US" baseline="0" dirty="0"/>
              <a:t> function takes two argument, the data itself and a string indicating the format specification. </a:t>
            </a:r>
          </a:p>
          <a:p>
            <a:pPr lvl="1"/>
            <a:r>
              <a:rPr lang="en-US" baseline="0" dirty="0"/>
              <a:t>In this case we pass a number as the data: result of </a:t>
            </a:r>
            <a:r>
              <a:rPr lang="en-US" b="1" dirty="0" err="1"/>
              <a:t>ord</a:t>
            </a:r>
            <a:r>
              <a:rPr lang="en-US" b="1" dirty="0"/>
              <a:t>('a')</a:t>
            </a:r>
            <a:r>
              <a:rPr lang="en-US" b="0" dirty="0"/>
              <a:t>,</a:t>
            </a:r>
            <a:r>
              <a:rPr lang="en-US" baseline="0" dirty="0"/>
              <a:t> which is 97. </a:t>
            </a:r>
          </a:p>
          <a:p>
            <a:pPr lvl="1"/>
            <a:r>
              <a:rPr lang="en-US" baseline="0" dirty="0"/>
              <a:t>The second argument is  </a:t>
            </a:r>
            <a:r>
              <a:rPr lang="en-US" b="1" dirty="0"/>
              <a:t>'b'</a:t>
            </a:r>
            <a:r>
              <a:rPr lang="en-US" baseline="0" dirty="0"/>
              <a:t>, which specifies the format should be a binary representation.  (o =</a:t>
            </a:r>
            <a:r>
              <a:rPr lang="en-US" dirty="0"/>
              <a:t> octal 141 &amp; x = hexadecimal 61)</a:t>
            </a:r>
            <a:endParaRPr lang="en-US" baseline="0" dirty="0"/>
          </a:p>
          <a:p>
            <a:pPr lvl="1"/>
            <a:endParaRPr lang="en-US" baseline="0" dirty="0"/>
          </a:p>
          <a:p>
            <a:pPr lvl="0"/>
            <a:r>
              <a:rPr lang="en-US" baseline="0" dirty="0"/>
              <a:t>We’ll see other uses of the </a:t>
            </a:r>
            <a:r>
              <a:rPr lang="en-US" b="1" baseline="0" dirty="0"/>
              <a:t>format</a:t>
            </a:r>
            <a:r>
              <a:rPr lang="en-US" baseline="0" dirty="0"/>
              <a:t> function later.</a:t>
            </a:r>
            <a:endParaRPr lang="en-US" dirty="0"/>
          </a:p>
        </p:txBody>
      </p:sp>
    </p:spTree>
    <p:extLst>
      <p:ext uri="{BB962C8B-B14F-4D97-AF65-F5344CB8AC3E}">
        <p14:creationId xmlns:p14="http://schemas.microsoft.com/office/powerpoint/2010/main" val="3875067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775960" cy="4593908"/>
          </a:xfrm>
          <a:prstGeom prst="rect">
            <a:avLst/>
          </a:prstGeom>
        </p:spPr>
        <p:txBody>
          <a:bodyPr lIns="93177" tIns="46589" rIns="93177" bIns="46589"/>
          <a:lstStyle/>
          <a:p>
            <a:r>
              <a:rPr lang="en-US" dirty="0"/>
              <a:t>The print statement prints six Unicode characters. In a literal string, a backslash </a:t>
            </a:r>
            <a:r>
              <a:rPr lang="en-US" sz="1600" b="1" dirty="0"/>
              <a:t>\</a:t>
            </a:r>
            <a:r>
              <a:rPr lang="en-US" dirty="0"/>
              <a:t> is called an </a:t>
            </a:r>
            <a:r>
              <a:rPr lang="en-US" b="1" dirty="0"/>
              <a:t>escape character</a:t>
            </a:r>
            <a:r>
              <a:rPr lang="en-US" dirty="0"/>
              <a:t>.</a:t>
            </a:r>
            <a:r>
              <a:rPr lang="en-US" baseline="0" dirty="0"/>
              <a:t>    </a:t>
            </a:r>
            <a:r>
              <a:rPr lang="en-US" b="1" baseline="0" dirty="0"/>
              <a:t>\u  </a:t>
            </a:r>
            <a:r>
              <a:rPr lang="en-US" baseline="0" dirty="0"/>
              <a:t>is an </a:t>
            </a:r>
            <a:r>
              <a:rPr lang="en-US" b="1" baseline="0" dirty="0"/>
              <a:t>escape sequence</a:t>
            </a:r>
            <a:r>
              <a:rPr lang="en-US" baseline="0" dirty="0"/>
              <a:t>, followed by the four hexadecimal digits that represent the character in Unicode. Each hexadecimal digit is four bits long, so four hexadecimal digits is equal to 16 binary digits (bits). That’s 2 bytes, the size of a Unicode character.</a:t>
            </a:r>
          </a:p>
          <a:p>
            <a:endParaRPr lang="en-US" baseline="0" dirty="0"/>
          </a:p>
          <a:p>
            <a:r>
              <a:rPr lang="en-US" baseline="0" dirty="0"/>
              <a:t>More about escape sequences later.</a:t>
            </a:r>
            <a:endParaRPr lang="en-US" dirty="0"/>
          </a:p>
          <a:p>
            <a:r>
              <a:rPr lang="en-US" dirty="0"/>
              <a:t>In Python shell:</a:t>
            </a:r>
          </a:p>
          <a:p>
            <a:endParaRPr lang="en-US" dirty="0"/>
          </a:p>
          <a:p>
            <a:r>
              <a:rPr lang="en-US" dirty="0" err="1"/>
              <a:t>ord</a:t>
            </a:r>
            <a:r>
              <a:rPr lang="en-US" dirty="0"/>
              <a:t>('</a:t>
            </a:r>
            <a:r>
              <a:rPr lang="ja-JP" altLang="en-US" dirty="0"/>
              <a:t>欢</a:t>
            </a:r>
            <a:r>
              <a:rPr lang="en-US" altLang="ja-JP" dirty="0"/>
              <a:t>')		=	27426	decimal (base 10)</a:t>
            </a:r>
          </a:p>
          <a:p>
            <a:endParaRPr lang="en-US" altLang="ja-JP" dirty="0"/>
          </a:p>
          <a:p>
            <a:r>
              <a:rPr lang="en-US" altLang="ja-JP" dirty="0"/>
              <a:t>format(</a:t>
            </a:r>
            <a:r>
              <a:rPr lang="en-US" altLang="ja-JP" dirty="0" err="1"/>
              <a:t>ord</a:t>
            </a:r>
            <a:r>
              <a:rPr lang="en-US" altLang="ja-JP" dirty="0"/>
              <a:t>('</a:t>
            </a:r>
            <a:r>
              <a:rPr lang="ja-JP" altLang="en-US" dirty="0"/>
              <a:t>欢</a:t>
            </a:r>
            <a:r>
              <a:rPr lang="en-US" altLang="ja-JP" dirty="0"/>
              <a:t>'),'x')	= 	6b22	hexadecimal (base 16)</a:t>
            </a:r>
          </a:p>
          <a:p>
            <a:endParaRPr lang="en-US" dirty="0"/>
          </a:p>
          <a:p>
            <a:r>
              <a:rPr lang="en-US" dirty="0"/>
              <a:t>format(</a:t>
            </a:r>
            <a:r>
              <a:rPr lang="en-US" dirty="0" err="1"/>
              <a:t>ord</a:t>
            </a:r>
            <a:r>
              <a:rPr lang="en-US" dirty="0"/>
              <a:t>('</a:t>
            </a:r>
            <a:r>
              <a:rPr lang="ja-JP" altLang="en-US" dirty="0"/>
              <a:t>欢</a:t>
            </a:r>
            <a:r>
              <a:rPr lang="en-US" altLang="ja-JP" dirty="0"/>
              <a:t>'),'</a:t>
            </a:r>
            <a:r>
              <a:rPr lang="en-US" dirty="0"/>
              <a:t>b')	=	110101100100010	binary(base 2)</a:t>
            </a:r>
          </a:p>
          <a:p>
            <a:endParaRPr lang="en-US" dirty="0"/>
          </a:p>
          <a:p>
            <a:r>
              <a:rPr lang="en-US" dirty="0" err="1"/>
              <a:t>chr</a:t>
            </a:r>
            <a:r>
              <a:rPr lang="en-US" dirty="0"/>
              <a:t>(27426)		=	</a:t>
            </a:r>
            <a:r>
              <a:rPr lang="ja-JP" altLang="en-US" dirty="0"/>
              <a:t>欢</a:t>
            </a:r>
            <a:endParaRPr lang="en-US" dirty="0"/>
          </a:p>
        </p:txBody>
      </p:sp>
    </p:spTree>
    <p:extLst>
      <p:ext uri="{BB962C8B-B14F-4D97-AF65-F5344CB8AC3E}">
        <p14:creationId xmlns:p14="http://schemas.microsoft.com/office/powerpoint/2010/main" val="564755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701040" y="4473892"/>
            <a:ext cx="5608320" cy="3660458"/>
          </a:xfrm>
          <a:prstGeom prst="rect">
            <a:avLst/>
          </a:prstGeom>
        </p:spPr>
        <p:txBody>
          <a:bodyPr lIns="93177" tIns="46589" rIns="93177" bIns="46589"/>
          <a:lstStyle/>
          <a:p>
            <a:endParaRPr lang="en-US" dirty="0"/>
          </a:p>
        </p:txBody>
      </p:sp>
    </p:spTree>
    <p:extLst>
      <p:ext uri="{BB962C8B-B14F-4D97-AF65-F5344CB8AC3E}">
        <p14:creationId xmlns:p14="http://schemas.microsoft.com/office/powerpoint/2010/main" val="693103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vert="horz" lIns="91440" tIns="45720" rIns="91440" bIns="45720" rtlCol="0" anchor="b">
            <a:normAutofit/>
          </a:bodyPr>
          <a:lstStyle>
            <a:lvl1pPr>
              <a:defRPr lang="en-US" baseline="0" dirty="0">
                <a:solidFill>
                  <a:schemeClr val="tx1">
                    <a:lumMod val="85000"/>
                    <a:lumOff val="15000"/>
                  </a:schemeClr>
                </a:solidFill>
              </a:defRPr>
            </a:lvl1pPr>
          </a:lstStyle>
          <a:p>
            <a:pPr lvl="0"/>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99B93C55-1C5F-4095-BEBD-0DEB40738BB1}" type="slidenum">
              <a:rPr lang="en-US" altLang="en-US"/>
              <a:pPr>
                <a:defRPr/>
              </a:pPr>
              <a:t>‹#›</a:t>
            </a:fld>
            <a:endParaRPr lang="en-US" altLang="en-US"/>
          </a:p>
        </p:txBody>
      </p:sp>
    </p:spTree>
    <p:extLst>
      <p:ext uri="{BB962C8B-B14F-4D97-AF65-F5344CB8AC3E}">
        <p14:creationId xmlns:p14="http://schemas.microsoft.com/office/powerpoint/2010/main" val="1303793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43425BF-7B56-4C62-A8E7-9732C2B3E3C2}" type="slidenum">
              <a:rPr lang="en-US" altLang="en-US"/>
              <a:pPr>
                <a:defRPr/>
              </a:pPr>
              <a:t>‹#›</a:t>
            </a:fld>
            <a:endParaRPr lang="en-US" altLang="en-US"/>
          </a:p>
        </p:txBody>
      </p:sp>
    </p:spTree>
    <p:extLst>
      <p:ext uri="{BB962C8B-B14F-4D97-AF65-F5344CB8AC3E}">
        <p14:creationId xmlns:p14="http://schemas.microsoft.com/office/powerpoint/2010/main" val="202594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ltLang="en-US"/>
          </a:p>
        </p:txBody>
      </p:sp>
      <p:sp>
        <p:nvSpPr>
          <p:cNvPr id="8" name="Slide Number Placeholder 5"/>
          <p:cNvSpPr>
            <a:spLocks noGrp="1"/>
          </p:cNvSpPr>
          <p:nvPr>
            <p:ph type="sldNum" sz="quarter" idx="12"/>
          </p:nvPr>
        </p:nvSpPr>
        <p:spPr/>
        <p:txBody>
          <a:bodyPr/>
          <a:lstStyle>
            <a:lvl1pPr>
              <a:defRPr/>
            </a:lvl1pPr>
          </a:lstStyle>
          <a:p>
            <a:pPr>
              <a:defRPr/>
            </a:pPr>
            <a:fld id="{6FEA7286-1BC3-49E5-BDC0-D480FE1A93EC}" type="slidenum">
              <a:rPr lang="en-US" altLang="en-US"/>
              <a:pPr>
                <a:defRPr/>
              </a:pPr>
              <a:t>‹#›</a:t>
            </a:fld>
            <a:endParaRPr lang="en-US" altLang="en-US"/>
          </a:p>
        </p:txBody>
      </p:sp>
    </p:spTree>
    <p:extLst>
      <p:ext uri="{BB962C8B-B14F-4D97-AF65-F5344CB8AC3E}">
        <p14:creationId xmlns:p14="http://schemas.microsoft.com/office/powerpoint/2010/main" val="1642173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normAutofit/>
          </a:bodyPr>
          <a:lstStyle>
            <a:lvl1pPr algn="l">
              <a:lnSpc>
                <a:spcPct val="85000"/>
              </a:lnSpc>
              <a:defRPr sz="48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F00A32FB-3F84-4F81-A08B-B00250F8CB91}" type="slidenum">
              <a:rPr lang="en-US" altLang="en-US"/>
              <a:pPr>
                <a:defRPr/>
              </a:pPr>
              <a:t>‹#›</a:t>
            </a:fld>
            <a:endParaRPr lang="en-US" altLang="en-US"/>
          </a:p>
        </p:txBody>
      </p:sp>
    </p:spTree>
    <p:extLst>
      <p:ext uri="{BB962C8B-B14F-4D97-AF65-F5344CB8AC3E}">
        <p14:creationId xmlns:p14="http://schemas.microsoft.com/office/powerpoint/2010/main" val="177849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7AA5697-40D1-494D-A94B-E37338BAA50B}" type="slidenum">
              <a:rPr lang="en-US" altLang="en-US"/>
              <a:pPr>
                <a:defRPr/>
              </a:pPr>
              <a:t>‹#›</a:t>
            </a:fld>
            <a:endParaRPr lang="en-US" altLang="en-US"/>
          </a:p>
        </p:txBody>
      </p:sp>
    </p:spTree>
    <p:extLst>
      <p:ext uri="{BB962C8B-B14F-4D97-AF65-F5344CB8AC3E}">
        <p14:creationId xmlns:p14="http://schemas.microsoft.com/office/powerpoint/2010/main" val="2961624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4FB67D86-A5BA-47D1-9F7D-E490AC5233F4}" type="slidenum">
              <a:rPr lang="en-US" altLang="en-US"/>
              <a:pPr>
                <a:defRPr/>
              </a:pPr>
              <a:t>‹#›</a:t>
            </a:fld>
            <a:endParaRPr lang="en-US" altLang="en-US"/>
          </a:p>
        </p:txBody>
      </p:sp>
    </p:spTree>
    <p:extLst>
      <p:ext uri="{BB962C8B-B14F-4D97-AF65-F5344CB8AC3E}">
        <p14:creationId xmlns:p14="http://schemas.microsoft.com/office/powerpoint/2010/main" val="3472363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27063E3-05CB-4648-8059-24AC0D0B9AEF}" type="slidenum">
              <a:rPr lang="en-US" altLang="en-US"/>
              <a:pPr>
                <a:defRPr/>
              </a:pPr>
              <a:t>‹#›</a:t>
            </a:fld>
            <a:endParaRPr lang="en-US" altLang="en-US"/>
          </a:p>
        </p:txBody>
      </p:sp>
    </p:spTree>
    <p:extLst>
      <p:ext uri="{BB962C8B-B14F-4D97-AF65-F5344CB8AC3E}">
        <p14:creationId xmlns:p14="http://schemas.microsoft.com/office/powerpoint/2010/main" val="256509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F5978271-FD52-4477-877B-6CFE1BDB979A}" type="slidenum">
              <a:rPr lang="en-US" altLang="en-US"/>
              <a:pPr>
                <a:defRPr/>
              </a:pPr>
              <a:t>‹#›</a:t>
            </a:fld>
            <a:endParaRPr lang="en-US" altLang="en-US"/>
          </a:p>
        </p:txBody>
      </p:sp>
    </p:spTree>
    <p:extLst>
      <p:ext uri="{BB962C8B-B14F-4D97-AF65-F5344CB8AC3E}">
        <p14:creationId xmlns:p14="http://schemas.microsoft.com/office/powerpoint/2010/main" val="3163252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1D680A74-9A96-4A15-A5B6-0C6B27C9A230}" type="slidenum">
              <a:rPr lang="en-US" altLang="en-US"/>
              <a:pPr>
                <a:defRPr/>
              </a:pPr>
              <a:t>‹#›</a:t>
            </a:fld>
            <a:endParaRPr lang="en-US" altLang="en-US"/>
          </a:p>
        </p:txBody>
      </p:sp>
    </p:spTree>
    <p:extLst>
      <p:ext uri="{BB962C8B-B14F-4D97-AF65-F5344CB8AC3E}">
        <p14:creationId xmlns:p14="http://schemas.microsoft.com/office/powerpoint/2010/main" val="2980997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en-US" alt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6" name="Slide Number Placeholder 8"/>
          <p:cNvSpPr>
            <a:spLocks noGrp="1"/>
          </p:cNvSpPr>
          <p:nvPr>
            <p:ph type="sldNum" sz="quarter" idx="12"/>
          </p:nvPr>
        </p:nvSpPr>
        <p:spPr/>
        <p:txBody>
          <a:bodyPr/>
          <a:lstStyle>
            <a:lvl1pPr>
              <a:defRPr/>
            </a:lvl1pPr>
          </a:lstStyle>
          <a:p>
            <a:pPr>
              <a:defRPr/>
            </a:pPr>
            <a:fld id="{2AF650EA-7675-4C23-A63A-B23DA8218912}" type="slidenum">
              <a:rPr lang="en-US" altLang="en-US"/>
              <a:pPr>
                <a:defRPr/>
              </a:pPr>
              <a:t>‹#›</a:t>
            </a:fld>
            <a:endParaRPr lang="en-US" altLang="en-US"/>
          </a:p>
        </p:txBody>
      </p:sp>
    </p:spTree>
    <p:extLst>
      <p:ext uri="{BB962C8B-B14F-4D97-AF65-F5344CB8AC3E}">
        <p14:creationId xmlns:p14="http://schemas.microsoft.com/office/powerpoint/2010/main" val="548170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lgn="l">
              <a:defRPr/>
            </a:lvl1pPr>
          </a:lstStyle>
          <a:p>
            <a:pPr>
              <a:defRPr/>
            </a:pPr>
            <a:endParaRPr lang="en-US" alt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ltLang="en-US">
              <a:solidFill>
                <a:srgbClr val="637052"/>
              </a:solidFill>
            </a:endParaRPr>
          </a:p>
        </p:txBody>
      </p:sp>
      <p:sp>
        <p:nvSpPr>
          <p:cNvPr id="9" name="Slide Number Placeholder 6"/>
          <p:cNvSpPr>
            <a:spLocks noGrp="1"/>
          </p:cNvSpPr>
          <p:nvPr>
            <p:ph type="sldNum" sz="quarter" idx="12"/>
          </p:nvPr>
        </p:nvSpPr>
        <p:spPr/>
        <p:txBody>
          <a:bodyPr/>
          <a:lstStyle>
            <a:lvl1pPr>
              <a:defRPr smtClean="0">
                <a:solidFill>
                  <a:schemeClr val="tx2"/>
                </a:solidFill>
              </a:defRPr>
            </a:lvl1pPr>
          </a:lstStyle>
          <a:p>
            <a:pPr>
              <a:defRPr/>
            </a:pPr>
            <a:fld id="{CD830493-BE12-4191-BFAB-2922BA62CCB6}" type="slidenum">
              <a:rPr lang="en-US" altLang="en-US">
                <a:solidFill>
                  <a:srgbClr val="637052"/>
                </a:solidFill>
              </a:rPr>
              <a:pPr>
                <a:defRPr/>
              </a:pPr>
              <a:t>‹#›</a:t>
            </a:fld>
            <a:endParaRPr lang="en-US" altLang="en-US">
              <a:solidFill>
                <a:srgbClr val="637052"/>
              </a:solidFill>
            </a:endParaRPr>
          </a:p>
        </p:txBody>
      </p:sp>
    </p:spTree>
    <p:extLst>
      <p:ext uri="{BB962C8B-B14F-4D97-AF65-F5344CB8AC3E}">
        <p14:creationId xmlns:p14="http://schemas.microsoft.com/office/powerpoint/2010/main" val="383290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325" y="287339"/>
            <a:ext cx="7543800" cy="703262"/>
          </a:xfrm>
        </p:spPr>
        <p:txBody>
          <a:bodyPr vert="horz" lIns="91440" tIns="45720" rIns="91440" bIns="45720" rtlCol="0" anchor="b">
            <a:normAutofit/>
          </a:bodyPr>
          <a:lstStyle>
            <a:lvl1pPr>
              <a:defRPr lang="en-US" sz="3200" dirty="0"/>
            </a:lvl1pPr>
          </a:lstStyle>
          <a:p>
            <a:pPr lvl="0"/>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5AFF6EE-FAAE-4C0A-A81A-2552ECBCD68C}" type="slidenum">
              <a:rPr lang="en-US" altLang="en-US"/>
              <a:pPr>
                <a:defRPr/>
              </a:pPr>
              <a:t>‹#›</a:t>
            </a:fld>
            <a:endParaRPr lang="en-US" altLang="en-US"/>
          </a:p>
        </p:txBody>
      </p:sp>
    </p:spTree>
    <p:extLst>
      <p:ext uri="{BB962C8B-B14F-4D97-AF65-F5344CB8AC3E}">
        <p14:creationId xmlns:p14="http://schemas.microsoft.com/office/powerpoint/2010/main" val="28641195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ltLang="en-US"/>
          </a:p>
        </p:txBody>
      </p:sp>
      <p:sp>
        <p:nvSpPr>
          <p:cNvPr id="8" name="Footer Placeholder 5"/>
          <p:cNvSpPr>
            <a:spLocks noGrp="1"/>
          </p:cNvSpPr>
          <p:nvPr>
            <p:ph type="ftr" sz="quarter" idx="11"/>
          </p:nvPr>
        </p:nvSpPr>
        <p:spPr/>
        <p:txBody>
          <a:bodyPr/>
          <a:lstStyle>
            <a:lvl1pPr>
              <a:defRPr/>
            </a:lvl1pPr>
          </a:lstStyle>
          <a:p>
            <a:pPr>
              <a:defRPr/>
            </a:pPr>
            <a:endParaRPr lang="en-US" altLang="en-US"/>
          </a:p>
        </p:txBody>
      </p:sp>
      <p:sp>
        <p:nvSpPr>
          <p:cNvPr id="9" name="Slide Number Placeholder 6"/>
          <p:cNvSpPr>
            <a:spLocks noGrp="1"/>
          </p:cNvSpPr>
          <p:nvPr>
            <p:ph type="sldNum" sz="quarter" idx="12"/>
          </p:nvPr>
        </p:nvSpPr>
        <p:spPr/>
        <p:txBody>
          <a:bodyPr/>
          <a:lstStyle>
            <a:lvl1pPr>
              <a:defRPr/>
            </a:lvl1pPr>
          </a:lstStyle>
          <a:p>
            <a:pPr>
              <a:defRPr/>
            </a:pPr>
            <a:fld id="{80E62937-53F8-42CB-A2B7-D8CB122695CA}" type="slidenum">
              <a:rPr lang="en-US" altLang="en-US"/>
              <a:pPr>
                <a:defRPr/>
              </a:pPr>
              <a:t>‹#›</a:t>
            </a:fld>
            <a:endParaRPr lang="en-US" altLang="en-US"/>
          </a:p>
        </p:txBody>
      </p:sp>
    </p:spTree>
    <p:extLst>
      <p:ext uri="{BB962C8B-B14F-4D97-AF65-F5344CB8AC3E}">
        <p14:creationId xmlns:p14="http://schemas.microsoft.com/office/powerpoint/2010/main" val="988505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230A8AF-DA0C-4E77-86C5-3418E8A08309}" type="slidenum">
              <a:rPr lang="en-US" altLang="en-US"/>
              <a:pPr>
                <a:defRPr/>
              </a:pPr>
              <a:t>‹#›</a:t>
            </a:fld>
            <a:endParaRPr lang="en-US" altLang="en-US"/>
          </a:p>
        </p:txBody>
      </p:sp>
    </p:spTree>
    <p:extLst>
      <p:ext uri="{BB962C8B-B14F-4D97-AF65-F5344CB8AC3E}">
        <p14:creationId xmlns:p14="http://schemas.microsoft.com/office/powerpoint/2010/main" val="2176977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ltLang="en-US"/>
          </a:p>
        </p:txBody>
      </p:sp>
      <p:sp>
        <p:nvSpPr>
          <p:cNvPr id="8" name="Slide Number Placeholder 5"/>
          <p:cNvSpPr>
            <a:spLocks noGrp="1"/>
          </p:cNvSpPr>
          <p:nvPr>
            <p:ph type="sldNum" sz="quarter" idx="12"/>
          </p:nvPr>
        </p:nvSpPr>
        <p:spPr/>
        <p:txBody>
          <a:bodyPr/>
          <a:lstStyle>
            <a:lvl1pPr>
              <a:defRPr/>
            </a:lvl1pPr>
          </a:lstStyle>
          <a:p>
            <a:pPr>
              <a:defRPr/>
            </a:pPr>
            <a:fld id="{93815166-5042-45A3-B4C0-3EA4D59295DC}" type="slidenum">
              <a:rPr lang="en-US" altLang="en-US"/>
              <a:pPr>
                <a:defRPr/>
              </a:pPr>
              <a:t>‹#›</a:t>
            </a:fld>
            <a:endParaRPr lang="en-US" altLang="en-US"/>
          </a:p>
        </p:txBody>
      </p:sp>
    </p:spTree>
    <p:extLst>
      <p:ext uri="{BB962C8B-B14F-4D97-AF65-F5344CB8AC3E}">
        <p14:creationId xmlns:p14="http://schemas.microsoft.com/office/powerpoint/2010/main" val="2424563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7AA5697-40D1-494D-A94B-E37338BAA50B}" type="slidenum">
              <a:rPr lang="en-US" altLang="en-US"/>
              <a:pPr>
                <a:defRPr/>
              </a:pPr>
              <a:t>‹#›</a:t>
            </a:fld>
            <a:endParaRPr lang="en-US" altLang="en-US"/>
          </a:p>
        </p:txBody>
      </p:sp>
    </p:spTree>
    <p:extLst>
      <p:ext uri="{BB962C8B-B14F-4D97-AF65-F5344CB8AC3E}">
        <p14:creationId xmlns:p14="http://schemas.microsoft.com/office/powerpoint/2010/main" val="137965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AE6142C-0EB7-4226-A365-2DF1B4904D9C}" type="slidenum">
              <a:rPr lang="en-US" altLang="en-US"/>
              <a:pPr>
                <a:defRPr/>
              </a:pPr>
              <a:t>‹#›</a:t>
            </a:fld>
            <a:endParaRPr lang="en-US" altLang="en-US"/>
          </a:p>
        </p:txBody>
      </p:sp>
    </p:spTree>
    <p:extLst>
      <p:ext uri="{BB962C8B-B14F-4D97-AF65-F5344CB8AC3E}">
        <p14:creationId xmlns:p14="http://schemas.microsoft.com/office/powerpoint/2010/main" val="1004889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656E8CCE-802C-4D81-B41F-083FCFD3D12D}" type="slidenum">
              <a:rPr lang="en-US" altLang="en-US"/>
              <a:pPr>
                <a:defRPr/>
              </a:pPr>
              <a:t>‹#›</a:t>
            </a:fld>
            <a:endParaRPr lang="en-US" altLang="en-US"/>
          </a:p>
        </p:txBody>
      </p:sp>
    </p:spTree>
    <p:extLst>
      <p:ext uri="{BB962C8B-B14F-4D97-AF65-F5344CB8AC3E}">
        <p14:creationId xmlns:p14="http://schemas.microsoft.com/office/powerpoint/2010/main" val="133961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E8617CFC-D302-477F-9BE8-613D2E7E2714}" type="slidenum">
              <a:rPr lang="en-US" altLang="en-US"/>
              <a:pPr>
                <a:defRPr/>
              </a:pPr>
              <a:t>‹#›</a:t>
            </a:fld>
            <a:endParaRPr lang="en-US" altLang="en-US"/>
          </a:p>
        </p:txBody>
      </p:sp>
    </p:spTree>
    <p:extLst>
      <p:ext uri="{BB962C8B-B14F-4D97-AF65-F5344CB8AC3E}">
        <p14:creationId xmlns:p14="http://schemas.microsoft.com/office/powerpoint/2010/main" val="356374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436485B9-7C79-49F9-899C-ABE71BA92CFA}" type="slidenum">
              <a:rPr lang="en-US" altLang="en-US"/>
              <a:pPr>
                <a:defRPr/>
              </a:pPr>
              <a:t>‹#›</a:t>
            </a:fld>
            <a:endParaRPr lang="en-US" altLang="en-US"/>
          </a:p>
        </p:txBody>
      </p:sp>
    </p:spTree>
    <p:extLst>
      <p:ext uri="{BB962C8B-B14F-4D97-AF65-F5344CB8AC3E}">
        <p14:creationId xmlns:p14="http://schemas.microsoft.com/office/powerpoint/2010/main" val="198202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en-US" alt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6" name="Slide Number Placeholder 8"/>
          <p:cNvSpPr>
            <a:spLocks noGrp="1"/>
          </p:cNvSpPr>
          <p:nvPr>
            <p:ph type="sldNum" sz="quarter" idx="12"/>
          </p:nvPr>
        </p:nvSpPr>
        <p:spPr/>
        <p:txBody>
          <a:bodyPr/>
          <a:lstStyle>
            <a:lvl1pPr>
              <a:defRPr/>
            </a:lvl1pPr>
          </a:lstStyle>
          <a:p>
            <a:pPr>
              <a:defRPr/>
            </a:pPr>
            <a:fld id="{B7203C12-2FCF-44DF-80C0-0B98FB7AEB4F}" type="slidenum">
              <a:rPr lang="en-US" altLang="en-US"/>
              <a:pPr>
                <a:defRPr/>
              </a:pPr>
              <a:t>‹#›</a:t>
            </a:fld>
            <a:endParaRPr lang="en-US" altLang="en-US"/>
          </a:p>
        </p:txBody>
      </p:sp>
    </p:spTree>
    <p:extLst>
      <p:ext uri="{BB962C8B-B14F-4D97-AF65-F5344CB8AC3E}">
        <p14:creationId xmlns:p14="http://schemas.microsoft.com/office/powerpoint/2010/main" val="1885274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lgn="l">
              <a:defRPr/>
            </a:lvl1pPr>
          </a:lstStyle>
          <a:p>
            <a:pPr>
              <a:defRPr/>
            </a:pPr>
            <a:endParaRPr lang="en-US" alt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ltLang="en-US"/>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CD8AF81D-52C9-49A4-ACE2-247087097706}" type="slidenum">
              <a:rPr lang="en-US" altLang="en-US"/>
              <a:pPr>
                <a:defRPr/>
              </a:pPr>
              <a:t>‹#›</a:t>
            </a:fld>
            <a:endParaRPr lang="en-US" altLang="en-US"/>
          </a:p>
        </p:txBody>
      </p:sp>
    </p:spTree>
    <p:extLst>
      <p:ext uri="{BB962C8B-B14F-4D97-AF65-F5344CB8AC3E}">
        <p14:creationId xmlns:p14="http://schemas.microsoft.com/office/powerpoint/2010/main" val="296362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ltLang="en-US"/>
          </a:p>
        </p:txBody>
      </p:sp>
      <p:sp>
        <p:nvSpPr>
          <p:cNvPr id="8" name="Footer Placeholder 5"/>
          <p:cNvSpPr>
            <a:spLocks noGrp="1"/>
          </p:cNvSpPr>
          <p:nvPr>
            <p:ph type="ftr" sz="quarter" idx="11"/>
          </p:nvPr>
        </p:nvSpPr>
        <p:spPr/>
        <p:txBody>
          <a:bodyPr/>
          <a:lstStyle>
            <a:lvl1pPr>
              <a:defRPr/>
            </a:lvl1pPr>
          </a:lstStyle>
          <a:p>
            <a:pPr>
              <a:defRPr/>
            </a:pPr>
            <a:endParaRPr lang="en-US" altLang="en-US"/>
          </a:p>
        </p:txBody>
      </p:sp>
      <p:sp>
        <p:nvSpPr>
          <p:cNvPr id="9" name="Slide Number Placeholder 6"/>
          <p:cNvSpPr>
            <a:spLocks noGrp="1"/>
          </p:cNvSpPr>
          <p:nvPr>
            <p:ph type="sldNum" sz="quarter" idx="12"/>
          </p:nvPr>
        </p:nvSpPr>
        <p:spPr/>
        <p:txBody>
          <a:bodyPr/>
          <a:lstStyle>
            <a:lvl1pPr>
              <a:defRPr/>
            </a:lvl1pPr>
          </a:lstStyle>
          <a:p>
            <a:pPr>
              <a:defRPr/>
            </a:pPr>
            <a:fld id="{A59EF0E1-7CAF-492B-8175-B9CB8FE628DE}" type="slidenum">
              <a:rPr lang="en-US" altLang="en-US"/>
              <a:pPr>
                <a:defRPr/>
              </a:pPr>
              <a:t>‹#›</a:t>
            </a:fld>
            <a:endParaRPr lang="en-US" altLang="en-US"/>
          </a:p>
        </p:txBody>
      </p:sp>
    </p:spTree>
    <p:extLst>
      <p:ext uri="{BB962C8B-B14F-4D97-AF65-F5344CB8AC3E}">
        <p14:creationId xmlns:p14="http://schemas.microsoft.com/office/powerpoint/2010/main" val="1033707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a:defRPr sz="1050">
                <a:solidFill>
                  <a:srgbClr val="FFFFFF"/>
                </a:solidFill>
              </a:defRPr>
            </a:lvl1pPr>
          </a:lstStyle>
          <a:p>
            <a:pPr>
              <a:defRPr/>
            </a:pPr>
            <a:fld id="{528806C5-31AB-4D86-BD50-C2A76BAC40DC}" type="slidenum">
              <a:rPr lang="en-US" altLang="en-US"/>
              <a:pPr>
                <a:defRPr/>
              </a:pPr>
              <a:t>‹#›</a:t>
            </a:fld>
            <a:endParaRPr lang="en-US"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96" r:id="rId1"/>
    <p:sldLayoutId id="2147483791" r:id="rId2"/>
    <p:sldLayoutId id="2147483797" r:id="rId3"/>
    <p:sldLayoutId id="2147483792" r:id="rId4"/>
    <p:sldLayoutId id="2147483793" r:id="rId5"/>
    <p:sldLayoutId id="2147483794" r:id="rId6"/>
    <p:sldLayoutId id="2147483798" r:id="rId7"/>
    <p:sldLayoutId id="2147483799" r:id="rId8"/>
    <p:sldLayoutId id="2147483800" r:id="rId9"/>
    <p:sldLayoutId id="2147483795" r:id="rId10"/>
    <p:sldLayoutId id="2147483801" r:id="rId11"/>
  </p:sldLayoutIdLst>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9"/>
            <a:ext cx="7543800" cy="779462"/>
          </a:xfrm>
          <a:prstGeom prst="rect">
            <a:avLst/>
          </a:prstGeom>
        </p:spPr>
        <p:txBody>
          <a:bodyPr vert="horz" lIns="91440" tIns="45720" rIns="91440" bIns="45720" rtlCol="0" anchor="b">
            <a:normAutofit/>
          </a:bodyPr>
          <a:lstStyle/>
          <a:p>
            <a:r>
              <a:rPr lang="en-US" dirty="0"/>
              <a:t>Click to edit Master title style</a:t>
            </a:r>
          </a:p>
        </p:txBody>
      </p:sp>
      <p:sp>
        <p:nvSpPr>
          <p:cNvPr id="1029" name="Text Placeholder 2"/>
          <p:cNvSpPr>
            <a:spLocks noGrp="1"/>
          </p:cNvSpPr>
          <p:nvPr>
            <p:ph type="body" idx="1"/>
          </p:nvPr>
        </p:nvSpPr>
        <p:spPr bwMode="auto">
          <a:xfrm>
            <a:off x="822325" y="1219201"/>
            <a:ext cx="7543800" cy="464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a:defRPr sz="1050" smtClean="0">
                <a:solidFill>
                  <a:srgbClr val="FFFFFF"/>
                </a:solidFill>
              </a:defRPr>
            </a:lvl1pPr>
          </a:lstStyle>
          <a:p>
            <a:pPr>
              <a:defRPr/>
            </a:pPr>
            <a:fld id="{70A247A6-8BDE-48C6-96FE-B14AC4AB5BF8}" type="slidenum">
              <a:rPr lang="en-US" altLang="en-US"/>
              <a:pPr>
                <a:defRPr/>
              </a:pPr>
              <a:t>‹#›</a:t>
            </a:fld>
            <a:endParaRPr lang="en-US" altLang="en-US"/>
          </a:p>
        </p:txBody>
      </p:sp>
      <p:cxnSp>
        <p:nvCxnSpPr>
          <p:cNvPr id="10" name="Straight Connector 9"/>
          <p:cNvCxnSpPr/>
          <p:nvPr/>
        </p:nvCxnSpPr>
        <p:spPr>
          <a:xfrm>
            <a:off x="895350" y="990600"/>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58654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fontAlgn="base">
        <a:lnSpc>
          <a:spcPct val="85000"/>
        </a:lnSpc>
        <a:spcBef>
          <a:spcPct val="0"/>
        </a:spcBef>
        <a:spcAft>
          <a:spcPct val="0"/>
        </a:spcAft>
        <a:defRPr sz="3200" kern="1200" spc="-50">
          <a:solidFill>
            <a:srgbClr val="404040"/>
          </a:solidFill>
          <a:latin typeface="+mj-lt"/>
          <a:ea typeface="+mj-ea"/>
          <a:cs typeface="+mj-cs"/>
        </a:defRPr>
      </a:lvl1pPr>
      <a:lvl2pPr algn="l" rtl="0" fontAlgn="base">
        <a:lnSpc>
          <a:spcPct val="85000"/>
        </a:lnSpc>
        <a:spcBef>
          <a:spcPct val="0"/>
        </a:spcBef>
        <a:spcAft>
          <a:spcPct val="0"/>
        </a:spcAft>
        <a:defRPr sz="4800">
          <a:solidFill>
            <a:srgbClr val="404040"/>
          </a:solidFill>
          <a:latin typeface="Calibri Light" panose="020F0302020204030204" pitchFamily="34" charset="0"/>
        </a:defRPr>
      </a:lvl2pPr>
      <a:lvl3pPr algn="l" rtl="0" fontAlgn="base">
        <a:lnSpc>
          <a:spcPct val="85000"/>
        </a:lnSpc>
        <a:spcBef>
          <a:spcPct val="0"/>
        </a:spcBef>
        <a:spcAft>
          <a:spcPct val="0"/>
        </a:spcAft>
        <a:defRPr sz="4800">
          <a:solidFill>
            <a:srgbClr val="404040"/>
          </a:solidFill>
          <a:latin typeface="Calibri Light" panose="020F0302020204030204" pitchFamily="34" charset="0"/>
        </a:defRPr>
      </a:lvl3pPr>
      <a:lvl4pPr algn="l" rtl="0" fontAlgn="base">
        <a:lnSpc>
          <a:spcPct val="85000"/>
        </a:lnSpc>
        <a:spcBef>
          <a:spcPct val="0"/>
        </a:spcBef>
        <a:spcAft>
          <a:spcPct val="0"/>
        </a:spcAft>
        <a:defRPr sz="4800">
          <a:solidFill>
            <a:srgbClr val="404040"/>
          </a:solidFill>
          <a:latin typeface="Calibri Light" panose="020F0302020204030204" pitchFamily="34" charset="0"/>
        </a:defRPr>
      </a:lvl4pPr>
      <a:lvl5pPr algn="l" rtl="0" fontAlgn="base">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6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9"/>
            <a:ext cx="7543800" cy="779462"/>
          </a:xfrm>
          <a:prstGeom prst="rect">
            <a:avLst/>
          </a:prstGeom>
        </p:spPr>
        <p:txBody>
          <a:bodyPr vert="horz" lIns="91440" tIns="45720" rIns="91440" bIns="45720" rtlCol="0" anchor="b">
            <a:normAutofit/>
          </a:bodyPr>
          <a:lstStyle/>
          <a:p>
            <a:r>
              <a:rPr lang="en-US" dirty="0"/>
              <a:t>Click to edit Master title style</a:t>
            </a:r>
          </a:p>
        </p:txBody>
      </p:sp>
      <p:sp>
        <p:nvSpPr>
          <p:cNvPr id="1029" name="Text Placeholder 2"/>
          <p:cNvSpPr>
            <a:spLocks noGrp="1"/>
          </p:cNvSpPr>
          <p:nvPr>
            <p:ph type="body" idx="1"/>
          </p:nvPr>
        </p:nvSpPr>
        <p:spPr bwMode="auto">
          <a:xfrm>
            <a:off x="822325" y="1219201"/>
            <a:ext cx="7543800" cy="464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a:defRPr sz="1050" smtClean="0">
                <a:solidFill>
                  <a:srgbClr val="FFFFFF"/>
                </a:solidFill>
              </a:defRPr>
            </a:lvl1pPr>
          </a:lstStyle>
          <a:p>
            <a:pPr>
              <a:defRPr/>
            </a:pPr>
            <a:fld id="{70A247A6-8BDE-48C6-96FE-B14AC4AB5BF8}" type="slidenum">
              <a:rPr lang="en-US" altLang="en-US"/>
              <a:pPr>
                <a:defRPr/>
              </a:pPr>
              <a:t>‹#›</a:t>
            </a:fld>
            <a:endParaRPr lang="en-US" altLang="en-US"/>
          </a:p>
        </p:txBody>
      </p:sp>
      <p:cxnSp>
        <p:nvCxnSpPr>
          <p:cNvPr id="10" name="Straight Connector 9"/>
          <p:cNvCxnSpPr/>
          <p:nvPr/>
        </p:nvCxnSpPr>
        <p:spPr>
          <a:xfrm>
            <a:off x="895350" y="990600"/>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192737"/>
      </p:ext>
    </p:extLst>
  </p:cSld>
  <p:clrMap bg1="lt1" tx1="dk1" bg2="lt2" tx2="dk2" accent1="accent1" accent2="accent2" accent3="accent3" accent4="accent4" accent5="accent5" accent6="accent6" hlink="hlink" folHlink="folHlink"/>
  <p:sldLayoutIdLst>
    <p:sldLayoutId id="2147483803" r:id="rId1"/>
  </p:sldLayoutIdLst>
  <p:txStyles>
    <p:titleStyle>
      <a:lvl1pPr algn="l" rtl="0" fontAlgn="base">
        <a:lnSpc>
          <a:spcPct val="85000"/>
        </a:lnSpc>
        <a:spcBef>
          <a:spcPct val="0"/>
        </a:spcBef>
        <a:spcAft>
          <a:spcPct val="0"/>
        </a:spcAft>
        <a:defRPr sz="3200" kern="1200" spc="-50">
          <a:solidFill>
            <a:srgbClr val="404040"/>
          </a:solidFill>
          <a:latin typeface="+mj-lt"/>
          <a:ea typeface="+mj-ea"/>
          <a:cs typeface="+mj-cs"/>
        </a:defRPr>
      </a:lvl1pPr>
      <a:lvl2pPr algn="l" rtl="0" fontAlgn="base">
        <a:lnSpc>
          <a:spcPct val="85000"/>
        </a:lnSpc>
        <a:spcBef>
          <a:spcPct val="0"/>
        </a:spcBef>
        <a:spcAft>
          <a:spcPct val="0"/>
        </a:spcAft>
        <a:defRPr sz="4800">
          <a:solidFill>
            <a:srgbClr val="404040"/>
          </a:solidFill>
          <a:latin typeface="Calibri Light" panose="020F0302020204030204" pitchFamily="34" charset="0"/>
        </a:defRPr>
      </a:lvl2pPr>
      <a:lvl3pPr algn="l" rtl="0" fontAlgn="base">
        <a:lnSpc>
          <a:spcPct val="85000"/>
        </a:lnSpc>
        <a:spcBef>
          <a:spcPct val="0"/>
        </a:spcBef>
        <a:spcAft>
          <a:spcPct val="0"/>
        </a:spcAft>
        <a:defRPr sz="4800">
          <a:solidFill>
            <a:srgbClr val="404040"/>
          </a:solidFill>
          <a:latin typeface="Calibri Light" panose="020F0302020204030204" pitchFamily="34" charset="0"/>
        </a:defRPr>
      </a:lvl3pPr>
      <a:lvl4pPr algn="l" rtl="0" fontAlgn="base">
        <a:lnSpc>
          <a:spcPct val="85000"/>
        </a:lnSpc>
        <a:spcBef>
          <a:spcPct val="0"/>
        </a:spcBef>
        <a:spcAft>
          <a:spcPct val="0"/>
        </a:spcAft>
        <a:defRPr sz="4800">
          <a:solidFill>
            <a:srgbClr val="404040"/>
          </a:solidFill>
          <a:latin typeface="Calibri Light" panose="020F0302020204030204" pitchFamily="34" charset="0"/>
        </a:defRPr>
      </a:lvl4pPr>
      <a:lvl5pPr algn="l" rtl="0" fontAlgn="base">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6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hyperlink" Target="https://docs.python.org/2/library/datetime.html"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docs.python.org/2/library/function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docs.python.org/2/library/math.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hyperlink" Target="https://unicode-table.com/en/#cjk-unified-ideographs"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lIns="92075" tIns="46038" rIns="92075" bIns="46038">
            <a:noAutofit/>
          </a:bodyPr>
          <a:lstStyle/>
          <a:p>
            <a:pPr eaLnBrk="1" fontAlgn="auto" hangingPunct="1">
              <a:spcAft>
                <a:spcPts val="0"/>
              </a:spcAft>
              <a:defRPr/>
            </a:pPr>
            <a:br>
              <a:rPr lang="en-US" altLang="en-US" sz="4400" dirty="0"/>
            </a:br>
            <a:br>
              <a:rPr lang="en-US" altLang="en-US" sz="4400" dirty="0"/>
            </a:br>
            <a:r>
              <a:rPr lang="en-US" altLang="en-US" sz="4400" dirty="0"/>
              <a:t>Module 2 – Python Examples </a:t>
            </a:r>
            <a:br>
              <a:rPr lang="en-US" altLang="en-US" sz="4400" dirty="0"/>
            </a:br>
            <a:r>
              <a:rPr lang="en-US" altLang="en-US" sz="4400" dirty="0"/>
              <a:t>and how computers represent data in bits and bytes</a:t>
            </a:r>
            <a:endParaRPr lang="en-US" altLang="en-US" sz="4400" dirty="0">
              <a:latin typeface="Book Antiqua" panose="02040602050305030304" pitchFamily="18" charset="0"/>
            </a:endParaRPr>
          </a:p>
        </p:txBody>
      </p:sp>
      <p:sp>
        <p:nvSpPr>
          <p:cNvPr id="3" name="Subtitle 2"/>
          <p:cNvSpPr>
            <a:spLocks noGrp="1"/>
          </p:cNvSpPr>
          <p:nvPr>
            <p:ph type="subTitle" idx="1"/>
          </p:nvPr>
        </p:nvSpPr>
        <p:spPr/>
        <p:txBody>
          <a:bodyPr/>
          <a:lstStyle/>
          <a:p>
            <a:r>
              <a:rPr lang="en-US" altLang="en-US" dirty="0"/>
              <a:t>Chapters 3 and 8</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Listing 3.4 </a:t>
            </a:r>
            <a:r>
              <a:rPr lang="en-US" dirty="0" err="1"/>
              <a:t>ComputeChange</a:t>
            </a:r>
            <a:endParaRPr lang="en-US" dirty="0"/>
          </a:p>
        </p:txBody>
      </p:sp>
      <p:pic>
        <p:nvPicPr>
          <p:cNvPr id="3" name="Picture 2"/>
          <p:cNvPicPr>
            <a:picLocks noChangeAspect="1"/>
          </p:cNvPicPr>
          <p:nvPr/>
        </p:nvPicPr>
        <p:blipFill>
          <a:blip r:embed="rId3"/>
          <a:stretch>
            <a:fillRect/>
          </a:stretch>
        </p:blipFill>
        <p:spPr>
          <a:xfrm>
            <a:off x="1219199" y="1143000"/>
            <a:ext cx="6708321" cy="4419600"/>
          </a:xfrm>
          <a:prstGeom prst="rect">
            <a:avLst/>
          </a:prstGeom>
        </p:spPr>
      </p:pic>
    </p:spTree>
    <p:extLst>
      <p:ext uri="{BB962C8B-B14F-4D97-AF65-F5344CB8AC3E}">
        <p14:creationId xmlns:p14="http://schemas.microsoft.com/office/powerpoint/2010/main" val="249798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Listing 3.4 </a:t>
            </a:r>
            <a:r>
              <a:rPr lang="en-US" dirty="0" err="1"/>
              <a:t>ComputeChange</a:t>
            </a:r>
            <a:endParaRPr lang="en-US" dirty="0"/>
          </a:p>
        </p:txBody>
      </p:sp>
      <p:pic>
        <p:nvPicPr>
          <p:cNvPr id="4" name="Picture 3"/>
          <p:cNvPicPr>
            <a:picLocks noChangeAspect="1"/>
          </p:cNvPicPr>
          <p:nvPr/>
        </p:nvPicPr>
        <p:blipFill>
          <a:blip r:embed="rId3"/>
          <a:stretch>
            <a:fillRect/>
          </a:stretch>
        </p:blipFill>
        <p:spPr>
          <a:xfrm>
            <a:off x="913161" y="1524000"/>
            <a:ext cx="7240239" cy="2362200"/>
          </a:xfrm>
          <a:prstGeom prst="rect">
            <a:avLst/>
          </a:prstGeom>
        </p:spPr>
      </p:pic>
    </p:spTree>
    <p:extLst>
      <p:ext uri="{BB962C8B-B14F-4D97-AF65-F5344CB8AC3E}">
        <p14:creationId xmlns:p14="http://schemas.microsoft.com/office/powerpoint/2010/main" val="1042015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Escape Sequences</a:t>
            </a:r>
          </a:p>
        </p:txBody>
      </p:sp>
      <p:sp>
        <p:nvSpPr>
          <p:cNvPr id="4" name="Slide Number Placeholder 4"/>
          <p:cNvSpPr>
            <a:spLocks noGrp="1"/>
          </p:cNvSpPr>
          <p:nvPr>
            <p:ph type="sldNum" sz="quarter" idx="12"/>
          </p:nvPr>
        </p:nvSpPr>
        <p:spPr/>
        <p:txBody>
          <a:bodyPr/>
          <a:lstStyle/>
          <a:p>
            <a:fld id="{CE3BBEE2-F367-4D86-A6C1-4A8A19354730}" type="slidenum">
              <a:rPr lang="en-US" altLang="en-US"/>
              <a:pPr/>
              <a:t>12</a:t>
            </a:fld>
            <a:endParaRPr lang="en-US" altLang="en-US" dirty="0"/>
          </a:p>
        </p:txBody>
      </p:sp>
      <p:sp>
        <p:nvSpPr>
          <p:cNvPr id="161795" name="Text Box 3"/>
          <p:cNvSpPr txBox="1">
            <a:spLocks noChangeArrowheads="1"/>
          </p:cNvSpPr>
          <p:nvPr/>
        </p:nvSpPr>
        <p:spPr bwMode="auto">
          <a:xfrm>
            <a:off x="609600" y="1295400"/>
            <a:ext cx="82296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2400">
                <a:solidFill>
                  <a:schemeClr val="tx1"/>
                </a:solidFill>
                <a:latin typeface="Times New Roman" panose="02020603050405020304" pitchFamily="18" charset="0"/>
              </a:defRPr>
            </a:lvl1pPr>
            <a:lvl2pPr>
              <a:tabLst>
                <a:tab pos="4229100" algn="l"/>
                <a:tab pos="5600700" algn="l"/>
              </a:tabLst>
              <a:defRPr sz="2400">
                <a:solidFill>
                  <a:schemeClr val="tx1"/>
                </a:solidFill>
                <a:latin typeface="Times New Roman" panose="02020603050405020304" pitchFamily="18" charset="0"/>
              </a:defRPr>
            </a:lvl2pPr>
            <a:lvl3pPr>
              <a:tabLst>
                <a:tab pos="4229100" algn="l"/>
                <a:tab pos="5600700" algn="l"/>
              </a:tabLst>
              <a:defRPr sz="2400">
                <a:solidFill>
                  <a:schemeClr val="tx1"/>
                </a:solidFill>
                <a:latin typeface="Times New Roman" panose="02020603050405020304" pitchFamily="18" charset="0"/>
              </a:defRPr>
            </a:lvl3pPr>
            <a:lvl4pPr>
              <a:tabLst>
                <a:tab pos="4229100" algn="l"/>
                <a:tab pos="5600700" algn="l"/>
              </a:tabLst>
              <a:defRPr sz="2400">
                <a:solidFill>
                  <a:schemeClr val="tx1"/>
                </a:solidFill>
                <a:latin typeface="Times New Roman" panose="02020603050405020304" pitchFamily="18" charset="0"/>
              </a:defRPr>
            </a:lvl4pPr>
            <a:lvl5pPr>
              <a:tabLst>
                <a:tab pos="4229100" algn="l"/>
                <a:tab pos="56007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9pPr>
          </a:lstStyle>
          <a:p>
            <a:pPr>
              <a:spcBef>
                <a:spcPct val="50000"/>
              </a:spcBef>
            </a:pPr>
            <a:r>
              <a:rPr lang="en-US" altLang="en-US" i="1" dirty="0"/>
              <a:t>Description       Escape Sequence 			Unicode</a:t>
            </a:r>
            <a:endParaRPr lang="en-US" altLang="en-US" dirty="0"/>
          </a:p>
          <a:p>
            <a:pPr>
              <a:spcBef>
                <a:spcPct val="50000"/>
              </a:spcBef>
            </a:pPr>
            <a:r>
              <a:rPr lang="en-US" altLang="en-US" dirty="0"/>
              <a:t>Backspace         </a:t>
            </a:r>
            <a:r>
              <a:rPr lang="en-US" altLang="en-US" dirty="0">
                <a:latin typeface="Courier New" panose="02070309020205020404" pitchFamily="49" charset="0"/>
              </a:rPr>
              <a:t>\b</a:t>
            </a:r>
            <a:r>
              <a:rPr lang="en-US" altLang="en-US" dirty="0"/>
              <a:t>			</a:t>
            </a:r>
            <a:r>
              <a:rPr lang="en-US" altLang="en-US" dirty="0">
                <a:latin typeface="Courier New" panose="02070309020205020404" pitchFamily="49" charset="0"/>
              </a:rPr>
              <a:t>\u0008</a:t>
            </a:r>
            <a:endParaRPr lang="en-US" altLang="en-US" dirty="0"/>
          </a:p>
          <a:p>
            <a:pPr>
              <a:spcBef>
                <a:spcPct val="50000"/>
              </a:spcBef>
            </a:pPr>
            <a:r>
              <a:rPr lang="en-US" altLang="en-US" dirty="0"/>
              <a:t>Tab                    </a:t>
            </a:r>
            <a:r>
              <a:rPr lang="en-US" altLang="en-US" dirty="0">
                <a:latin typeface="Courier New" panose="02070309020205020404" pitchFamily="49" charset="0"/>
              </a:rPr>
              <a:t>\t</a:t>
            </a:r>
            <a:r>
              <a:rPr lang="en-US" altLang="en-US" dirty="0"/>
              <a:t>			</a:t>
            </a:r>
            <a:r>
              <a:rPr lang="en-US" altLang="en-US" dirty="0">
                <a:latin typeface="Courier New" panose="02070309020205020404" pitchFamily="49" charset="0"/>
              </a:rPr>
              <a:t>\u0009</a:t>
            </a:r>
            <a:endParaRPr lang="en-US" altLang="en-US" dirty="0"/>
          </a:p>
          <a:p>
            <a:pPr>
              <a:spcBef>
                <a:spcPct val="50000"/>
              </a:spcBef>
            </a:pPr>
            <a:r>
              <a:rPr lang="en-US" altLang="en-US" dirty="0"/>
              <a:t>Linefeed            </a:t>
            </a:r>
            <a:r>
              <a:rPr lang="en-US" altLang="en-US" dirty="0">
                <a:latin typeface="Courier New" panose="02070309020205020404" pitchFamily="49" charset="0"/>
              </a:rPr>
              <a:t>\n</a:t>
            </a:r>
            <a:r>
              <a:rPr lang="en-US" altLang="en-US" dirty="0"/>
              <a:t>			</a:t>
            </a:r>
            <a:r>
              <a:rPr lang="en-US" altLang="en-US" dirty="0">
                <a:latin typeface="Courier New" panose="02070309020205020404" pitchFamily="49" charset="0"/>
              </a:rPr>
              <a:t>\u000A</a:t>
            </a:r>
            <a:endParaRPr lang="en-US" altLang="en-US" dirty="0"/>
          </a:p>
          <a:p>
            <a:pPr>
              <a:spcBef>
                <a:spcPct val="50000"/>
              </a:spcBef>
            </a:pPr>
            <a:r>
              <a:rPr lang="en-US" altLang="en-US" dirty="0"/>
              <a:t>Carriage return  </a:t>
            </a:r>
            <a:r>
              <a:rPr lang="en-US" altLang="en-US" dirty="0">
                <a:latin typeface="Courier New" panose="02070309020205020404" pitchFamily="49" charset="0"/>
              </a:rPr>
              <a:t>\r</a:t>
            </a:r>
            <a:r>
              <a:rPr lang="en-US" altLang="en-US" dirty="0"/>
              <a:t>			</a:t>
            </a:r>
            <a:r>
              <a:rPr lang="en-US" altLang="en-US" dirty="0">
                <a:latin typeface="Courier New" panose="02070309020205020404" pitchFamily="49" charset="0"/>
              </a:rPr>
              <a:t>\u000D</a:t>
            </a:r>
          </a:p>
          <a:p>
            <a:pPr>
              <a:spcBef>
                <a:spcPct val="50000"/>
              </a:spcBef>
            </a:pPr>
            <a:r>
              <a:rPr lang="en-US" altLang="en-US" dirty="0"/>
              <a:t>Backslash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\u005C</a:t>
            </a:r>
          </a:p>
          <a:p>
            <a:pPr>
              <a:spcBef>
                <a:spcPct val="50000"/>
              </a:spcBef>
            </a:pPr>
            <a:r>
              <a:rPr lang="en-US" altLang="en-US" dirty="0"/>
              <a:t>Single Quote      </a:t>
            </a:r>
            <a:r>
              <a:rPr lang="en-US" altLang="en-US" dirty="0">
                <a:latin typeface="Courier New" panose="02070309020205020404" pitchFamily="49" charset="0"/>
              </a:rPr>
              <a:t>\</a:t>
            </a:r>
            <a:r>
              <a:rPr lang="en-US" altLang="en-US" dirty="0">
                <a:latin typeface="Courier" charset="0"/>
                <a:cs typeface="Times New Roman" panose="02020603050405020304" pitchFamily="18" charset="0"/>
              </a:rPr>
              <a:t>'</a:t>
            </a:r>
            <a:r>
              <a:rPr lang="en-US" altLang="en-US" dirty="0">
                <a:latin typeface="Courier New" panose="02070309020205020404" pitchFamily="49" charset="0"/>
              </a:rPr>
              <a:t> </a:t>
            </a:r>
            <a:r>
              <a:rPr lang="en-US" altLang="en-US" dirty="0"/>
              <a:t>			</a:t>
            </a:r>
            <a:r>
              <a:rPr lang="en-US" altLang="en-US" dirty="0">
                <a:latin typeface="Courier New" panose="02070309020205020404" pitchFamily="49" charset="0"/>
              </a:rPr>
              <a:t>\u0027</a:t>
            </a:r>
          </a:p>
          <a:p>
            <a:pPr>
              <a:spcBef>
                <a:spcPct val="50000"/>
              </a:spcBef>
            </a:pPr>
            <a:r>
              <a:rPr lang="en-US" altLang="en-US" dirty="0"/>
              <a:t>Double Quote     </a:t>
            </a:r>
            <a:r>
              <a:rPr lang="en-US" altLang="en-US" dirty="0">
                <a:latin typeface="Courier New" panose="02070309020205020404" pitchFamily="49" charset="0"/>
              </a:rPr>
              <a:t>\</a:t>
            </a:r>
            <a:r>
              <a:rPr lang="en-US" altLang="en-US" dirty="0">
                <a:latin typeface="Courier" charset="0"/>
                <a:cs typeface="Times New Roman" panose="02020603050405020304" pitchFamily="18" charset="0"/>
              </a:rPr>
              <a:t>"</a:t>
            </a:r>
            <a:r>
              <a:rPr lang="en-US" altLang="en-US" dirty="0">
                <a:latin typeface="Courier New" panose="02070309020205020404" pitchFamily="49" charset="0"/>
              </a:rPr>
              <a:t> </a:t>
            </a:r>
            <a:r>
              <a:rPr lang="en-US" altLang="en-US" dirty="0"/>
              <a:t>			</a:t>
            </a:r>
            <a:r>
              <a:rPr lang="en-US" altLang="en-US" dirty="0">
                <a:latin typeface="Courier New" panose="02070309020205020404" pitchFamily="49" charset="0"/>
              </a:rPr>
              <a:t>\u0022</a:t>
            </a:r>
          </a:p>
        </p:txBody>
      </p:sp>
    </p:spTree>
    <p:extLst>
      <p:ext uri="{BB962C8B-B14F-4D97-AF65-F5344CB8AC3E}">
        <p14:creationId xmlns:p14="http://schemas.microsoft.com/office/powerpoint/2010/main" val="301863581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format</a:t>
            </a:r>
            <a:r>
              <a:rPr lang="en-US" dirty="0"/>
              <a:t> function for numeric data</a:t>
            </a:r>
          </a:p>
        </p:txBody>
      </p:sp>
      <p:sp>
        <p:nvSpPr>
          <p:cNvPr id="4" name="Slide Number Placeholder 4"/>
          <p:cNvSpPr>
            <a:spLocks noGrp="1"/>
          </p:cNvSpPr>
          <p:nvPr>
            <p:ph type="sldNum" sz="quarter" idx="12"/>
          </p:nvPr>
        </p:nvSpPr>
        <p:spPr/>
        <p:txBody>
          <a:bodyPr/>
          <a:lstStyle/>
          <a:p>
            <a:fld id="{CE3BBEE2-F367-4D86-A6C1-4A8A19354730}" type="slidenum">
              <a:rPr lang="en-US" altLang="en-US"/>
              <a:pPr/>
              <a:t>13</a:t>
            </a:fld>
            <a:endParaRPr lang="en-US" altLang="en-US" dirty="0"/>
          </a:p>
        </p:txBody>
      </p:sp>
      <p:pic>
        <p:nvPicPr>
          <p:cNvPr id="5" name="Picture 4"/>
          <p:cNvPicPr>
            <a:picLocks noChangeAspect="1"/>
          </p:cNvPicPr>
          <p:nvPr/>
        </p:nvPicPr>
        <p:blipFill>
          <a:blip r:embed="rId3"/>
          <a:stretch>
            <a:fillRect/>
          </a:stretch>
        </p:blipFill>
        <p:spPr>
          <a:xfrm>
            <a:off x="685799" y="1295400"/>
            <a:ext cx="8017059" cy="1971675"/>
          </a:xfrm>
          <a:prstGeom prst="rect">
            <a:avLst/>
          </a:prstGeom>
        </p:spPr>
      </p:pic>
      <p:pic>
        <p:nvPicPr>
          <p:cNvPr id="6" name="Picture 5"/>
          <p:cNvPicPr>
            <a:picLocks noChangeAspect="1"/>
          </p:cNvPicPr>
          <p:nvPr/>
        </p:nvPicPr>
        <p:blipFill>
          <a:blip r:embed="rId4"/>
          <a:stretch>
            <a:fillRect/>
          </a:stretch>
        </p:blipFill>
        <p:spPr>
          <a:xfrm>
            <a:off x="5181600" y="3267075"/>
            <a:ext cx="2476500" cy="2314575"/>
          </a:xfrm>
          <a:prstGeom prst="rect">
            <a:avLst/>
          </a:prstGeom>
        </p:spPr>
      </p:pic>
    </p:spTree>
    <p:extLst>
      <p:ext uri="{BB962C8B-B14F-4D97-AF65-F5344CB8AC3E}">
        <p14:creationId xmlns:p14="http://schemas.microsoft.com/office/powerpoint/2010/main" val="249205980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Listing 3.6 </a:t>
            </a:r>
            <a:r>
              <a:rPr lang="en-US" dirty="0" err="1"/>
              <a:t>ColorShapes</a:t>
            </a:r>
            <a:endParaRPr lang="en-US" dirty="0"/>
          </a:p>
        </p:txBody>
      </p:sp>
      <p:pic>
        <p:nvPicPr>
          <p:cNvPr id="3" name="Picture 2"/>
          <p:cNvPicPr>
            <a:picLocks noChangeAspect="1"/>
          </p:cNvPicPr>
          <p:nvPr/>
        </p:nvPicPr>
        <p:blipFill>
          <a:blip r:embed="rId3"/>
          <a:stretch>
            <a:fillRect/>
          </a:stretch>
        </p:blipFill>
        <p:spPr>
          <a:xfrm>
            <a:off x="341312" y="1271587"/>
            <a:ext cx="4286250" cy="4086225"/>
          </a:xfrm>
          <a:prstGeom prst="rect">
            <a:avLst/>
          </a:prstGeom>
        </p:spPr>
      </p:pic>
      <p:pic>
        <p:nvPicPr>
          <p:cNvPr id="4" name="Picture 3"/>
          <p:cNvPicPr>
            <a:picLocks noChangeAspect="1"/>
          </p:cNvPicPr>
          <p:nvPr/>
        </p:nvPicPr>
        <p:blipFill>
          <a:blip r:embed="rId4"/>
          <a:stretch>
            <a:fillRect/>
          </a:stretch>
        </p:blipFill>
        <p:spPr>
          <a:xfrm>
            <a:off x="4876800" y="1371600"/>
            <a:ext cx="4162425" cy="3886200"/>
          </a:xfrm>
          <a:prstGeom prst="rect">
            <a:avLst/>
          </a:prstGeom>
        </p:spPr>
      </p:pic>
    </p:spTree>
    <p:extLst>
      <p:ext uri="{BB962C8B-B14F-4D97-AF65-F5344CB8AC3E}">
        <p14:creationId xmlns:p14="http://schemas.microsoft.com/office/powerpoint/2010/main" val="234961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noFill/>
          <a:ln/>
        </p:spPr>
        <p:txBody>
          <a:bodyPr>
            <a:normAutofit fontScale="90000"/>
          </a:bodyPr>
          <a:lstStyle/>
          <a:p>
            <a:r>
              <a:rPr lang="en-US" altLang="en-US"/>
              <a:t>Introduction to Objects and Methods </a:t>
            </a:r>
          </a:p>
        </p:txBody>
      </p:sp>
      <p:sp>
        <p:nvSpPr>
          <p:cNvPr id="144387" name="Rectangle 3"/>
          <p:cNvSpPr>
            <a:spLocks noGrp="1" noChangeArrowheads="1"/>
          </p:cNvSpPr>
          <p:nvPr>
            <p:ph idx="1"/>
          </p:nvPr>
        </p:nvSpPr>
        <p:spPr>
          <a:noFill/>
          <a:ln/>
        </p:spPr>
        <p:txBody>
          <a:bodyPr/>
          <a:lstStyle/>
          <a:p>
            <a:pPr marL="0" indent="0">
              <a:spcBef>
                <a:spcPct val="0"/>
              </a:spcBef>
              <a:buFont typeface="Monotype Sorts" pitchFamily="2" charset="2"/>
              <a:buNone/>
            </a:pPr>
            <a:r>
              <a:rPr lang="en-US" altLang="en-US" sz="2400" dirty="0"/>
              <a:t>In Python, all data—including numbers and strings—are objects.</a:t>
            </a:r>
          </a:p>
          <a:p>
            <a:pPr marL="0" indent="0">
              <a:spcBef>
                <a:spcPct val="0"/>
              </a:spcBef>
              <a:buFont typeface="Monotype Sorts" pitchFamily="2" charset="2"/>
              <a:buNone/>
            </a:pPr>
            <a:endParaRPr lang="en-US" altLang="en-US" sz="2400" dirty="0"/>
          </a:p>
          <a:p>
            <a:pPr marL="274320" indent="-274320">
              <a:spcBef>
                <a:spcPct val="0"/>
              </a:spcBef>
              <a:buFont typeface="Arial" panose="020B0604020202020204" pitchFamily="34" charset="0"/>
              <a:buChar char="•"/>
            </a:pPr>
            <a:r>
              <a:rPr lang="en-US" altLang="en-US" sz="2400" dirty="0"/>
              <a:t>An object is an entity</a:t>
            </a:r>
          </a:p>
          <a:p>
            <a:pPr marL="274320" indent="-274320">
              <a:spcBef>
                <a:spcPct val="0"/>
              </a:spcBef>
              <a:buFont typeface="Arial" panose="020B0604020202020204" pitchFamily="34" charset="0"/>
              <a:buChar char="•"/>
            </a:pPr>
            <a:r>
              <a:rPr lang="en-US" altLang="en-US" sz="2400" dirty="0"/>
              <a:t>Each object has an id and a type</a:t>
            </a:r>
          </a:p>
          <a:p>
            <a:pPr marL="274320" indent="-274320">
              <a:spcBef>
                <a:spcPct val="0"/>
              </a:spcBef>
              <a:buFont typeface="Arial" panose="020B0604020202020204" pitchFamily="34" charset="0"/>
              <a:buChar char="•"/>
            </a:pPr>
            <a:r>
              <a:rPr lang="en-US" altLang="en-US" sz="2400" dirty="0"/>
              <a:t>Objects of the same kind have the same type</a:t>
            </a:r>
          </a:p>
          <a:p>
            <a:pPr marL="274320" indent="-274320">
              <a:spcBef>
                <a:spcPct val="0"/>
              </a:spcBef>
              <a:buFont typeface="Arial" panose="020B0604020202020204" pitchFamily="34" charset="0"/>
              <a:buChar char="•"/>
            </a:pPr>
            <a:r>
              <a:rPr lang="en-US" altLang="en-US" sz="2400" dirty="0"/>
              <a:t>Use the </a:t>
            </a:r>
            <a:r>
              <a:rPr lang="en-US" altLang="en-US" sz="2400" b="1" dirty="0"/>
              <a:t>id</a:t>
            </a:r>
            <a:r>
              <a:rPr lang="en-US" altLang="en-US" sz="2400" dirty="0"/>
              <a:t> function and </a:t>
            </a:r>
            <a:r>
              <a:rPr lang="en-US" altLang="en-US" sz="2400" b="1" dirty="0"/>
              <a:t>type</a:t>
            </a:r>
            <a:r>
              <a:rPr lang="en-US" altLang="en-US" sz="2400" dirty="0"/>
              <a:t> function to get these information for an object</a:t>
            </a:r>
          </a:p>
        </p:txBody>
      </p:sp>
      <p:sp>
        <p:nvSpPr>
          <p:cNvPr id="4" name="Slide Number Placeholder 4"/>
          <p:cNvSpPr>
            <a:spLocks noGrp="1"/>
          </p:cNvSpPr>
          <p:nvPr>
            <p:ph type="sldNum" sz="quarter" idx="12"/>
          </p:nvPr>
        </p:nvSpPr>
        <p:spPr/>
        <p:txBody>
          <a:bodyPr/>
          <a:lstStyle/>
          <a:p>
            <a:fld id="{F0DB62AA-162E-409B-AC7F-C6FFEECD7522}" type="slidenum">
              <a:rPr lang="en-US" altLang="en-US"/>
              <a:pPr/>
              <a:t>15</a:t>
            </a:fld>
            <a:endParaRPr lang="en-US" altLang="en-US"/>
          </a:p>
        </p:txBody>
      </p:sp>
    </p:spTree>
    <p:extLst>
      <p:ext uri="{BB962C8B-B14F-4D97-AF65-F5344CB8AC3E}">
        <p14:creationId xmlns:p14="http://schemas.microsoft.com/office/powerpoint/2010/main" val="38797695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noFill/>
          <a:ln/>
        </p:spPr>
        <p:txBody>
          <a:bodyPr/>
          <a:lstStyle/>
          <a:p>
            <a:r>
              <a:rPr lang="en-US" altLang="en-US"/>
              <a:t>Object Types and Ids </a:t>
            </a:r>
          </a:p>
        </p:txBody>
      </p:sp>
      <p:sp>
        <p:nvSpPr>
          <p:cNvPr id="6" name="Slide Number Placeholder 4"/>
          <p:cNvSpPr>
            <a:spLocks noGrp="1"/>
          </p:cNvSpPr>
          <p:nvPr>
            <p:ph type="sldNum" sz="quarter" idx="12"/>
          </p:nvPr>
        </p:nvSpPr>
        <p:spPr/>
        <p:txBody>
          <a:bodyPr/>
          <a:lstStyle/>
          <a:p>
            <a:fld id="{332C32ED-F3CE-495F-A3FD-66580F2119BF}" type="slidenum">
              <a:rPr lang="en-US" altLang="en-US"/>
              <a:pPr/>
              <a:t>16</a:t>
            </a:fld>
            <a:endParaRPr lang="en-US" altLang="en-US"/>
          </a:p>
        </p:txBody>
      </p:sp>
      <p:sp>
        <p:nvSpPr>
          <p:cNvPr id="289796" name="Rectangle 4"/>
          <p:cNvSpPr>
            <a:spLocks noChangeArrowheads="1"/>
          </p:cNvSpPr>
          <p:nvPr/>
        </p:nvSpPr>
        <p:spPr bwMode="auto">
          <a:xfrm>
            <a:off x="822325" y="1277938"/>
            <a:ext cx="8093075" cy="134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400" dirty="0">
                <a:latin typeface="+mn-lt"/>
              </a:rPr>
              <a:t>The </a:t>
            </a:r>
            <a:r>
              <a:rPr lang="en-US" altLang="en-US" sz="2400" b="1" dirty="0">
                <a:latin typeface="+mn-lt"/>
              </a:rPr>
              <a:t>id</a:t>
            </a:r>
            <a:r>
              <a:rPr lang="en-US" altLang="en-US" sz="2400" dirty="0">
                <a:latin typeface="+mn-lt"/>
              </a:rPr>
              <a:t> and </a:t>
            </a:r>
            <a:r>
              <a:rPr lang="en-US" altLang="en-US" sz="2400" b="1" dirty="0">
                <a:latin typeface="+mn-lt"/>
              </a:rPr>
              <a:t>type</a:t>
            </a:r>
            <a:r>
              <a:rPr lang="en-US" altLang="en-US" sz="2400" dirty="0">
                <a:latin typeface="+mn-lt"/>
              </a:rPr>
              <a:t> functions are rarely used in programming, but they are good pedagogical tools for understanding objects.</a:t>
            </a:r>
          </a:p>
        </p:txBody>
      </p:sp>
      <p:sp>
        <p:nvSpPr>
          <p:cNvPr id="289798" name="Rectangle 6"/>
          <p:cNvSpPr>
            <a:spLocks noChangeArrowheads="1"/>
          </p:cNvSpPr>
          <p:nvPr/>
        </p:nvSpPr>
        <p:spPr bwMode="auto">
          <a:xfrm>
            <a:off x="600075" y="2209800"/>
            <a:ext cx="3994150" cy="3648075"/>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dirty="0"/>
              <a:t>&gt;&gt;&gt; n = 3  # n is an integer</a:t>
            </a:r>
          </a:p>
          <a:p>
            <a:pPr>
              <a:buFont typeface="Monotype Sorts" pitchFamily="2" charset="2"/>
              <a:buNone/>
            </a:pPr>
            <a:r>
              <a:rPr lang="en-US" altLang="en-US" sz="2000" dirty="0"/>
              <a:t>&gt;&gt;&gt; </a:t>
            </a:r>
            <a:r>
              <a:rPr lang="en-US" altLang="en-US" sz="2000" b="1" dirty="0"/>
              <a:t>id(n)</a:t>
            </a:r>
          </a:p>
          <a:p>
            <a:pPr>
              <a:buFont typeface="Monotype Sorts" pitchFamily="2" charset="2"/>
              <a:buNone/>
            </a:pPr>
            <a:r>
              <a:rPr lang="en-US" altLang="en-US" sz="2000" dirty="0"/>
              <a:t>505408904</a:t>
            </a:r>
          </a:p>
          <a:p>
            <a:pPr>
              <a:buFont typeface="Monotype Sorts" pitchFamily="2" charset="2"/>
              <a:buNone/>
            </a:pPr>
            <a:r>
              <a:rPr lang="en-US" altLang="en-US" sz="2000" dirty="0"/>
              <a:t>&gt;&gt;&gt; </a:t>
            </a:r>
            <a:r>
              <a:rPr lang="en-US" altLang="en-US" sz="2000" b="1" dirty="0"/>
              <a:t>type(n)</a:t>
            </a:r>
          </a:p>
          <a:p>
            <a:pPr>
              <a:buFont typeface="Monotype Sorts" pitchFamily="2" charset="2"/>
              <a:buNone/>
            </a:pPr>
            <a:r>
              <a:rPr lang="en-US" altLang="en-US" sz="2000" dirty="0"/>
              <a:t>&lt;class ’</a:t>
            </a:r>
            <a:r>
              <a:rPr lang="en-US" altLang="en-US" sz="2000" dirty="0" err="1"/>
              <a:t>int</a:t>
            </a:r>
            <a:r>
              <a:rPr lang="en-US" altLang="en-US" sz="2000" dirty="0"/>
              <a:t>’&gt; </a:t>
            </a:r>
          </a:p>
          <a:p>
            <a:pPr>
              <a:buFont typeface="Monotype Sorts" pitchFamily="2" charset="2"/>
              <a:buNone/>
            </a:pPr>
            <a:r>
              <a:rPr lang="en-US" altLang="en-US" sz="2000" dirty="0"/>
              <a:t>&gt;&gt;&gt; f = 3.0  # f is a float</a:t>
            </a:r>
          </a:p>
          <a:p>
            <a:pPr>
              <a:buFont typeface="Monotype Sorts" pitchFamily="2" charset="2"/>
              <a:buNone/>
            </a:pPr>
            <a:r>
              <a:rPr lang="en-US" altLang="en-US" sz="2000" dirty="0"/>
              <a:t>&gt;&gt;&gt; </a:t>
            </a:r>
            <a:r>
              <a:rPr lang="en-US" altLang="en-US" sz="2000" b="1" dirty="0"/>
              <a:t>id(f)</a:t>
            </a:r>
          </a:p>
          <a:p>
            <a:pPr>
              <a:buFont typeface="Monotype Sorts" pitchFamily="2" charset="2"/>
              <a:buNone/>
            </a:pPr>
            <a:r>
              <a:rPr lang="en-US" altLang="en-US" sz="2000" dirty="0"/>
              <a:t>&gt;&gt;&gt; 26647120</a:t>
            </a:r>
          </a:p>
          <a:p>
            <a:pPr>
              <a:buFont typeface="Monotype Sorts" pitchFamily="2" charset="2"/>
              <a:buNone/>
            </a:pPr>
            <a:r>
              <a:rPr lang="en-US" altLang="en-US" sz="2000" dirty="0"/>
              <a:t>&gt;&gt;&gt; </a:t>
            </a:r>
            <a:r>
              <a:rPr lang="en-US" altLang="en-US" sz="2000" b="1" dirty="0"/>
              <a:t>type(f)</a:t>
            </a:r>
          </a:p>
          <a:p>
            <a:pPr>
              <a:buFont typeface="Monotype Sorts" pitchFamily="2" charset="2"/>
              <a:buNone/>
            </a:pPr>
            <a:r>
              <a:rPr lang="en-US" altLang="en-US" sz="2000" dirty="0"/>
              <a:t>&lt;class ’float’&gt;</a:t>
            </a:r>
          </a:p>
        </p:txBody>
      </p:sp>
      <p:sp>
        <p:nvSpPr>
          <p:cNvPr id="289799" name="Rectangle 7"/>
          <p:cNvSpPr>
            <a:spLocks noChangeArrowheads="1"/>
          </p:cNvSpPr>
          <p:nvPr/>
        </p:nvSpPr>
        <p:spPr bwMode="auto">
          <a:xfrm>
            <a:off x="4892675" y="2209800"/>
            <a:ext cx="3724275" cy="3609975"/>
          </a:xfrm>
          <a:prstGeom prst="rect">
            <a:avLst/>
          </a:prstGeom>
          <a:noFill/>
          <a:ln>
            <a:noFill/>
          </a:ln>
          <a:effectLst/>
        </p:spPr>
        <p:txBody>
          <a:bodyPr lIns="92075" tIns="46038" rIns="92075" bIns="46038"/>
          <a:lstStyle/>
          <a:p>
            <a:pPr>
              <a:spcBef>
                <a:spcPct val="20000"/>
              </a:spcBef>
              <a:buClr>
                <a:schemeClr val="tx2"/>
              </a:buClr>
              <a:buSzPct val="75000"/>
              <a:buFont typeface="Monotype Sorts" pitchFamily="2" charset="2"/>
              <a:buNone/>
            </a:pPr>
            <a:r>
              <a:rPr lang="en-US" altLang="en-US" sz="2000" dirty="0">
                <a:latin typeface="Times New Roman" panose="02020603050405020304" pitchFamily="18" charset="0"/>
              </a:rPr>
              <a:t>&gt;&gt;&gt; s = "Welcome" # s is a string </a:t>
            </a:r>
          </a:p>
          <a:p>
            <a:pPr>
              <a:spcBef>
                <a:spcPct val="20000"/>
              </a:spcBef>
              <a:buClr>
                <a:schemeClr val="tx2"/>
              </a:buClr>
              <a:buSzPct val="75000"/>
              <a:buFont typeface="Monotype Sorts" pitchFamily="2" charset="2"/>
              <a:buNone/>
            </a:pPr>
            <a:r>
              <a:rPr lang="en-US" altLang="en-US" sz="2000" dirty="0">
                <a:latin typeface="Times New Roman" panose="02020603050405020304" pitchFamily="18" charset="0"/>
              </a:rPr>
              <a:t>&gt;&gt;&gt; </a:t>
            </a:r>
            <a:r>
              <a:rPr lang="en-US" altLang="en-US" sz="2000" b="1" dirty="0">
                <a:latin typeface="Times New Roman" panose="02020603050405020304" pitchFamily="18" charset="0"/>
              </a:rPr>
              <a:t>id(s</a:t>
            </a:r>
            <a:r>
              <a:rPr lang="en-US" altLang="en-US" sz="2000" dirty="0">
                <a:latin typeface="Times New Roman" panose="02020603050405020304" pitchFamily="18" charset="0"/>
              </a:rPr>
              <a:t>)</a:t>
            </a:r>
          </a:p>
          <a:p>
            <a:pPr>
              <a:spcBef>
                <a:spcPct val="20000"/>
              </a:spcBef>
              <a:buClr>
                <a:schemeClr val="tx2"/>
              </a:buClr>
              <a:buSzPct val="75000"/>
              <a:buFont typeface="Monotype Sorts" pitchFamily="2" charset="2"/>
              <a:buNone/>
            </a:pPr>
            <a:r>
              <a:rPr lang="en-US" altLang="en-US" sz="2000" dirty="0">
                <a:latin typeface="Times New Roman" panose="02020603050405020304" pitchFamily="18" charset="0"/>
              </a:rPr>
              <a:t>36201472</a:t>
            </a:r>
          </a:p>
          <a:p>
            <a:pPr>
              <a:spcBef>
                <a:spcPct val="20000"/>
              </a:spcBef>
              <a:buClr>
                <a:schemeClr val="tx2"/>
              </a:buClr>
              <a:buSzPct val="75000"/>
              <a:buFont typeface="Monotype Sorts" pitchFamily="2" charset="2"/>
              <a:buNone/>
            </a:pPr>
            <a:r>
              <a:rPr lang="en-US" altLang="en-US" sz="2000" dirty="0">
                <a:latin typeface="Times New Roman" panose="02020603050405020304" pitchFamily="18" charset="0"/>
              </a:rPr>
              <a:t>&gt;&gt;&gt; </a:t>
            </a:r>
            <a:r>
              <a:rPr lang="en-US" altLang="en-US" sz="2000" b="1" dirty="0">
                <a:latin typeface="Times New Roman" panose="02020603050405020304" pitchFamily="18" charset="0"/>
              </a:rPr>
              <a:t>type(s</a:t>
            </a:r>
            <a:r>
              <a:rPr lang="en-US" altLang="en-US" sz="2000" dirty="0">
                <a:latin typeface="Times New Roman" panose="02020603050405020304" pitchFamily="18" charset="0"/>
              </a:rPr>
              <a:t>)</a:t>
            </a:r>
          </a:p>
          <a:p>
            <a:pPr>
              <a:spcBef>
                <a:spcPct val="20000"/>
              </a:spcBef>
              <a:buClr>
                <a:schemeClr val="tx2"/>
              </a:buClr>
              <a:buSzPct val="75000"/>
              <a:buFont typeface="Monotype Sorts" pitchFamily="2" charset="2"/>
              <a:buNone/>
            </a:pPr>
            <a:r>
              <a:rPr lang="en-US" altLang="en-US" sz="2000" dirty="0">
                <a:latin typeface="Times New Roman" panose="02020603050405020304" pitchFamily="18" charset="0"/>
              </a:rPr>
              <a:t>&lt;class ’</a:t>
            </a:r>
            <a:r>
              <a:rPr lang="en-US" altLang="en-US" sz="2000" dirty="0" err="1">
                <a:latin typeface="Times New Roman" panose="02020603050405020304" pitchFamily="18" charset="0"/>
              </a:rPr>
              <a:t>str</a:t>
            </a:r>
            <a:r>
              <a:rPr lang="en-US" altLang="en-US" sz="2000" dirty="0">
                <a:latin typeface="Times New Roman" panose="02020603050405020304" pitchFamily="18" charset="0"/>
              </a:rPr>
              <a:t>’&gt;</a:t>
            </a:r>
          </a:p>
        </p:txBody>
      </p:sp>
    </p:spTree>
    <p:extLst>
      <p:ext uri="{BB962C8B-B14F-4D97-AF65-F5344CB8AC3E}">
        <p14:creationId xmlns:p14="http://schemas.microsoft.com/office/powerpoint/2010/main" val="310859441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366" name="Object 6"/>
          <p:cNvGraphicFramePr>
            <a:graphicFrameLocks noChangeAspect="1"/>
          </p:cNvGraphicFramePr>
          <p:nvPr>
            <p:extLst>
              <p:ext uri="{D42A27DB-BD31-4B8C-83A1-F6EECF244321}">
                <p14:modId xmlns:p14="http://schemas.microsoft.com/office/powerpoint/2010/main" val="3420942479"/>
              </p:ext>
            </p:extLst>
          </p:nvPr>
        </p:nvGraphicFramePr>
        <p:xfrm>
          <a:off x="269875" y="1241424"/>
          <a:ext cx="8642350" cy="1779588"/>
        </p:xfrm>
        <a:graphic>
          <a:graphicData uri="http://schemas.openxmlformats.org/presentationml/2006/ole">
            <mc:AlternateContent xmlns:mc="http://schemas.openxmlformats.org/markup-compatibility/2006">
              <mc:Choice xmlns:v="urn:schemas-microsoft-com:vml" Requires="v">
                <p:oleObj spid="_x0000_s1028" name="Picture" r:id="rId4" imgW="3886200" imgH="800280" progId="Word.Picture.8">
                  <p:embed/>
                </p:oleObj>
              </mc:Choice>
              <mc:Fallback>
                <p:oleObj name="Picture" r:id="rId4" imgW="3886200" imgH="800280" progId="Word.Picture.8">
                  <p:embed/>
                  <p:pic>
                    <p:nvPicPr>
                      <p:cNvPr id="0" name=""/>
                      <p:cNvPicPr>
                        <a:picLocks noChangeAspect="1" noChangeArrowheads="1"/>
                      </p:cNvPicPr>
                      <p:nvPr/>
                    </p:nvPicPr>
                    <p:blipFill>
                      <a:blip r:embed="rId5"/>
                      <a:srcRect/>
                      <a:stretch>
                        <a:fillRect/>
                      </a:stretch>
                    </p:blipFill>
                    <p:spPr bwMode="auto">
                      <a:xfrm>
                        <a:off x="269875" y="1241424"/>
                        <a:ext cx="8642350" cy="1779588"/>
                      </a:xfrm>
                      <a:prstGeom prst="rect">
                        <a:avLst/>
                      </a:prstGeom>
                      <a:solidFill>
                        <a:schemeClr val="bg1"/>
                      </a:solidFill>
                    </p:spPr>
                  </p:pic>
                </p:oleObj>
              </mc:Fallback>
            </mc:AlternateContent>
          </a:graphicData>
        </a:graphic>
      </p:graphicFrame>
      <p:sp>
        <p:nvSpPr>
          <p:cNvPr id="2" name="Title 1"/>
          <p:cNvSpPr>
            <a:spLocks noGrp="1"/>
          </p:cNvSpPr>
          <p:nvPr>
            <p:ph type="title"/>
          </p:nvPr>
        </p:nvSpPr>
        <p:spPr/>
        <p:txBody>
          <a:bodyPr/>
          <a:lstStyle/>
          <a:p>
            <a:r>
              <a:rPr lang="en-US" altLang="en-US" dirty="0">
                <a:cs typeface="Times New Roman" panose="02020603050405020304" pitchFamily="18" charset="0"/>
              </a:rPr>
              <a:t>Variables and Objects</a:t>
            </a:r>
            <a:endParaRPr lang="en-US" dirty="0"/>
          </a:p>
        </p:txBody>
      </p:sp>
      <p:sp>
        <p:nvSpPr>
          <p:cNvPr id="6" name="Slide Number Placeholder 4"/>
          <p:cNvSpPr>
            <a:spLocks noGrp="1"/>
          </p:cNvSpPr>
          <p:nvPr>
            <p:ph type="sldNum" sz="quarter" idx="12"/>
          </p:nvPr>
        </p:nvSpPr>
        <p:spPr/>
        <p:txBody>
          <a:bodyPr/>
          <a:lstStyle/>
          <a:p>
            <a:fld id="{C30E05FC-9264-4374-A87C-23B8409198CC}" type="slidenum">
              <a:rPr lang="en-US" altLang="en-US"/>
              <a:pPr/>
              <a:t>17</a:t>
            </a:fld>
            <a:endParaRPr lang="en-US" altLang="en-US" dirty="0"/>
          </a:p>
        </p:txBody>
      </p:sp>
      <p:sp>
        <p:nvSpPr>
          <p:cNvPr id="271364" name="Rectangle 4"/>
          <p:cNvSpPr>
            <a:spLocks noChangeArrowheads="1"/>
          </p:cNvSpPr>
          <p:nvPr/>
        </p:nvSpPr>
        <p:spPr bwMode="auto">
          <a:xfrm>
            <a:off x="269875" y="3886200"/>
            <a:ext cx="8721725"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None/>
            </a:pPr>
            <a:r>
              <a:rPr lang="en-US" altLang="en-US" sz="2400" dirty="0">
                <a:latin typeface="+mn-lt"/>
              </a:rPr>
              <a:t>We have an </a:t>
            </a:r>
            <a:r>
              <a:rPr lang="en-US" altLang="en-US" sz="2400" dirty="0" err="1">
                <a:latin typeface="+mn-lt"/>
              </a:rPr>
              <a:t>int</a:t>
            </a:r>
            <a:r>
              <a:rPr lang="en-US" altLang="en-US" sz="2400" dirty="0">
                <a:latin typeface="+mn-lt"/>
              </a:rPr>
              <a:t> object, a float object, and a </a:t>
            </a:r>
            <a:r>
              <a:rPr lang="en-US" altLang="en-US" sz="2400" dirty="0" err="1">
                <a:latin typeface="+mn-lt"/>
              </a:rPr>
              <a:t>str</a:t>
            </a:r>
            <a:r>
              <a:rPr lang="en-US" altLang="en-US" sz="2400" dirty="0">
                <a:latin typeface="+mn-lt"/>
              </a:rPr>
              <a:t> object. The </a:t>
            </a:r>
            <a:r>
              <a:rPr lang="en-US" altLang="en-US" sz="2400" b="1" dirty="0">
                <a:latin typeface="+mn-lt"/>
              </a:rPr>
              <a:t>variables</a:t>
            </a:r>
            <a:r>
              <a:rPr lang="en-US" altLang="en-US" sz="2400" dirty="0">
                <a:latin typeface="+mn-lt"/>
              </a:rPr>
              <a:t> n, f, and s are </a:t>
            </a:r>
            <a:r>
              <a:rPr lang="en-US" altLang="en-US" sz="2400" b="1" dirty="0">
                <a:latin typeface="+mn-lt"/>
              </a:rPr>
              <a:t>references</a:t>
            </a:r>
            <a:r>
              <a:rPr lang="en-US" altLang="en-US" sz="2400" dirty="0">
                <a:latin typeface="+mn-lt"/>
              </a:rPr>
              <a:t> to the actual </a:t>
            </a:r>
            <a:r>
              <a:rPr lang="en-US" altLang="en-US" sz="2400" b="1" dirty="0">
                <a:latin typeface="+mn-lt"/>
              </a:rPr>
              <a:t>objects</a:t>
            </a:r>
            <a:r>
              <a:rPr lang="en-US" altLang="en-US" sz="2400" dirty="0">
                <a:latin typeface="+mn-lt"/>
              </a:rPr>
              <a:t>; variables point to these objects.</a:t>
            </a:r>
          </a:p>
        </p:txBody>
      </p:sp>
    </p:spTree>
    <p:extLst>
      <p:ext uri="{BB962C8B-B14F-4D97-AF65-F5344CB8AC3E}">
        <p14:creationId xmlns:p14="http://schemas.microsoft.com/office/powerpoint/2010/main" val="8861708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3750" y="1285102"/>
            <a:ext cx="7543800" cy="515937"/>
          </a:xfrm>
        </p:spPr>
        <p:txBody>
          <a:bodyPr/>
          <a:lstStyle/>
          <a:p>
            <a:r>
              <a:rPr lang="en-US" dirty="0"/>
              <a:t>Sometimes two different variables can be pointing at the same object:</a:t>
            </a:r>
          </a:p>
        </p:txBody>
      </p:sp>
      <p:sp>
        <p:nvSpPr>
          <p:cNvPr id="4" name="Rectangle 2"/>
          <p:cNvSpPr>
            <a:spLocks noGrp="1" noChangeArrowheads="1"/>
          </p:cNvSpPr>
          <p:nvPr>
            <p:ph type="title"/>
          </p:nvPr>
        </p:nvSpPr>
        <p:spPr>
          <a:noFill/>
          <a:ln/>
        </p:spPr>
        <p:txBody>
          <a:bodyPr>
            <a:normAutofit/>
          </a:bodyPr>
          <a:lstStyle/>
          <a:p>
            <a:r>
              <a:rPr lang="en-US" altLang="en-US" dirty="0">
                <a:cs typeface="Times New Roman" panose="02020603050405020304" pitchFamily="18" charset="0"/>
              </a:rPr>
              <a:t>Variables and Objects (</a:t>
            </a:r>
            <a:r>
              <a:rPr lang="en-US" altLang="en-US" dirty="0" err="1">
                <a:cs typeface="Times New Roman" panose="02020603050405020304" pitchFamily="18" charset="0"/>
              </a:rPr>
              <a:t>str</a:t>
            </a:r>
            <a:r>
              <a:rPr lang="en-US" altLang="en-US" dirty="0">
                <a:cs typeface="Times New Roman" panose="02020603050405020304" pitchFamily="18" charset="0"/>
              </a:rPr>
              <a:t>)</a:t>
            </a:r>
            <a:endParaRPr lang="en-US" altLang="en-US" dirty="0"/>
          </a:p>
        </p:txBody>
      </p:sp>
      <p:pic>
        <p:nvPicPr>
          <p:cNvPr id="5" name="Picture 4"/>
          <p:cNvPicPr>
            <a:picLocks noChangeAspect="1"/>
          </p:cNvPicPr>
          <p:nvPr/>
        </p:nvPicPr>
        <p:blipFill>
          <a:blip r:embed="rId3"/>
          <a:stretch>
            <a:fillRect/>
          </a:stretch>
        </p:blipFill>
        <p:spPr>
          <a:xfrm>
            <a:off x="609599" y="1979057"/>
            <a:ext cx="2395355" cy="2209800"/>
          </a:xfrm>
          <a:prstGeom prst="rect">
            <a:avLst/>
          </a:prstGeom>
        </p:spPr>
      </p:pic>
      <p:pic>
        <p:nvPicPr>
          <p:cNvPr id="6" name="Picture 5"/>
          <p:cNvPicPr>
            <a:picLocks noChangeAspect="1"/>
          </p:cNvPicPr>
          <p:nvPr/>
        </p:nvPicPr>
        <p:blipFill>
          <a:blip r:embed="rId4"/>
          <a:stretch>
            <a:fillRect/>
          </a:stretch>
        </p:blipFill>
        <p:spPr>
          <a:xfrm>
            <a:off x="3530600" y="2735908"/>
            <a:ext cx="660400" cy="495300"/>
          </a:xfrm>
          <a:prstGeom prst="rect">
            <a:avLst/>
          </a:prstGeom>
        </p:spPr>
      </p:pic>
      <p:pic>
        <p:nvPicPr>
          <p:cNvPr id="7" name="Picture 6"/>
          <p:cNvPicPr>
            <a:picLocks noChangeAspect="1"/>
          </p:cNvPicPr>
          <p:nvPr/>
        </p:nvPicPr>
        <p:blipFill>
          <a:blip r:embed="rId5"/>
          <a:stretch>
            <a:fillRect/>
          </a:stretch>
        </p:blipFill>
        <p:spPr>
          <a:xfrm>
            <a:off x="7391400" y="2713256"/>
            <a:ext cx="685800" cy="457200"/>
          </a:xfrm>
          <a:prstGeom prst="rect">
            <a:avLst/>
          </a:prstGeom>
        </p:spPr>
      </p:pic>
      <p:sp>
        <p:nvSpPr>
          <p:cNvPr id="8" name="Rectangle 7"/>
          <p:cNvSpPr/>
          <p:nvPr/>
        </p:nvSpPr>
        <p:spPr>
          <a:xfrm>
            <a:off x="5029200" y="2360057"/>
            <a:ext cx="1524000" cy="1066800"/>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29200" y="1905000"/>
            <a:ext cx="1653017" cy="369332"/>
          </a:xfrm>
          <a:prstGeom prst="rect">
            <a:avLst/>
          </a:prstGeom>
          <a:noFill/>
        </p:spPr>
        <p:txBody>
          <a:bodyPr wrap="none" rtlCol="0">
            <a:spAutoFit/>
          </a:bodyPr>
          <a:lstStyle/>
          <a:p>
            <a:r>
              <a:rPr lang="en-US" dirty="0"/>
              <a:t>a string object</a:t>
            </a:r>
          </a:p>
        </p:txBody>
      </p:sp>
      <p:pic>
        <p:nvPicPr>
          <p:cNvPr id="10" name="Picture 9"/>
          <p:cNvPicPr>
            <a:picLocks noChangeAspect="1"/>
          </p:cNvPicPr>
          <p:nvPr/>
        </p:nvPicPr>
        <p:blipFill>
          <a:blip r:embed="rId6"/>
          <a:stretch>
            <a:fillRect/>
          </a:stretch>
        </p:blipFill>
        <p:spPr>
          <a:xfrm>
            <a:off x="5638800" y="2893457"/>
            <a:ext cx="820738" cy="419100"/>
          </a:xfrm>
          <a:prstGeom prst="rect">
            <a:avLst/>
          </a:prstGeom>
        </p:spPr>
      </p:pic>
      <p:sp>
        <p:nvSpPr>
          <p:cNvPr id="11" name="TextBox 10"/>
          <p:cNvSpPr txBox="1"/>
          <p:nvPr/>
        </p:nvSpPr>
        <p:spPr>
          <a:xfrm>
            <a:off x="5048347" y="2954209"/>
            <a:ext cx="644985" cy="276999"/>
          </a:xfrm>
          <a:prstGeom prst="rect">
            <a:avLst/>
          </a:prstGeom>
          <a:noFill/>
        </p:spPr>
        <p:txBody>
          <a:bodyPr wrap="none" rtlCol="0">
            <a:spAutoFit/>
          </a:bodyPr>
          <a:lstStyle/>
          <a:p>
            <a:r>
              <a:rPr lang="en-US" sz="1200" dirty="0"/>
              <a:t>value: </a:t>
            </a:r>
          </a:p>
        </p:txBody>
      </p:sp>
      <p:sp>
        <p:nvSpPr>
          <p:cNvPr id="12" name="TextBox 11"/>
          <p:cNvSpPr txBox="1"/>
          <p:nvPr/>
        </p:nvSpPr>
        <p:spPr>
          <a:xfrm>
            <a:off x="5070015" y="2436257"/>
            <a:ext cx="407484" cy="276999"/>
          </a:xfrm>
          <a:prstGeom prst="rect">
            <a:avLst/>
          </a:prstGeom>
          <a:noFill/>
        </p:spPr>
        <p:txBody>
          <a:bodyPr wrap="none" rtlCol="0">
            <a:spAutoFit/>
          </a:bodyPr>
          <a:lstStyle/>
          <a:p>
            <a:r>
              <a:rPr lang="en-US" sz="1200" dirty="0"/>
              <a:t>id: </a:t>
            </a:r>
          </a:p>
        </p:txBody>
      </p:sp>
      <p:pic>
        <p:nvPicPr>
          <p:cNvPr id="13" name="Picture 12"/>
          <p:cNvPicPr>
            <a:picLocks noChangeAspect="1"/>
          </p:cNvPicPr>
          <p:nvPr/>
        </p:nvPicPr>
        <p:blipFill>
          <a:blip r:embed="rId7"/>
          <a:stretch>
            <a:fillRect/>
          </a:stretch>
        </p:blipFill>
        <p:spPr>
          <a:xfrm>
            <a:off x="5472573" y="2460456"/>
            <a:ext cx="1080627" cy="298104"/>
          </a:xfrm>
          <a:prstGeom prst="rect">
            <a:avLst/>
          </a:prstGeom>
        </p:spPr>
      </p:pic>
      <p:cxnSp>
        <p:nvCxnSpPr>
          <p:cNvPr id="15" name="Straight Arrow Connector 14"/>
          <p:cNvCxnSpPr>
            <a:stCxn id="6" idx="3"/>
          </p:cNvCxnSpPr>
          <p:nvPr/>
        </p:nvCxnSpPr>
        <p:spPr>
          <a:xfrm flipV="1">
            <a:off x="4191000" y="2954209"/>
            <a:ext cx="685800" cy="2934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1"/>
          </p:cNvCxnSpPr>
          <p:nvPr/>
        </p:nvCxnSpPr>
        <p:spPr>
          <a:xfrm flipH="1">
            <a:off x="6705601" y="2941856"/>
            <a:ext cx="685799" cy="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00183" y="3722043"/>
            <a:ext cx="3024617" cy="646331"/>
          </a:xfrm>
          <a:prstGeom prst="rect">
            <a:avLst/>
          </a:prstGeom>
          <a:noFill/>
        </p:spPr>
        <p:txBody>
          <a:bodyPr wrap="square" rtlCol="0">
            <a:spAutoFit/>
          </a:bodyPr>
          <a:lstStyle/>
          <a:p>
            <a:r>
              <a:rPr lang="en-US" dirty="0"/>
              <a:t>This object is an </a:t>
            </a:r>
            <a:r>
              <a:rPr lang="en-US" b="1" dirty="0"/>
              <a:t>instance</a:t>
            </a:r>
            <a:r>
              <a:rPr lang="en-US" dirty="0"/>
              <a:t> of the </a:t>
            </a:r>
            <a:r>
              <a:rPr lang="en-US" b="1" dirty="0" err="1"/>
              <a:t>str</a:t>
            </a:r>
            <a:r>
              <a:rPr lang="en-US" dirty="0"/>
              <a:t> class</a:t>
            </a:r>
          </a:p>
        </p:txBody>
      </p:sp>
      <p:pic>
        <p:nvPicPr>
          <p:cNvPr id="20" name="Picture 19"/>
          <p:cNvPicPr>
            <a:picLocks noChangeAspect="1"/>
          </p:cNvPicPr>
          <p:nvPr/>
        </p:nvPicPr>
        <p:blipFill>
          <a:blip r:embed="rId8"/>
          <a:stretch>
            <a:fillRect/>
          </a:stretch>
        </p:blipFill>
        <p:spPr>
          <a:xfrm>
            <a:off x="5519531" y="4472285"/>
            <a:ext cx="1734916" cy="926158"/>
          </a:xfrm>
          <a:prstGeom prst="rect">
            <a:avLst/>
          </a:prstGeom>
        </p:spPr>
      </p:pic>
    </p:spTree>
    <p:extLst>
      <p:ext uri="{BB962C8B-B14F-4D97-AF65-F5344CB8AC3E}">
        <p14:creationId xmlns:p14="http://schemas.microsoft.com/office/powerpoint/2010/main" val="3822627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4045"/>
          <a:stretch/>
        </p:blipFill>
        <p:spPr>
          <a:xfrm>
            <a:off x="411257" y="2124075"/>
            <a:ext cx="3571781" cy="2466930"/>
          </a:xfrm>
          <a:prstGeom prst="rect">
            <a:avLst/>
          </a:prstGeom>
        </p:spPr>
      </p:pic>
      <p:sp>
        <p:nvSpPr>
          <p:cNvPr id="8" name="Rectangle 7"/>
          <p:cNvSpPr/>
          <p:nvPr/>
        </p:nvSpPr>
        <p:spPr>
          <a:xfrm>
            <a:off x="5410200" y="2209800"/>
            <a:ext cx="2305074" cy="3276600"/>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2"/>
          <p:cNvSpPr>
            <a:spLocks noGrp="1" noChangeArrowheads="1"/>
          </p:cNvSpPr>
          <p:nvPr>
            <p:ph type="title"/>
          </p:nvPr>
        </p:nvSpPr>
        <p:spPr>
          <a:noFill/>
          <a:ln/>
        </p:spPr>
        <p:txBody>
          <a:bodyPr>
            <a:normAutofit/>
          </a:bodyPr>
          <a:lstStyle/>
          <a:p>
            <a:r>
              <a:rPr lang="en-US" altLang="en-US" dirty="0">
                <a:cs typeface="Times New Roman" panose="02020603050405020304" pitchFamily="18" charset="0"/>
              </a:rPr>
              <a:t>Variables and Objects (</a:t>
            </a:r>
            <a:r>
              <a:rPr lang="en-US" altLang="en-US" dirty="0" err="1">
                <a:cs typeface="Times New Roman" panose="02020603050405020304" pitchFamily="18" charset="0"/>
              </a:rPr>
              <a:t>datetime</a:t>
            </a:r>
            <a:r>
              <a:rPr lang="en-US" altLang="en-US" dirty="0">
                <a:cs typeface="Times New Roman" panose="02020603050405020304" pitchFamily="18" charset="0"/>
              </a:rPr>
              <a:t>)</a:t>
            </a:r>
            <a:endParaRPr lang="en-US" altLang="en-US" dirty="0"/>
          </a:p>
        </p:txBody>
      </p:sp>
      <p:sp>
        <p:nvSpPr>
          <p:cNvPr id="9" name="TextBox 8"/>
          <p:cNvSpPr txBox="1"/>
          <p:nvPr/>
        </p:nvSpPr>
        <p:spPr>
          <a:xfrm>
            <a:off x="5562600" y="1754743"/>
            <a:ext cx="1968809" cy="369332"/>
          </a:xfrm>
          <a:prstGeom prst="rect">
            <a:avLst/>
          </a:prstGeom>
          <a:noFill/>
        </p:spPr>
        <p:txBody>
          <a:bodyPr wrap="none" rtlCol="0">
            <a:spAutoFit/>
          </a:bodyPr>
          <a:lstStyle/>
          <a:p>
            <a:r>
              <a:rPr lang="en-US" dirty="0"/>
              <a:t>a </a:t>
            </a:r>
            <a:r>
              <a:rPr lang="en-US" dirty="0" err="1"/>
              <a:t>datetime</a:t>
            </a:r>
            <a:r>
              <a:rPr lang="en-US" dirty="0"/>
              <a:t> object</a:t>
            </a:r>
          </a:p>
        </p:txBody>
      </p:sp>
      <p:sp>
        <p:nvSpPr>
          <p:cNvPr id="11" name="TextBox 10"/>
          <p:cNvSpPr txBox="1"/>
          <p:nvPr/>
        </p:nvSpPr>
        <p:spPr>
          <a:xfrm>
            <a:off x="5581747" y="2803952"/>
            <a:ext cx="580993" cy="276999"/>
          </a:xfrm>
          <a:prstGeom prst="rect">
            <a:avLst/>
          </a:prstGeom>
          <a:noFill/>
        </p:spPr>
        <p:txBody>
          <a:bodyPr wrap="none" rtlCol="0">
            <a:spAutoFit/>
          </a:bodyPr>
          <a:lstStyle/>
          <a:p>
            <a:r>
              <a:rPr lang="en-US" sz="1200" dirty="0"/>
              <a:t>year: </a:t>
            </a:r>
          </a:p>
        </p:txBody>
      </p:sp>
      <p:sp>
        <p:nvSpPr>
          <p:cNvPr id="12" name="TextBox 11"/>
          <p:cNvSpPr txBox="1"/>
          <p:nvPr/>
        </p:nvSpPr>
        <p:spPr>
          <a:xfrm>
            <a:off x="5603415" y="2286000"/>
            <a:ext cx="407484" cy="276999"/>
          </a:xfrm>
          <a:prstGeom prst="rect">
            <a:avLst/>
          </a:prstGeom>
          <a:noFill/>
        </p:spPr>
        <p:txBody>
          <a:bodyPr wrap="none" rtlCol="0">
            <a:spAutoFit/>
          </a:bodyPr>
          <a:lstStyle/>
          <a:p>
            <a:r>
              <a:rPr lang="en-US" sz="1200" dirty="0"/>
              <a:t>id: </a:t>
            </a:r>
          </a:p>
        </p:txBody>
      </p:sp>
      <p:cxnSp>
        <p:nvCxnSpPr>
          <p:cNvPr id="15" name="Straight Arrow Connector 14"/>
          <p:cNvCxnSpPr/>
          <p:nvPr/>
        </p:nvCxnSpPr>
        <p:spPr>
          <a:xfrm>
            <a:off x="4924474" y="2178477"/>
            <a:ext cx="485726" cy="62547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7810805" y="3133725"/>
            <a:ext cx="401264" cy="27700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29000" y="3636744"/>
            <a:ext cx="1885669" cy="923330"/>
          </a:xfrm>
          <a:prstGeom prst="rect">
            <a:avLst/>
          </a:prstGeom>
          <a:noFill/>
        </p:spPr>
        <p:txBody>
          <a:bodyPr wrap="square" rtlCol="0">
            <a:spAutoFit/>
          </a:bodyPr>
          <a:lstStyle/>
          <a:p>
            <a:r>
              <a:rPr lang="en-US" dirty="0"/>
              <a:t>This object is an </a:t>
            </a:r>
            <a:r>
              <a:rPr lang="en-US" b="1" dirty="0"/>
              <a:t>instance</a:t>
            </a:r>
            <a:r>
              <a:rPr lang="en-US" dirty="0"/>
              <a:t> of the </a:t>
            </a:r>
            <a:r>
              <a:rPr lang="en-US" b="1" dirty="0" err="1"/>
              <a:t>datetime</a:t>
            </a:r>
            <a:r>
              <a:rPr lang="en-US" dirty="0"/>
              <a:t> class</a:t>
            </a:r>
          </a:p>
        </p:txBody>
      </p:sp>
      <p:pic>
        <p:nvPicPr>
          <p:cNvPr id="14" name="Picture 13"/>
          <p:cNvPicPr>
            <a:picLocks noChangeAspect="1"/>
          </p:cNvPicPr>
          <p:nvPr/>
        </p:nvPicPr>
        <p:blipFill>
          <a:blip r:embed="rId4"/>
          <a:stretch>
            <a:fillRect/>
          </a:stretch>
        </p:blipFill>
        <p:spPr>
          <a:xfrm>
            <a:off x="4038600" y="1796703"/>
            <a:ext cx="902375" cy="381774"/>
          </a:xfrm>
          <a:prstGeom prst="rect">
            <a:avLst/>
          </a:prstGeom>
        </p:spPr>
      </p:pic>
      <p:pic>
        <p:nvPicPr>
          <p:cNvPr id="18" name="Picture 17"/>
          <p:cNvPicPr>
            <a:picLocks noChangeAspect="1"/>
          </p:cNvPicPr>
          <p:nvPr/>
        </p:nvPicPr>
        <p:blipFill>
          <a:blip r:embed="rId5"/>
          <a:stretch>
            <a:fillRect/>
          </a:stretch>
        </p:blipFill>
        <p:spPr>
          <a:xfrm>
            <a:off x="7911010" y="3495390"/>
            <a:ext cx="1028395" cy="342798"/>
          </a:xfrm>
          <a:prstGeom prst="rect">
            <a:avLst/>
          </a:prstGeom>
        </p:spPr>
      </p:pic>
      <p:pic>
        <p:nvPicPr>
          <p:cNvPr id="22" name="Picture 21"/>
          <p:cNvPicPr>
            <a:picLocks noChangeAspect="1"/>
          </p:cNvPicPr>
          <p:nvPr/>
        </p:nvPicPr>
        <p:blipFill>
          <a:blip r:embed="rId6"/>
          <a:stretch>
            <a:fillRect/>
          </a:stretch>
        </p:blipFill>
        <p:spPr>
          <a:xfrm>
            <a:off x="6049304" y="2286000"/>
            <a:ext cx="1137301" cy="336978"/>
          </a:xfrm>
          <a:prstGeom prst="rect">
            <a:avLst/>
          </a:prstGeom>
        </p:spPr>
      </p:pic>
      <p:sp>
        <p:nvSpPr>
          <p:cNvPr id="26" name="TextBox 25"/>
          <p:cNvSpPr txBox="1"/>
          <p:nvPr/>
        </p:nvSpPr>
        <p:spPr>
          <a:xfrm>
            <a:off x="5603415" y="3133725"/>
            <a:ext cx="724878" cy="276999"/>
          </a:xfrm>
          <a:prstGeom prst="rect">
            <a:avLst/>
          </a:prstGeom>
          <a:noFill/>
        </p:spPr>
        <p:txBody>
          <a:bodyPr wrap="none" rtlCol="0">
            <a:spAutoFit/>
          </a:bodyPr>
          <a:lstStyle/>
          <a:p>
            <a:r>
              <a:rPr lang="en-US" sz="1200" dirty="0"/>
              <a:t>month: </a:t>
            </a:r>
          </a:p>
        </p:txBody>
      </p:sp>
      <p:sp>
        <p:nvSpPr>
          <p:cNvPr id="28" name="TextBox 27"/>
          <p:cNvSpPr txBox="1"/>
          <p:nvPr/>
        </p:nvSpPr>
        <p:spPr>
          <a:xfrm>
            <a:off x="5596108" y="3561189"/>
            <a:ext cx="528286" cy="276999"/>
          </a:xfrm>
          <a:prstGeom prst="rect">
            <a:avLst/>
          </a:prstGeom>
          <a:noFill/>
        </p:spPr>
        <p:txBody>
          <a:bodyPr wrap="none" rtlCol="0">
            <a:spAutoFit/>
          </a:bodyPr>
          <a:lstStyle/>
          <a:p>
            <a:r>
              <a:rPr lang="en-US" sz="1200" dirty="0"/>
              <a:t>day: </a:t>
            </a:r>
          </a:p>
        </p:txBody>
      </p:sp>
      <p:sp>
        <p:nvSpPr>
          <p:cNvPr id="32" name="TextBox 31"/>
          <p:cNvSpPr txBox="1"/>
          <p:nvPr/>
        </p:nvSpPr>
        <p:spPr>
          <a:xfrm>
            <a:off x="6330054" y="2780050"/>
            <a:ext cx="575799" cy="307777"/>
          </a:xfrm>
          <a:prstGeom prst="rect">
            <a:avLst/>
          </a:prstGeom>
          <a:solidFill>
            <a:schemeClr val="bg1"/>
          </a:solidFill>
        </p:spPr>
        <p:txBody>
          <a:bodyPr wrap="none" rtlCol="0">
            <a:spAutoFit/>
          </a:bodyPr>
          <a:lstStyle/>
          <a:p>
            <a:r>
              <a:rPr lang="en-US" sz="1400" dirty="0">
                <a:solidFill>
                  <a:schemeClr val="bg2">
                    <a:lumMod val="50000"/>
                  </a:schemeClr>
                </a:solidFill>
              </a:rPr>
              <a:t>2017</a:t>
            </a:r>
          </a:p>
        </p:txBody>
      </p:sp>
      <p:sp>
        <p:nvSpPr>
          <p:cNvPr id="33" name="TextBox 32"/>
          <p:cNvSpPr txBox="1"/>
          <p:nvPr/>
        </p:nvSpPr>
        <p:spPr>
          <a:xfrm>
            <a:off x="6386577" y="3165494"/>
            <a:ext cx="282450" cy="307777"/>
          </a:xfrm>
          <a:prstGeom prst="rect">
            <a:avLst/>
          </a:prstGeom>
          <a:solidFill>
            <a:schemeClr val="bg1"/>
          </a:solidFill>
        </p:spPr>
        <p:txBody>
          <a:bodyPr wrap="none" rtlCol="0">
            <a:spAutoFit/>
          </a:bodyPr>
          <a:lstStyle/>
          <a:p>
            <a:r>
              <a:rPr lang="en-US" sz="1400" dirty="0">
                <a:solidFill>
                  <a:schemeClr val="bg2">
                    <a:lumMod val="50000"/>
                  </a:schemeClr>
                </a:solidFill>
              </a:rPr>
              <a:t>1</a:t>
            </a:r>
          </a:p>
        </p:txBody>
      </p:sp>
      <p:sp>
        <p:nvSpPr>
          <p:cNvPr id="34" name="TextBox 33"/>
          <p:cNvSpPr txBox="1"/>
          <p:nvPr/>
        </p:nvSpPr>
        <p:spPr>
          <a:xfrm>
            <a:off x="6320130" y="3521403"/>
            <a:ext cx="380232" cy="307777"/>
          </a:xfrm>
          <a:prstGeom prst="rect">
            <a:avLst/>
          </a:prstGeom>
          <a:solidFill>
            <a:schemeClr val="bg1"/>
          </a:solidFill>
        </p:spPr>
        <p:txBody>
          <a:bodyPr wrap="none" rtlCol="0">
            <a:spAutoFit/>
          </a:bodyPr>
          <a:lstStyle/>
          <a:p>
            <a:r>
              <a:rPr lang="en-US" sz="1400" dirty="0">
                <a:solidFill>
                  <a:schemeClr val="bg2">
                    <a:lumMod val="50000"/>
                  </a:schemeClr>
                </a:solidFill>
              </a:rPr>
              <a:t>31</a:t>
            </a:r>
          </a:p>
        </p:txBody>
      </p:sp>
      <p:sp>
        <p:nvSpPr>
          <p:cNvPr id="35" name="TextBox 34"/>
          <p:cNvSpPr txBox="1"/>
          <p:nvPr/>
        </p:nvSpPr>
        <p:spPr>
          <a:xfrm>
            <a:off x="5601346" y="3990201"/>
            <a:ext cx="599844" cy="276999"/>
          </a:xfrm>
          <a:prstGeom prst="rect">
            <a:avLst/>
          </a:prstGeom>
          <a:noFill/>
        </p:spPr>
        <p:txBody>
          <a:bodyPr wrap="none" rtlCol="0">
            <a:spAutoFit/>
          </a:bodyPr>
          <a:lstStyle/>
          <a:p>
            <a:r>
              <a:rPr lang="en-US" sz="1200" dirty="0"/>
              <a:t>hour: </a:t>
            </a:r>
          </a:p>
        </p:txBody>
      </p:sp>
      <p:sp>
        <p:nvSpPr>
          <p:cNvPr id="36" name="TextBox 35"/>
          <p:cNvSpPr txBox="1"/>
          <p:nvPr/>
        </p:nvSpPr>
        <p:spPr>
          <a:xfrm>
            <a:off x="6325368" y="3950415"/>
            <a:ext cx="380232" cy="307777"/>
          </a:xfrm>
          <a:prstGeom prst="rect">
            <a:avLst/>
          </a:prstGeom>
          <a:solidFill>
            <a:schemeClr val="bg1"/>
          </a:solidFill>
        </p:spPr>
        <p:txBody>
          <a:bodyPr wrap="none" rtlCol="0">
            <a:spAutoFit/>
          </a:bodyPr>
          <a:lstStyle/>
          <a:p>
            <a:r>
              <a:rPr lang="en-US" sz="1400" dirty="0">
                <a:solidFill>
                  <a:schemeClr val="bg2">
                    <a:lumMod val="50000"/>
                  </a:schemeClr>
                </a:solidFill>
              </a:rPr>
              <a:t>11</a:t>
            </a:r>
          </a:p>
        </p:txBody>
      </p:sp>
      <p:sp>
        <p:nvSpPr>
          <p:cNvPr id="37" name="TextBox 36"/>
          <p:cNvSpPr txBox="1"/>
          <p:nvPr/>
        </p:nvSpPr>
        <p:spPr>
          <a:xfrm>
            <a:off x="5601346" y="4459386"/>
            <a:ext cx="758541" cy="276999"/>
          </a:xfrm>
          <a:prstGeom prst="rect">
            <a:avLst/>
          </a:prstGeom>
          <a:noFill/>
        </p:spPr>
        <p:txBody>
          <a:bodyPr wrap="none" rtlCol="0">
            <a:spAutoFit/>
          </a:bodyPr>
          <a:lstStyle/>
          <a:p>
            <a:r>
              <a:rPr lang="en-US" sz="1200" dirty="0"/>
              <a:t>minute: </a:t>
            </a:r>
          </a:p>
        </p:txBody>
      </p:sp>
      <p:sp>
        <p:nvSpPr>
          <p:cNvPr id="38" name="TextBox 37"/>
          <p:cNvSpPr txBox="1"/>
          <p:nvPr/>
        </p:nvSpPr>
        <p:spPr>
          <a:xfrm>
            <a:off x="6325368" y="4419600"/>
            <a:ext cx="282450" cy="307777"/>
          </a:xfrm>
          <a:prstGeom prst="rect">
            <a:avLst/>
          </a:prstGeom>
          <a:solidFill>
            <a:schemeClr val="bg1"/>
          </a:solidFill>
        </p:spPr>
        <p:txBody>
          <a:bodyPr wrap="none" rtlCol="0">
            <a:spAutoFit/>
          </a:bodyPr>
          <a:lstStyle/>
          <a:p>
            <a:r>
              <a:rPr lang="en-US" sz="1400" dirty="0">
                <a:solidFill>
                  <a:schemeClr val="bg2">
                    <a:lumMod val="50000"/>
                  </a:schemeClr>
                </a:solidFill>
              </a:rPr>
              <a:t>9</a:t>
            </a:r>
          </a:p>
        </p:txBody>
      </p:sp>
      <p:sp>
        <p:nvSpPr>
          <p:cNvPr id="39" name="TextBox 38"/>
          <p:cNvSpPr txBox="1"/>
          <p:nvPr/>
        </p:nvSpPr>
        <p:spPr>
          <a:xfrm>
            <a:off x="5622928" y="4828401"/>
            <a:ext cx="763351" cy="276999"/>
          </a:xfrm>
          <a:prstGeom prst="rect">
            <a:avLst/>
          </a:prstGeom>
          <a:noFill/>
        </p:spPr>
        <p:txBody>
          <a:bodyPr wrap="none" rtlCol="0">
            <a:spAutoFit/>
          </a:bodyPr>
          <a:lstStyle/>
          <a:p>
            <a:r>
              <a:rPr lang="en-US" sz="1200" dirty="0"/>
              <a:t>second: </a:t>
            </a:r>
          </a:p>
        </p:txBody>
      </p:sp>
      <p:sp>
        <p:nvSpPr>
          <p:cNvPr id="40" name="TextBox 39"/>
          <p:cNvSpPr txBox="1"/>
          <p:nvPr/>
        </p:nvSpPr>
        <p:spPr>
          <a:xfrm>
            <a:off x="6346950" y="4788615"/>
            <a:ext cx="380232" cy="307777"/>
          </a:xfrm>
          <a:prstGeom prst="rect">
            <a:avLst/>
          </a:prstGeom>
          <a:solidFill>
            <a:schemeClr val="bg1"/>
          </a:solidFill>
        </p:spPr>
        <p:txBody>
          <a:bodyPr wrap="none" rtlCol="0">
            <a:spAutoFit/>
          </a:bodyPr>
          <a:lstStyle/>
          <a:p>
            <a:r>
              <a:rPr lang="en-US" sz="1400" dirty="0">
                <a:solidFill>
                  <a:schemeClr val="bg2">
                    <a:lumMod val="50000"/>
                  </a:schemeClr>
                </a:solidFill>
              </a:rPr>
              <a:t>20</a:t>
            </a:r>
          </a:p>
        </p:txBody>
      </p:sp>
      <p:sp>
        <p:nvSpPr>
          <p:cNvPr id="41" name="Rectangle 40"/>
          <p:cNvSpPr/>
          <p:nvPr/>
        </p:nvSpPr>
        <p:spPr>
          <a:xfrm>
            <a:off x="549389" y="5715000"/>
            <a:ext cx="6653506" cy="369332"/>
          </a:xfrm>
          <a:prstGeom prst="rect">
            <a:avLst/>
          </a:prstGeom>
        </p:spPr>
        <p:txBody>
          <a:bodyPr wrap="square">
            <a:spAutoFit/>
          </a:bodyPr>
          <a:lstStyle/>
          <a:p>
            <a:r>
              <a:rPr lang="en-US" dirty="0">
                <a:hlinkClick r:id="rId7"/>
              </a:rPr>
              <a:t>https://docs.python.org/2/library/datetime.html</a:t>
            </a:r>
            <a:endParaRPr lang="en-US" dirty="0"/>
          </a:p>
        </p:txBody>
      </p:sp>
      <p:sp>
        <p:nvSpPr>
          <p:cNvPr id="42" name="TextBox 41"/>
          <p:cNvSpPr txBox="1"/>
          <p:nvPr/>
        </p:nvSpPr>
        <p:spPr>
          <a:xfrm>
            <a:off x="5638800" y="5209401"/>
            <a:ext cx="1137684" cy="276999"/>
          </a:xfrm>
          <a:prstGeom prst="rect">
            <a:avLst/>
          </a:prstGeom>
          <a:noFill/>
        </p:spPr>
        <p:txBody>
          <a:bodyPr wrap="none" rtlCol="0">
            <a:spAutoFit/>
          </a:bodyPr>
          <a:lstStyle/>
          <a:p>
            <a:r>
              <a:rPr lang="en-US" sz="1200" dirty="0"/>
              <a:t>microsecond: </a:t>
            </a:r>
          </a:p>
        </p:txBody>
      </p:sp>
      <p:sp>
        <p:nvSpPr>
          <p:cNvPr id="43" name="TextBox 42"/>
          <p:cNvSpPr txBox="1"/>
          <p:nvPr/>
        </p:nvSpPr>
        <p:spPr>
          <a:xfrm>
            <a:off x="6700362" y="5137352"/>
            <a:ext cx="771365" cy="307777"/>
          </a:xfrm>
          <a:prstGeom prst="rect">
            <a:avLst/>
          </a:prstGeom>
          <a:solidFill>
            <a:schemeClr val="bg1"/>
          </a:solidFill>
        </p:spPr>
        <p:txBody>
          <a:bodyPr wrap="none" rtlCol="0">
            <a:spAutoFit/>
          </a:bodyPr>
          <a:lstStyle/>
          <a:p>
            <a:r>
              <a:rPr lang="en-US" sz="1400" dirty="0">
                <a:solidFill>
                  <a:schemeClr val="bg2">
                    <a:lumMod val="50000"/>
                  </a:schemeClr>
                </a:solidFill>
              </a:rPr>
              <a:t>929023</a:t>
            </a:r>
          </a:p>
        </p:txBody>
      </p:sp>
      <p:sp>
        <p:nvSpPr>
          <p:cNvPr id="30" name="Content Placeholder 2"/>
          <p:cNvSpPr>
            <a:spLocks noGrp="1"/>
          </p:cNvSpPr>
          <p:nvPr>
            <p:ph idx="1"/>
          </p:nvPr>
        </p:nvSpPr>
        <p:spPr>
          <a:xfrm>
            <a:off x="793750" y="1285102"/>
            <a:ext cx="7543800" cy="515937"/>
          </a:xfrm>
        </p:spPr>
        <p:txBody>
          <a:bodyPr/>
          <a:lstStyle/>
          <a:p>
            <a:r>
              <a:rPr lang="en-US" dirty="0"/>
              <a:t>Sometimes two different variables can be pointing at the same object:</a:t>
            </a:r>
          </a:p>
        </p:txBody>
      </p:sp>
    </p:spTree>
    <p:extLst>
      <p:ext uri="{BB962C8B-B14F-4D97-AF65-F5344CB8AC3E}">
        <p14:creationId xmlns:p14="http://schemas.microsoft.com/office/powerpoint/2010/main" val="179741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Built-in numeric functions</a:t>
            </a:r>
          </a:p>
        </p:txBody>
      </p:sp>
      <p:pic>
        <p:nvPicPr>
          <p:cNvPr id="3" name="Picture 2"/>
          <p:cNvPicPr>
            <a:picLocks noChangeAspect="1"/>
          </p:cNvPicPr>
          <p:nvPr/>
        </p:nvPicPr>
        <p:blipFill>
          <a:blip r:embed="rId3"/>
          <a:stretch>
            <a:fillRect/>
          </a:stretch>
        </p:blipFill>
        <p:spPr>
          <a:xfrm>
            <a:off x="761267" y="1219200"/>
            <a:ext cx="7600095" cy="3733800"/>
          </a:xfrm>
          <a:prstGeom prst="rect">
            <a:avLst/>
          </a:prstGeom>
        </p:spPr>
      </p:pic>
      <p:sp>
        <p:nvSpPr>
          <p:cNvPr id="4" name="Rectangle 3"/>
          <p:cNvSpPr/>
          <p:nvPr/>
        </p:nvSpPr>
        <p:spPr>
          <a:xfrm>
            <a:off x="1600200" y="5486400"/>
            <a:ext cx="6226175" cy="369332"/>
          </a:xfrm>
          <a:prstGeom prst="rect">
            <a:avLst/>
          </a:prstGeom>
        </p:spPr>
        <p:txBody>
          <a:bodyPr wrap="square">
            <a:spAutoFit/>
          </a:bodyPr>
          <a:lstStyle/>
          <a:p>
            <a:r>
              <a:rPr lang="en-US" dirty="0">
                <a:hlinkClick r:id="rId4"/>
              </a:rPr>
              <a:t>https://docs.python.org/2/library/functions.html</a:t>
            </a: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Math Module’s Functions</a:t>
            </a:r>
          </a:p>
        </p:txBody>
      </p:sp>
      <p:pic>
        <p:nvPicPr>
          <p:cNvPr id="3" name="Picture 2"/>
          <p:cNvPicPr>
            <a:picLocks noChangeAspect="1"/>
          </p:cNvPicPr>
          <p:nvPr/>
        </p:nvPicPr>
        <p:blipFill>
          <a:blip r:embed="rId3"/>
          <a:stretch>
            <a:fillRect/>
          </a:stretch>
        </p:blipFill>
        <p:spPr>
          <a:xfrm>
            <a:off x="791845" y="914400"/>
            <a:ext cx="7395845" cy="5022356"/>
          </a:xfrm>
          <a:prstGeom prst="rect">
            <a:avLst/>
          </a:prstGeom>
        </p:spPr>
      </p:pic>
      <p:sp>
        <p:nvSpPr>
          <p:cNvPr id="4" name="Rectangle 3"/>
          <p:cNvSpPr/>
          <p:nvPr/>
        </p:nvSpPr>
        <p:spPr>
          <a:xfrm>
            <a:off x="1905000" y="5936756"/>
            <a:ext cx="5638800" cy="369332"/>
          </a:xfrm>
          <a:prstGeom prst="rect">
            <a:avLst/>
          </a:prstGeom>
        </p:spPr>
        <p:txBody>
          <a:bodyPr wrap="square">
            <a:spAutoFit/>
          </a:bodyPr>
          <a:lstStyle/>
          <a:p>
            <a:r>
              <a:rPr lang="en-US" dirty="0">
                <a:hlinkClick r:id="rId4"/>
              </a:rPr>
              <a:t>https://docs.python.org/2/library/math.html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Listing 3.1 </a:t>
            </a:r>
            <a:r>
              <a:rPr lang="en-US" dirty="0" err="1"/>
              <a:t>MathFunctions</a:t>
            </a:r>
            <a:endParaRPr lang="en-US" dirty="0"/>
          </a:p>
        </p:txBody>
      </p:sp>
      <p:pic>
        <p:nvPicPr>
          <p:cNvPr id="3" name="Picture 2"/>
          <p:cNvPicPr>
            <a:picLocks noChangeAspect="1"/>
          </p:cNvPicPr>
          <p:nvPr/>
        </p:nvPicPr>
        <p:blipFill>
          <a:blip r:embed="rId3"/>
          <a:stretch>
            <a:fillRect/>
          </a:stretch>
        </p:blipFill>
        <p:spPr>
          <a:xfrm>
            <a:off x="822325" y="1295400"/>
            <a:ext cx="7083731" cy="4038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 Character Set</a:t>
            </a:r>
          </a:p>
        </p:txBody>
      </p:sp>
      <p:pic>
        <p:nvPicPr>
          <p:cNvPr id="3" name="Picture 2"/>
          <p:cNvPicPr>
            <a:picLocks noChangeAspect="1"/>
          </p:cNvPicPr>
          <p:nvPr/>
        </p:nvPicPr>
        <p:blipFill>
          <a:blip r:embed="rId3"/>
          <a:stretch>
            <a:fillRect/>
          </a:stretch>
        </p:blipFill>
        <p:spPr>
          <a:xfrm>
            <a:off x="194600" y="1219200"/>
            <a:ext cx="8799250" cy="3962400"/>
          </a:xfrm>
          <a:prstGeom prst="rect">
            <a:avLst/>
          </a:prstGeom>
        </p:spPr>
      </p:pic>
    </p:spTree>
    <p:extLst>
      <p:ext uri="{BB962C8B-B14F-4D97-AF65-F5344CB8AC3E}">
        <p14:creationId xmlns:p14="http://schemas.microsoft.com/office/powerpoint/2010/main" val="240551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SCII1"/>
          <p:cNvPicPr>
            <a:picLocks noChangeAspect="1" noChangeArrowheads="1"/>
          </p:cNvPicPr>
          <p:nvPr/>
        </p:nvPicPr>
        <p:blipFill rotWithShape="1">
          <a:blip r:embed="rId3">
            <a:extLst>
              <a:ext uri="{28A0092B-C50C-407E-A947-70E740481C1C}">
                <a14:useLocalDpi xmlns:a14="http://schemas.microsoft.com/office/drawing/2010/main" val="0"/>
              </a:ext>
            </a:extLst>
          </a:blip>
          <a:srcRect l="32857"/>
          <a:stretch/>
        </p:blipFill>
        <p:spPr bwMode="auto">
          <a:xfrm>
            <a:off x="1981200" y="152400"/>
            <a:ext cx="4339609" cy="6924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2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76355" y="3280751"/>
            <a:ext cx="2986555" cy="940488"/>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1143000" y="3280751"/>
            <a:ext cx="3333355" cy="940488"/>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US" dirty="0"/>
              <a:t>Binary representation of the character “a”</a:t>
            </a:r>
          </a:p>
        </p:txBody>
      </p:sp>
      <p:sp>
        <p:nvSpPr>
          <p:cNvPr id="3" name="TextBox 2"/>
          <p:cNvSpPr txBox="1"/>
          <p:nvPr/>
        </p:nvSpPr>
        <p:spPr>
          <a:xfrm>
            <a:off x="1066800" y="3227049"/>
            <a:ext cx="6553200" cy="461665"/>
          </a:xfrm>
          <a:prstGeom prst="rect">
            <a:avLst/>
          </a:prstGeom>
          <a:noFill/>
        </p:spPr>
        <p:txBody>
          <a:bodyPr wrap="square" rtlCol="0">
            <a:spAutoFit/>
          </a:bodyPr>
          <a:lstStyle/>
          <a:p>
            <a:r>
              <a:rPr lang="en-US" sz="2400" dirty="0"/>
              <a:t>0   0   0   0   0   0   0  0   0  1  1  0  0  0  0  1</a:t>
            </a:r>
          </a:p>
        </p:txBody>
      </p:sp>
      <p:sp>
        <p:nvSpPr>
          <p:cNvPr id="4" name="TextBox 3"/>
          <p:cNvSpPr txBox="1"/>
          <p:nvPr/>
        </p:nvSpPr>
        <p:spPr>
          <a:xfrm>
            <a:off x="1066800" y="3767854"/>
            <a:ext cx="6934200" cy="430887"/>
          </a:xfrm>
          <a:prstGeom prst="rect">
            <a:avLst/>
          </a:prstGeom>
          <a:noFill/>
        </p:spPr>
        <p:txBody>
          <a:bodyPr wrap="square" rtlCol="0">
            <a:spAutoFit/>
          </a:bodyPr>
          <a:lstStyle/>
          <a:p>
            <a:r>
              <a:rPr lang="en-US" sz="2200" dirty="0"/>
              <a:t>2</a:t>
            </a:r>
            <a:r>
              <a:rPr lang="en-US" sz="2000" baseline="30000" dirty="0"/>
              <a:t>15</a:t>
            </a:r>
            <a:r>
              <a:rPr lang="en-US" sz="2200" dirty="0"/>
              <a:t> 2</a:t>
            </a:r>
            <a:r>
              <a:rPr lang="en-US" sz="2000" baseline="30000" dirty="0"/>
              <a:t>14</a:t>
            </a:r>
            <a:r>
              <a:rPr lang="en-US" sz="2200" dirty="0"/>
              <a:t> 2</a:t>
            </a:r>
            <a:r>
              <a:rPr lang="en-US" sz="2000" baseline="30000" dirty="0"/>
              <a:t>13</a:t>
            </a:r>
            <a:r>
              <a:rPr lang="en-US" sz="2200" dirty="0"/>
              <a:t> 2</a:t>
            </a:r>
            <a:r>
              <a:rPr lang="en-US" sz="2000" baseline="30000" dirty="0"/>
              <a:t>12</a:t>
            </a:r>
            <a:r>
              <a:rPr lang="en-US" sz="2200" dirty="0"/>
              <a:t> 2</a:t>
            </a:r>
            <a:r>
              <a:rPr lang="en-US" sz="2000" baseline="30000" dirty="0"/>
              <a:t>11</a:t>
            </a:r>
            <a:r>
              <a:rPr lang="en-US" sz="2200" dirty="0"/>
              <a:t> 2</a:t>
            </a:r>
            <a:r>
              <a:rPr lang="en-US" sz="2000" baseline="30000" dirty="0"/>
              <a:t>10</a:t>
            </a:r>
            <a:r>
              <a:rPr lang="en-US" sz="2200" dirty="0"/>
              <a:t>  2</a:t>
            </a:r>
            <a:r>
              <a:rPr lang="en-US" sz="2200" baseline="30000" dirty="0"/>
              <a:t>9</a:t>
            </a:r>
            <a:r>
              <a:rPr lang="en-US" sz="2200" dirty="0"/>
              <a:t>  2</a:t>
            </a:r>
            <a:r>
              <a:rPr lang="en-US" sz="2200" baseline="30000" dirty="0"/>
              <a:t>8</a:t>
            </a:r>
            <a:r>
              <a:rPr lang="en-US" sz="2200" dirty="0"/>
              <a:t>  2</a:t>
            </a:r>
            <a:r>
              <a:rPr lang="en-US" sz="2200" baseline="30000" dirty="0"/>
              <a:t>7</a:t>
            </a:r>
            <a:r>
              <a:rPr lang="en-US" sz="2200" dirty="0"/>
              <a:t> 2</a:t>
            </a:r>
            <a:r>
              <a:rPr lang="en-US" sz="2200" baseline="30000" dirty="0"/>
              <a:t>6</a:t>
            </a:r>
            <a:r>
              <a:rPr lang="en-US" sz="2200" dirty="0"/>
              <a:t> 2</a:t>
            </a:r>
            <a:r>
              <a:rPr lang="en-US" sz="2200" baseline="30000" dirty="0"/>
              <a:t>5</a:t>
            </a:r>
            <a:r>
              <a:rPr lang="en-US" sz="2200" dirty="0"/>
              <a:t> 2</a:t>
            </a:r>
            <a:r>
              <a:rPr lang="en-US" sz="2200" baseline="30000" dirty="0"/>
              <a:t>4</a:t>
            </a:r>
            <a:r>
              <a:rPr lang="en-US" sz="2200" dirty="0"/>
              <a:t> 2</a:t>
            </a:r>
            <a:r>
              <a:rPr lang="en-US" sz="2200" baseline="30000" dirty="0"/>
              <a:t>3</a:t>
            </a:r>
            <a:r>
              <a:rPr lang="en-US" sz="2200" dirty="0"/>
              <a:t> 2</a:t>
            </a:r>
            <a:r>
              <a:rPr lang="en-US" sz="2200" baseline="30000" dirty="0"/>
              <a:t>2</a:t>
            </a:r>
            <a:r>
              <a:rPr lang="en-US" sz="2200" dirty="0"/>
              <a:t>  2</a:t>
            </a:r>
            <a:r>
              <a:rPr lang="en-US" sz="2200" baseline="30000" dirty="0"/>
              <a:t>1</a:t>
            </a:r>
            <a:r>
              <a:rPr lang="en-US" sz="2200" dirty="0"/>
              <a:t> 2</a:t>
            </a:r>
            <a:r>
              <a:rPr lang="en-US" sz="2200" baseline="30000" dirty="0"/>
              <a:t>0</a:t>
            </a:r>
            <a:endParaRPr lang="en-US" sz="2200" dirty="0"/>
          </a:p>
        </p:txBody>
      </p:sp>
      <p:sp>
        <p:nvSpPr>
          <p:cNvPr id="5" name="Rectangle 4"/>
          <p:cNvSpPr/>
          <p:nvPr/>
        </p:nvSpPr>
        <p:spPr>
          <a:xfrm>
            <a:off x="1356844" y="4343400"/>
            <a:ext cx="6146511" cy="1384995"/>
          </a:xfrm>
          <a:prstGeom prst="rect">
            <a:avLst/>
          </a:prstGeom>
        </p:spPr>
        <p:txBody>
          <a:bodyPr wrap="square">
            <a:spAutoFit/>
          </a:bodyPr>
          <a:lstStyle/>
          <a:p>
            <a:pPr algn="r"/>
            <a:r>
              <a:rPr lang="en-US" sz="2800" dirty="0"/>
              <a:t>2</a:t>
            </a:r>
            <a:r>
              <a:rPr lang="en-US" sz="2800" baseline="30000" dirty="0"/>
              <a:t>0 </a:t>
            </a:r>
            <a:r>
              <a:rPr lang="en-US" sz="2800" dirty="0"/>
              <a:t> + 2</a:t>
            </a:r>
            <a:r>
              <a:rPr lang="en-US" sz="2800" baseline="30000" dirty="0"/>
              <a:t>5</a:t>
            </a:r>
            <a:r>
              <a:rPr lang="en-US" sz="2800" dirty="0"/>
              <a:t> + 2</a:t>
            </a:r>
            <a:r>
              <a:rPr lang="en-US" sz="2800" baseline="30000" dirty="0"/>
              <a:t>6</a:t>
            </a:r>
            <a:r>
              <a:rPr lang="en-US" sz="2800" dirty="0"/>
              <a:t> </a:t>
            </a:r>
            <a:br>
              <a:rPr lang="en-US" sz="2800" dirty="0"/>
            </a:br>
            <a:r>
              <a:rPr lang="en-US" sz="2800" dirty="0"/>
              <a:t>= 1 + 32 + 64  </a:t>
            </a:r>
            <a:br>
              <a:rPr lang="en-US" sz="2800" dirty="0"/>
            </a:br>
            <a:r>
              <a:rPr lang="en-US" sz="2800" dirty="0"/>
              <a:t>= 97 </a:t>
            </a:r>
          </a:p>
        </p:txBody>
      </p:sp>
      <p:sp>
        <p:nvSpPr>
          <p:cNvPr id="9" name="Right Brace 8"/>
          <p:cNvSpPr/>
          <p:nvPr/>
        </p:nvSpPr>
        <p:spPr>
          <a:xfrm rot="16200000">
            <a:off x="5770929" y="1358698"/>
            <a:ext cx="381000" cy="3002967"/>
          </a:xfrm>
          <a:prstGeom prst="righ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Right Brace 9"/>
          <p:cNvSpPr/>
          <p:nvPr/>
        </p:nvSpPr>
        <p:spPr>
          <a:xfrm rot="16200000">
            <a:off x="3946548" y="-1010504"/>
            <a:ext cx="793702" cy="6319911"/>
          </a:xfrm>
          <a:prstGeom prst="righ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Rectangle 10"/>
          <p:cNvSpPr/>
          <p:nvPr/>
        </p:nvSpPr>
        <p:spPr>
          <a:xfrm>
            <a:off x="4964837" y="2328287"/>
            <a:ext cx="2009589" cy="369332"/>
          </a:xfrm>
          <a:prstGeom prst="rect">
            <a:avLst/>
          </a:prstGeom>
          <a:ln>
            <a:noFill/>
          </a:ln>
        </p:spPr>
        <p:txBody>
          <a:bodyPr wrap="none">
            <a:spAutoFit/>
          </a:bodyPr>
          <a:lstStyle/>
          <a:p>
            <a:r>
              <a:rPr lang="en-US" altLang="en-US" dirty="0"/>
              <a:t>One byte (ASCII) </a:t>
            </a:r>
            <a:endParaRPr lang="en-US" dirty="0"/>
          </a:p>
        </p:txBody>
      </p:sp>
      <p:sp>
        <p:nvSpPr>
          <p:cNvPr id="12" name="Rectangle 11"/>
          <p:cNvSpPr/>
          <p:nvPr/>
        </p:nvSpPr>
        <p:spPr>
          <a:xfrm>
            <a:off x="3171155" y="1311365"/>
            <a:ext cx="2344488" cy="369332"/>
          </a:xfrm>
          <a:prstGeom prst="rect">
            <a:avLst/>
          </a:prstGeom>
          <a:ln>
            <a:noFill/>
          </a:ln>
        </p:spPr>
        <p:txBody>
          <a:bodyPr wrap="none">
            <a:spAutoFit/>
          </a:bodyPr>
          <a:lstStyle/>
          <a:p>
            <a:r>
              <a:rPr lang="en-US" altLang="en-US" dirty="0"/>
              <a:t>Two bytes (Unicode) </a:t>
            </a:r>
            <a:endParaRPr lang="en-US" dirty="0"/>
          </a:p>
        </p:txBody>
      </p:sp>
    </p:spTree>
    <p:extLst>
      <p:ext uri="{BB962C8B-B14F-4D97-AF65-F5344CB8AC3E}">
        <p14:creationId xmlns:p14="http://schemas.microsoft.com/office/powerpoint/2010/main" val="1500187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Listing 3.3 </a:t>
            </a:r>
            <a:r>
              <a:rPr lang="en-US" dirty="0" err="1"/>
              <a:t>DisplayUnicode</a:t>
            </a:r>
            <a:endParaRPr lang="en-US" dirty="0"/>
          </a:p>
        </p:txBody>
      </p:sp>
      <p:pic>
        <p:nvPicPr>
          <p:cNvPr id="7" name="Picture 6"/>
          <p:cNvPicPr>
            <a:picLocks noChangeAspect="1"/>
          </p:cNvPicPr>
          <p:nvPr/>
        </p:nvPicPr>
        <p:blipFill>
          <a:blip r:embed="rId3"/>
          <a:stretch>
            <a:fillRect/>
          </a:stretch>
        </p:blipFill>
        <p:spPr>
          <a:xfrm>
            <a:off x="638174" y="2971800"/>
            <a:ext cx="7912100" cy="533400"/>
          </a:xfrm>
          <a:prstGeom prst="rect">
            <a:avLst/>
          </a:prstGeom>
        </p:spPr>
      </p:pic>
      <p:pic>
        <p:nvPicPr>
          <p:cNvPr id="8" name="Picture 7"/>
          <p:cNvPicPr>
            <a:picLocks noChangeAspect="1"/>
          </p:cNvPicPr>
          <p:nvPr/>
        </p:nvPicPr>
        <p:blipFill>
          <a:blip r:embed="rId4"/>
          <a:stretch>
            <a:fillRect/>
          </a:stretch>
        </p:blipFill>
        <p:spPr>
          <a:xfrm>
            <a:off x="3048000" y="5029200"/>
            <a:ext cx="2829339" cy="692285"/>
          </a:xfrm>
          <a:prstGeom prst="rect">
            <a:avLst/>
          </a:prstGeom>
        </p:spPr>
      </p:pic>
      <p:sp>
        <p:nvSpPr>
          <p:cNvPr id="10" name="Rectangle 9"/>
          <p:cNvSpPr/>
          <p:nvPr/>
        </p:nvSpPr>
        <p:spPr>
          <a:xfrm>
            <a:off x="356115" y="2314059"/>
            <a:ext cx="1917513" cy="369332"/>
          </a:xfrm>
          <a:prstGeom prst="rect">
            <a:avLst/>
          </a:prstGeom>
          <a:ln>
            <a:solidFill>
              <a:schemeClr val="tx1"/>
            </a:solidFill>
          </a:ln>
        </p:spPr>
        <p:txBody>
          <a:bodyPr wrap="none">
            <a:spAutoFit/>
          </a:bodyPr>
          <a:lstStyle/>
          <a:p>
            <a:r>
              <a:rPr lang="en-US" dirty="0"/>
              <a:t>escape sequence</a:t>
            </a:r>
          </a:p>
        </p:txBody>
      </p:sp>
      <p:sp>
        <p:nvSpPr>
          <p:cNvPr id="11" name="Right Brace 10"/>
          <p:cNvSpPr/>
          <p:nvPr/>
        </p:nvSpPr>
        <p:spPr>
          <a:xfrm rot="16200000">
            <a:off x="1986385" y="2646784"/>
            <a:ext cx="381000" cy="370631"/>
          </a:xfrm>
          <a:prstGeom prst="righ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Right Brace 11"/>
          <p:cNvSpPr/>
          <p:nvPr/>
        </p:nvSpPr>
        <p:spPr>
          <a:xfrm rot="16200000">
            <a:off x="2568306" y="2415907"/>
            <a:ext cx="381000" cy="730787"/>
          </a:xfrm>
          <a:prstGeom prst="righ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Rectangle 12"/>
          <p:cNvSpPr/>
          <p:nvPr/>
        </p:nvSpPr>
        <p:spPr>
          <a:xfrm>
            <a:off x="2676711" y="2227302"/>
            <a:ext cx="3875676" cy="369332"/>
          </a:xfrm>
          <a:prstGeom prst="rect">
            <a:avLst/>
          </a:prstGeom>
          <a:ln>
            <a:solidFill>
              <a:schemeClr val="tx1"/>
            </a:solidFill>
          </a:ln>
        </p:spPr>
        <p:txBody>
          <a:bodyPr wrap="none">
            <a:spAutoFit/>
          </a:bodyPr>
          <a:lstStyle/>
          <a:p>
            <a:r>
              <a:rPr lang="en-US" dirty="0"/>
              <a:t>hexadecimal Unicode representation</a:t>
            </a:r>
          </a:p>
        </p:txBody>
      </p:sp>
      <p:sp>
        <p:nvSpPr>
          <p:cNvPr id="14" name="Right Arrow 13"/>
          <p:cNvSpPr/>
          <p:nvPr/>
        </p:nvSpPr>
        <p:spPr>
          <a:xfrm rot="5400000">
            <a:off x="3733800" y="4038600"/>
            <a:ext cx="1143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752600" y="5943600"/>
            <a:ext cx="5867400" cy="369332"/>
          </a:xfrm>
          <a:prstGeom prst="rect">
            <a:avLst/>
          </a:prstGeom>
        </p:spPr>
        <p:txBody>
          <a:bodyPr wrap="square">
            <a:spAutoFit/>
          </a:bodyPr>
          <a:lstStyle/>
          <a:p>
            <a:r>
              <a:rPr lang="en-US" dirty="0">
                <a:hlinkClick r:id="rId5"/>
              </a:rPr>
              <a:t>https://unicode-table.com/en/#cjk-unified-ideographs</a:t>
            </a:r>
            <a:endParaRPr lang="en-US" dirty="0"/>
          </a:p>
        </p:txBody>
      </p:sp>
    </p:spTree>
    <p:extLst>
      <p:ext uri="{BB962C8B-B14F-4D97-AF65-F5344CB8AC3E}">
        <p14:creationId xmlns:p14="http://schemas.microsoft.com/office/powerpoint/2010/main" val="113823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76355" y="3177902"/>
            <a:ext cx="2986555" cy="940488"/>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1143000" y="3177902"/>
            <a:ext cx="3333355" cy="940488"/>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US" dirty="0"/>
              <a:t>Binary representation of the character “</a:t>
            </a:r>
            <a:r>
              <a:rPr lang="ja-JP" altLang="en-US" dirty="0"/>
              <a:t>欢</a:t>
            </a:r>
            <a:r>
              <a:rPr lang="en-US" dirty="0"/>
              <a:t>”</a:t>
            </a:r>
          </a:p>
        </p:txBody>
      </p:sp>
      <p:sp>
        <p:nvSpPr>
          <p:cNvPr id="3" name="TextBox 2"/>
          <p:cNvSpPr txBox="1"/>
          <p:nvPr/>
        </p:nvSpPr>
        <p:spPr>
          <a:xfrm>
            <a:off x="1066800" y="3124200"/>
            <a:ext cx="6553200" cy="461665"/>
          </a:xfrm>
          <a:prstGeom prst="rect">
            <a:avLst/>
          </a:prstGeom>
          <a:noFill/>
        </p:spPr>
        <p:txBody>
          <a:bodyPr wrap="square" rtlCol="0">
            <a:spAutoFit/>
          </a:bodyPr>
          <a:lstStyle/>
          <a:p>
            <a:r>
              <a:rPr lang="en-US" sz="2400" dirty="0"/>
              <a:t>0   1   1   0   1   0   1  1   0  0  1  0  0  0  1  0</a:t>
            </a:r>
          </a:p>
        </p:txBody>
      </p:sp>
      <p:sp>
        <p:nvSpPr>
          <p:cNvPr id="4" name="TextBox 3"/>
          <p:cNvSpPr txBox="1"/>
          <p:nvPr/>
        </p:nvSpPr>
        <p:spPr>
          <a:xfrm>
            <a:off x="1066800" y="3665005"/>
            <a:ext cx="6934200" cy="430887"/>
          </a:xfrm>
          <a:prstGeom prst="rect">
            <a:avLst/>
          </a:prstGeom>
          <a:noFill/>
        </p:spPr>
        <p:txBody>
          <a:bodyPr wrap="square" rtlCol="0">
            <a:spAutoFit/>
          </a:bodyPr>
          <a:lstStyle/>
          <a:p>
            <a:r>
              <a:rPr lang="en-US" sz="2200" dirty="0"/>
              <a:t>2</a:t>
            </a:r>
            <a:r>
              <a:rPr lang="en-US" sz="2000" baseline="30000" dirty="0"/>
              <a:t>15</a:t>
            </a:r>
            <a:r>
              <a:rPr lang="en-US" sz="2200" dirty="0"/>
              <a:t> 2</a:t>
            </a:r>
            <a:r>
              <a:rPr lang="en-US" sz="2000" baseline="30000" dirty="0"/>
              <a:t>14</a:t>
            </a:r>
            <a:r>
              <a:rPr lang="en-US" sz="2200" dirty="0"/>
              <a:t> 2</a:t>
            </a:r>
            <a:r>
              <a:rPr lang="en-US" sz="2000" baseline="30000" dirty="0"/>
              <a:t>13</a:t>
            </a:r>
            <a:r>
              <a:rPr lang="en-US" sz="2200" dirty="0"/>
              <a:t> 2</a:t>
            </a:r>
            <a:r>
              <a:rPr lang="en-US" sz="2000" baseline="30000" dirty="0"/>
              <a:t>12</a:t>
            </a:r>
            <a:r>
              <a:rPr lang="en-US" sz="2200" dirty="0"/>
              <a:t> 2</a:t>
            </a:r>
            <a:r>
              <a:rPr lang="en-US" sz="2000" baseline="30000" dirty="0"/>
              <a:t>11</a:t>
            </a:r>
            <a:r>
              <a:rPr lang="en-US" sz="2200" dirty="0"/>
              <a:t> 2</a:t>
            </a:r>
            <a:r>
              <a:rPr lang="en-US" sz="2000" baseline="30000" dirty="0"/>
              <a:t>10</a:t>
            </a:r>
            <a:r>
              <a:rPr lang="en-US" sz="2200" dirty="0"/>
              <a:t>  2</a:t>
            </a:r>
            <a:r>
              <a:rPr lang="en-US" sz="2200" baseline="30000" dirty="0"/>
              <a:t>9</a:t>
            </a:r>
            <a:r>
              <a:rPr lang="en-US" sz="2200" dirty="0"/>
              <a:t>  2</a:t>
            </a:r>
            <a:r>
              <a:rPr lang="en-US" sz="2200" baseline="30000" dirty="0"/>
              <a:t>8</a:t>
            </a:r>
            <a:r>
              <a:rPr lang="en-US" sz="2200" dirty="0"/>
              <a:t>  2</a:t>
            </a:r>
            <a:r>
              <a:rPr lang="en-US" sz="2200" baseline="30000" dirty="0"/>
              <a:t>7</a:t>
            </a:r>
            <a:r>
              <a:rPr lang="en-US" sz="2200" dirty="0"/>
              <a:t> 2</a:t>
            </a:r>
            <a:r>
              <a:rPr lang="en-US" sz="2200" baseline="30000" dirty="0"/>
              <a:t>6</a:t>
            </a:r>
            <a:r>
              <a:rPr lang="en-US" sz="2200" dirty="0"/>
              <a:t> 2</a:t>
            </a:r>
            <a:r>
              <a:rPr lang="en-US" sz="2200" baseline="30000" dirty="0"/>
              <a:t>5</a:t>
            </a:r>
            <a:r>
              <a:rPr lang="en-US" sz="2200" dirty="0"/>
              <a:t> 2</a:t>
            </a:r>
            <a:r>
              <a:rPr lang="en-US" sz="2200" baseline="30000" dirty="0"/>
              <a:t>4</a:t>
            </a:r>
            <a:r>
              <a:rPr lang="en-US" sz="2200" dirty="0"/>
              <a:t> 2</a:t>
            </a:r>
            <a:r>
              <a:rPr lang="en-US" sz="2200" baseline="30000" dirty="0"/>
              <a:t>3</a:t>
            </a:r>
            <a:r>
              <a:rPr lang="en-US" sz="2200" dirty="0"/>
              <a:t> 2</a:t>
            </a:r>
            <a:r>
              <a:rPr lang="en-US" sz="2200" baseline="30000" dirty="0"/>
              <a:t>2</a:t>
            </a:r>
            <a:r>
              <a:rPr lang="en-US" sz="2200" dirty="0"/>
              <a:t>  2</a:t>
            </a:r>
            <a:r>
              <a:rPr lang="en-US" sz="2200" baseline="30000" dirty="0"/>
              <a:t>1</a:t>
            </a:r>
            <a:r>
              <a:rPr lang="en-US" sz="2200" dirty="0"/>
              <a:t> 2</a:t>
            </a:r>
            <a:r>
              <a:rPr lang="en-US" sz="2200" baseline="30000" dirty="0"/>
              <a:t>0</a:t>
            </a:r>
            <a:endParaRPr lang="en-US" sz="2200" dirty="0"/>
          </a:p>
        </p:txBody>
      </p:sp>
      <p:sp>
        <p:nvSpPr>
          <p:cNvPr id="5" name="Rectangle 4"/>
          <p:cNvSpPr/>
          <p:nvPr/>
        </p:nvSpPr>
        <p:spPr>
          <a:xfrm>
            <a:off x="396798" y="4448325"/>
            <a:ext cx="7969327" cy="1384995"/>
          </a:xfrm>
          <a:prstGeom prst="rect">
            <a:avLst/>
          </a:prstGeom>
        </p:spPr>
        <p:txBody>
          <a:bodyPr wrap="square">
            <a:spAutoFit/>
          </a:bodyPr>
          <a:lstStyle/>
          <a:p>
            <a:pPr algn="r"/>
            <a:r>
              <a:rPr lang="en-US" sz="2800" dirty="0"/>
              <a:t>2</a:t>
            </a:r>
            <a:r>
              <a:rPr lang="en-US" sz="2800" baseline="30000" dirty="0"/>
              <a:t>1 </a:t>
            </a:r>
            <a:r>
              <a:rPr lang="en-US" sz="2800" dirty="0"/>
              <a:t> + 2</a:t>
            </a:r>
            <a:r>
              <a:rPr lang="en-US" sz="2800" baseline="30000" dirty="0"/>
              <a:t>5</a:t>
            </a:r>
            <a:r>
              <a:rPr lang="en-US" sz="2800" dirty="0"/>
              <a:t> + 2</a:t>
            </a:r>
            <a:r>
              <a:rPr lang="en-US" sz="2800" baseline="30000" dirty="0"/>
              <a:t>8</a:t>
            </a:r>
            <a:r>
              <a:rPr lang="en-US" sz="2800" dirty="0"/>
              <a:t> + 2</a:t>
            </a:r>
            <a:r>
              <a:rPr lang="en-US" sz="2800" baseline="30000" dirty="0"/>
              <a:t>9 </a:t>
            </a:r>
            <a:r>
              <a:rPr lang="en-US" sz="2800" dirty="0"/>
              <a:t>+ 2</a:t>
            </a:r>
            <a:r>
              <a:rPr lang="en-US" sz="2800" baseline="30000" dirty="0"/>
              <a:t>11</a:t>
            </a:r>
            <a:r>
              <a:rPr lang="en-US" sz="2800" dirty="0"/>
              <a:t> + 2</a:t>
            </a:r>
            <a:r>
              <a:rPr lang="en-US" sz="2800" baseline="30000" dirty="0"/>
              <a:t>13</a:t>
            </a:r>
            <a:r>
              <a:rPr lang="en-US" sz="2800" dirty="0"/>
              <a:t> + 2</a:t>
            </a:r>
            <a:r>
              <a:rPr lang="en-US" sz="2800" baseline="30000" dirty="0"/>
              <a:t>14 </a:t>
            </a:r>
          </a:p>
          <a:p>
            <a:pPr algn="r"/>
            <a:r>
              <a:rPr lang="en-US" sz="2800" dirty="0"/>
              <a:t>=  2 + 32 + 256 + 512 + 2048 + 8192 + 16384  </a:t>
            </a:r>
          </a:p>
          <a:p>
            <a:pPr algn="r"/>
            <a:r>
              <a:rPr lang="en-US" sz="2800" dirty="0"/>
              <a:t>= 27426 </a:t>
            </a:r>
          </a:p>
        </p:txBody>
      </p:sp>
      <p:sp>
        <p:nvSpPr>
          <p:cNvPr id="13" name="Right Brace 12"/>
          <p:cNvSpPr/>
          <p:nvPr/>
        </p:nvSpPr>
        <p:spPr>
          <a:xfrm rot="16200000">
            <a:off x="5770929" y="1358698"/>
            <a:ext cx="381000" cy="3002967"/>
          </a:xfrm>
          <a:prstGeom prst="righ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4" name="Right Brace 13"/>
          <p:cNvSpPr/>
          <p:nvPr/>
        </p:nvSpPr>
        <p:spPr>
          <a:xfrm rot="16200000">
            <a:off x="3946548" y="-1010504"/>
            <a:ext cx="793702" cy="6319911"/>
          </a:xfrm>
          <a:prstGeom prst="righ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5" name="Rectangle 14"/>
          <p:cNvSpPr/>
          <p:nvPr/>
        </p:nvSpPr>
        <p:spPr>
          <a:xfrm>
            <a:off x="4964837" y="2328287"/>
            <a:ext cx="2009589" cy="369332"/>
          </a:xfrm>
          <a:prstGeom prst="rect">
            <a:avLst/>
          </a:prstGeom>
          <a:ln>
            <a:noFill/>
          </a:ln>
        </p:spPr>
        <p:txBody>
          <a:bodyPr wrap="none">
            <a:spAutoFit/>
          </a:bodyPr>
          <a:lstStyle/>
          <a:p>
            <a:r>
              <a:rPr lang="en-US" altLang="en-US" dirty="0"/>
              <a:t>One byte (ASCII) </a:t>
            </a:r>
            <a:endParaRPr lang="en-US" dirty="0"/>
          </a:p>
        </p:txBody>
      </p:sp>
      <p:sp>
        <p:nvSpPr>
          <p:cNvPr id="16" name="Rectangle 15"/>
          <p:cNvSpPr/>
          <p:nvPr/>
        </p:nvSpPr>
        <p:spPr>
          <a:xfrm>
            <a:off x="3171155" y="1311365"/>
            <a:ext cx="2344488" cy="369332"/>
          </a:xfrm>
          <a:prstGeom prst="rect">
            <a:avLst/>
          </a:prstGeom>
          <a:ln>
            <a:noFill/>
          </a:ln>
        </p:spPr>
        <p:txBody>
          <a:bodyPr wrap="none">
            <a:spAutoFit/>
          </a:bodyPr>
          <a:lstStyle/>
          <a:p>
            <a:r>
              <a:rPr lang="en-US" altLang="en-US" dirty="0"/>
              <a:t>Two bytes (Unicode) </a:t>
            </a:r>
            <a:endParaRPr lang="en-US" dirty="0"/>
          </a:p>
        </p:txBody>
      </p:sp>
    </p:spTree>
    <p:extLst>
      <p:ext uri="{BB962C8B-B14F-4D97-AF65-F5344CB8AC3E}">
        <p14:creationId xmlns:p14="http://schemas.microsoft.com/office/powerpoint/2010/main" val="6631369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2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6119</TotalTime>
  <Words>1571</Words>
  <Application>Microsoft Office PowerPoint</Application>
  <PresentationFormat>On-screen Show (4:3)</PresentationFormat>
  <Paragraphs>205</Paragraphs>
  <Slides>19</Slides>
  <Notes>19</Notes>
  <HiddenSlides>0</HiddenSlides>
  <MMClips>0</MMClips>
  <ScaleCrop>false</ScaleCrop>
  <HeadingPairs>
    <vt:vector size="10"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19</vt:i4>
      </vt:variant>
      <vt:variant>
        <vt:lpstr>Custom Shows</vt:lpstr>
      </vt:variant>
      <vt:variant>
        <vt:i4>1</vt:i4>
      </vt:variant>
    </vt:vector>
  </HeadingPairs>
  <TitlesOfParts>
    <vt:vector size="34" baseType="lpstr">
      <vt:lpstr>ＭＳ Ｐゴシック</vt:lpstr>
      <vt:lpstr>Arial</vt:lpstr>
      <vt:lpstr>Book Antiqua</vt:lpstr>
      <vt:lpstr>Calibri</vt:lpstr>
      <vt:lpstr>Calibri Light</vt:lpstr>
      <vt:lpstr>Courier</vt:lpstr>
      <vt:lpstr>Courier New</vt:lpstr>
      <vt:lpstr>Monotype Sorts</vt:lpstr>
      <vt:lpstr>Tahoma</vt:lpstr>
      <vt:lpstr>Times New Roman</vt:lpstr>
      <vt:lpstr>Retrospect</vt:lpstr>
      <vt:lpstr>2_Retrospect</vt:lpstr>
      <vt:lpstr>1_Retrospect</vt:lpstr>
      <vt:lpstr>Picture</vt:lpstr>
      <vt:lpstr>  Module 2 – Python Examples  and how computers represent data in bits and bytes</vt:lpstr>
      <vt:lpstr>Built-in numeric functions</vt:lpstr>
      <vt:lpstr>Math Module’s Functions</vt:lpstr>
      <vt:lpstr>Listing 3.1 MathFunctions</vt:lpstr>
      <vt:lpstr>ASCII Character Set</vt:lpstr>
      <vt:lpstr>PowerPoint Presentation</vt:lpstr>
      <vt:lpstr>Binary representation of the character “a”</vt:lpstr>
      <vt:lpstr>From Listing 3.3 DisplayUnicode</vt:lpstr>
      <vt:lpstr>Binary representation of the character “欢”</vt:lpstr>
      <vt:lpstr>Listing 3.4 ComputeChange</vt:lpstr>
      <vt:lpstr>Listing 3.4 ComputeChange</vt:lpstr>
      <vt:lpstr>Escape Sequences</vt:lpstr>
      <vt:lpstr>format function for numeric data</vt:lpstr>
      <vt:lpstr>Listing 3.6 ColorShapes</vt:lpstr>
      <vt:lpstr>Introduction to Objects and Methods </vt:lpstr>
      <vt:lpstr>Object Types and Ids </vt:lpstr>
      <vt:lpstr>Variables and Objects</vt:lpstr>
      <vt:lpstr>Variables and Objects (str)</vt:lpstr>
      <vt:lpstr>Variables and Objects (datetime)</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Java</dc:title>
  <dc:creator>Mike Mitri</dc:creator>
  <cp:lastModifiedBy>BRENDAN BOYLE</cp:lastModifiedBy>
  <cp:revision>682</cp:revision>
  <cp:lastPrinted>2017-01-30T16:32:54Z</cp:lastPrinted>
  <dcterms:created xsi:type="dcterms:W3CDTF">1995-06-10T17:31:50Z</dcterms:created>
  <dcterms:modified xsi:type="dcterms:W3CDTF">2017-09-20T13:23:05Z</dcterms:modified>
</cp:coreProperties>
</file>