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2" r:id="rId3"/>
    <p:sldId id="263" r:id="rId4"/>
    <p:sldId id="265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000"/>
    <a:srgbClr val="009193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62" autoAdjust="0"/>
  </p:normalViewPr>
  <p:slideViewPr>
    <p:cSldViewPr snapToGrid="0" snapToObjects="1">
      <p:cViewPr varScale="1">
        <p:scale>
          <a:sx n="66" d="100"/>
          <a:sy n="66" d="100"/>
        </p:scale>
        <p:origin x="13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049DA-8519-42DB-92F4-E0CA20F9A8DD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557CD-4BDC-416A-9B72-536B6B9C38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4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語音</a:t>
            </a:r>
            <a:r>
              <a:rPr lang="zh-TW" altLang="en-US" dirty="0" smtClean="0"/>
              <a:t>前處理：前處理的</a:t>
            </a:r>
            <a:r>
              <a:rPr lang="zh-TW" altLang="en-US" dirty="0" smtClean="0"/>
              <a:t>部分我們目前主要</a:t>
            </a:r>
            <a:r>
              <a:rPr lang="zh-TW" altLang="en-US" dirty="0" smtClean="0"/>
              <a:t>是要取出音檔的</a:t>
            </a:r>
            <a:r>
              <a:rPr lang="zh-TW" altLang="en-US" dirty="0" smtClean="0"/>
              <a:t>特徵，正在</a:t>
            </a:r>
            <a:r>
              <a:rPr lang="zh-TW" altLang="en-US" dirty="0" smtClean="0"/>
              <a:t>嘗試各種分群分類方法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Kmeans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Gmm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來取出特徵，然後再試能不能用</a:t>
            </a:r>
            <a:r>
              <a:rPr lang="en-US" altLang="zh-TW" dirty="0" smtClean="0"/>
              <a:t>MPCA(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多線性主成分分析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dirty="0" smtClean="0"/>
              <a:t>降維後再分析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建立模型：目前使用</a:t>
            </a:r>
            <a:r>
              <a:rPr kumimoji="1"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Attention </a:t>
            </a:r>
            <a:r>
              <a:rPr kumimoji="1" lang="en-US" altLang="zh-TW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Model</a:t>
            </a:r>
            <a:r>
              <a:rPr kumimoji="0" lang="en-US" altLang="zh-TW" sz="1200" b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kumimoji="1" lang="en-US" altLang="zh-TW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Encoder-Decoder</a:t>
            </a:r>
            <a:r>
              <a:rPr kumimoji="1"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Model</a:t>
            </a:r>
            <a:r>
              <a:rPr kumimoji="1"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在建模，利用</a:t>
            </a:r>
            <a:r>
              <a:rPr kumimoji="1" lang="en-US" altLang="zh-TW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attention model</a:t>
            </a:r>
            <a:r>
              <a:rPr kumimoji="1"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找出可能的對齊點</a:t>
            </a:r>
            <a:r>
              <a:rPr kumimoji="1"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，再進行後續的辨識</a:t>
            </a:r>
            <a:endParaRPr kumimoji="1" lang="en-US" altLang="zh-TW" sz="12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557CD-4BDC-416A-9B72-536B6B9C386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83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而我們整個辨識的流程圖大概是這樣，我們分成兩部分來進行，藍色的部分是我們上次報告時提到我們使用傳統</a:t>
            </a:r>
            <a:r>
              <a:rPr kumimoji="1" lang="en-US" altLang="zh-TW" sz="1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mfcc</a:t>
            </a:r>
            <a:r>
              <a:rPr kumimoji="1"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的方法做語音前處理，</a:t>
            </a:r>
            <a:endParaRPr kumimoji="1" lang="en-US" altLang="zh-TW" sz="12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kumimoji="1"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得到較好的語音特徵後，再利用</a:t>
            </a:r>
            <a:r>
              <a:rPr kumimoji="1" lang="en-US" altLang="zh-TW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k-means</a:t>
            </a:r>
            <a:r>
              <a:rPr kumimoji="1"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分群和判斷振福的來做切割</a:t>
            </a:r>
            <a:endParaRPr kumimoji="1" lang="en-US" altLang="zh-TW" sz="12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kumimoji="1"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而綠色部分是我們想要使用的新方法，也就是建立一個注意力模型，它可以幫我們找出可能的對齊點，</a:t>
            </a:r>
            <a:endParaRPr kumimoji="1" lang="en-US" altLang="zh-TW" sz="12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如果對齊效果好的話，就可以避免切割時找不到切割點的問題，就可以進行後續的辨識</a:t>
            </a:r>
            <a:endParaRPr kumimoji="1" lang="en-US" altLang="zh-TW" sz="12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而如果兩個部分都做出來的話，就可以比較哪種方法可以得到較好的辨識率。</a:t>
            </a:r>
            <a:endParaRPr kumimoji="1" lang="en-US" altLang="zh-TW" sz="12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endParaRPr kumimoji="1" lang="en-US" altLang="zh-TW" sz="12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557CD-4BDC-416A-9B72-536B6B9C386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33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258AE-4BDD-994E-AC55-07F17A31A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9C105F-2D6D-934E-ADB6-6A0080C3B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E839B6-E384-434A-961F-69E5EF1F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B42-8555-1447-9D37-5F7DDC9425A2}" type="datetimeFigureOut">
              <a:rPr kumimoji="1" lang="zh-TW" altLang="en-US" smtClean="0"/>
              <a:t>2020/4/24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F87420-EBDC-324B-BC5C-323CF6B9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D0899C-0702-2D48-82E4-4CBE298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6572-63AC-9B4F-ABD8-FFC687DE6D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416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647AB-52D5-B846-B7C8-8569A47B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D8C9E0-F5BB-7444-9481-DA7242A74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1D318-4732-874C-8444-CA6670C7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B42-8555-1447-9D37-5F7DDC9425A2}" type="datetimeFigureOut">
              <a:rPr kumimoji="1" lang="zh-TW" altLang="en-US" smtClean="0"/>
              <a:t>2020/4/24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978E91-221B-7543-B475-644A050A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32DA80-1D02-2945-A79F-741BDC39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6572-63AC-9B4F-ABD8-FFC687DE6D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016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B97359-6A14-3846-B49B-235A5F838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00C1B7-7E02-B945-AD4C-A09E3052A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A6F9AC-44F1-5840-9D57-724B61C0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B42-8555-1447-9D37-5F7DDC9425A2}" type="datetimeFigureOut">
              <a:rPr kumimoji="1" lang="zh-TW" altLang="en-US" smtClean="0"/>
              <a:t>2020/4/24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70D51E-CB50-4E49-A46F-A2ED7BF3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3A48E6-CCD7-1E47-9DCC-FA381CE6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6572-63AC-9B4F-ABD8-FFC687DE6D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75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2192" r="-407" b="228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27883" y="182033"/>
            <a:ext cx="5338017" cy="5295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pSp>
        <p:nvGrpSpPr>
          <p:cNvPr id="4" name="组 3"/>
          <p:cNvGrpSpPr/>
          <p:nvPr userDrawn="1"/>
        </p:nvGrpSpPr>
        <p:grpSpPr>
          <a:xfrm>
            <a:off x="-1" y="182033"/>
            <a:ext cx="1104901" cy="529569"/>
            <a:chOff x="1" y="2266932"/>
            <a:chExt cx="12192000" cy="1446549"/>
          </a:xfrm>
        </p:grpSpPr>
        <p:sp>
          <p:nvSpPr>
            <p:cNvPr id="5" name="矩形 4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4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2192" r="-407" b="228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A5C60-8AAE-544E-A810-EC0C0BDA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25DF2-D2C1-844E-BD36-D33241A61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EA0D71-B4CC-1947-8135-012E92B7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B42-8555-1447-9D37-5F7DDC9425A2}" type="datetimeFigureOut">
              <a:rPr kumimoji="1" lang="zh-TW" altLang="en-US" smtClean="0"/>
              <a:t>2020/4/24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CFC94E-C7C9-2F47-BB64-7F743FD3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5E3E99-B089-7341-8E61-2D5634E4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6572-63AC-9B4F-ABD8-FFC687DE6D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737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9F608-C8C6-FD4F-96B8-21EF1D54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7C7822-F388-DD46-BC22-4D99F5FD9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3C5365-6CF8-C149-B817-DBAFF88B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B42-8555-1447-9D37-5F7DDC9425A2}" type="datetimeFigureOut">
              <a:rPr kumimoji="1" lang="zh-TW" altLang="en-US" smtClean="0"/>
              <a:t>2020/4/24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AE9E6A-DD0E-3648-966D-A12F8CB3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B29B50-F950-FF48-887A-E7305E4D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6572-63AC-9B4F-ABD8-FFC687DE6D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975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564E5-5881-854D-901D-D6BE8C8F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6F76F-1154-9A4C-AE84-C9D697F4E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A208E6-A8CD-FD40-B569-C50E6E2FC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B361DE-FDE8-024F-8FDF-87DBB146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B42-8555-1447-9D37-5F7DDC9425A2}" type="datetimeFigureOut">
              <a:rPr kumimoji="1" lang="zh-TW" altLang="en-US" smtClean="0"/>
              <a:t>2020/4/24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18E30B-04DD-F144-84DD-0EDF1B09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8275BE-1E7B-D54B-B744-55C02F10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6572-63AC-9B4F-ABD8-FFC687DE6D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592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AF561-A1EA-9241-BED1-D75B22FC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449D21-0BD8-0B44-9443-BE489A87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21CE4D-15E5-8548-A23A-B4295187E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0C3D13-E681-7A45-9D93-F15AA5CD2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0A1F53-324A-6C4E-8729-20EA447BF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6C311D-19ED-7C43-9C38-B96AE4F7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B42-8555-1447-9D37-5F7DDC9425A2}" type="datetimeFigureOut">
              <a:rPr kumimoji="1" lang="zh-TW" altLang="en-US" smtClean="0"/>
              <a:t>2020/4/24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F5EE3C-9B43-B147-BD14-84948409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CFE81F-06BF-6C48-A1FB-E2C8F83B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6572-63AC-9B4F-ABD8-FFC687DE6D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648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98407-13A7-F040-B5D4-69AD00B0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DC7DDC1-1B52-554E-AD03-D85F349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B42-8555-1447-9D37-5F7DDC9425A2}" type="datetimeFigureOut">
              <a:rPr kumimoji="1" lang="zh-TW" altLang="en-US" smtClean="0"/>
              <a:t>2020/4/24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8280E-5093-294F-90D9-5224DA0A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A0BFF3-D33F-7943-B0F2-05A299C7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6572-63AC-9B4F-ABD8-FFC687DE6D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890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76FF66F-3FD6-394E-9964-B20A66EC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B42-8555-1447-9D37-5F7DDC9425A2}" type="datetimeFigureOut">
              <a:rPr kumimoji="1" lang="zh-TW" altLang="en-US" smtClean="0"/>
              <a:t>2020/4/24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C51A0D-8B43-0849-B3E8-6EC2868C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22B7C2-1DBE-124C-A141-B069F434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6572-63AC-9B4F-ABD8-FFC687DE6D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95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1104E-D07B-1045-A1FC-730F8754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A8EAA-7DD3-754E-8A97-9E0C2B017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636B08-604D-DA4A-A119-928CFA784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718CE4-8213-6745-8B62-02A25573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B42-8555-1447-9D37-5F7DDC9425A2}" type="datetimeFigureOut">
              <a:rPr kumimoji="1" lang="zh-TW" altLang="en-US" smtClean="0"/>
              <a:t>2020/4/24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4E7CE8-2BFC-F448-97BC-4101EDE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36542F-CE4D-1247-9E86-80B8EBB6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6572-63AC-9B4F-ABD8-FFC687DE6D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37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8ED8-C673-AB42-8B2F-DDE8C467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65AD83-54B5-3346-9F17-08908F5DB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2729B7-E472-EC4C-938A-EF094609A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F758D7-D566-6743-80DF-2D7EF33E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FB42-8555-1447-9D37-5F7DDC9425A2}" type="datetimeFigureOut">
              <a:rPr kumimoji="1" lang="zh-TW" altLang="en-US" smtClean="0"/>
              <a:t>2020/4/24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75D6C8-5C51-6845-8E43-2FA1F512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345555-0C58-E647-8996-7A061A7B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6572-63AC-9B4F-ABD8-FFC687DE6D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005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0261A8-33E7-0041-9354-E1D09DE6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C3A1C6-924A-A840-8367-AC1C5C7B4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DD3E0-CD06-1B46-A9B8-AC9F084B8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FB42-8555-1447-9D37-5F7DDC9425A2}" type="datetimeFigureOut">
              <a:rPr kumimoji="1" lang="zh-TW" altLang="en-US" smtClean="0"/>
              <a:t>2020/4/24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FA4019-1B07-2140-9C6F-595D8E5B5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42E8C2-6522-824D-AE11-83614CB13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86572-63AC-9B4F-ABD8-FFC687DE6D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59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4B395C5B-5CB0-6A43-A2BB-E85D84F672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82592" y="0"/>
            <a:ext cx="10626809" cy="6858000"/>
          </a:xfrm>
          <a:prstGeom prst="rect">
            <a:avLst/>
          </a:prstGeom>
          <a:noFill/>
        </p:spPr>
      </p:pic>
      <p:sp>
        <p:nvSpPr>
          <p:cNvPr id="15" name="標題 1">
            <a:extLst>
              <a:ext uri="{FF2B5EF4-FFF2-40B4-BE49-F238E27FC236}">
                <a16:creationId xmlns:a16="http://schemas.microsoft.com/office/drawing/2014/main" id="{672C0289-CC73-2D46-955A-4DE022206098}"/>
              </a:ext>
            </a:extLst>
          </p:cNvPr>
          <p:cNvSpPr txBox="1">
            <a:spLocks/>
          </p:cNvSpPr>
          <p:nvPr/>
        </p:nvSpPr>
        <p:spPr>
          <a:xfrm>
            <a:off x="1164918" y="574376"/>
            <a:ext cx="9862159" cy="1365570"/>
          </a:xfrm>
          <a:prstGeom prst="rect">
            <a:avLst/>
          </a:prstGeom>
          <a:ln w="25400">
            <a:noFill/>
          </a:ln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7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英文數字</a:t>
            </a:r>
            <a:r>
              <a:rPr kumimoji="1" lang="en-US" altLang="zh-TW" sz="7400" dirty="0">
                <a:latin typeface="AR ESSENCE" panose="02000000000000000000" pitchFamily="2" charset="0"/>
                <a:ea typeface="Microsoft JhengHei" panose="020B0604030504040204" pitchFamily="34" charset="-120"/>
              </a:rPr>
              <a:t>0-9</a:t>
            </a:r>
            <a:r>
              <a:rPr kumimoji="1" lang="zh-CN" altLang="en-US" sz="7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的語音辨識</a:t>
            </a:r>
            <a:endParaRPr kumimoji="1" lang="zh-TW" altLang="en-US" sz="7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643ECA62-2EA1-E140-952E-DACEC10A89BB}"/>
              </a:ext>
            </a:extLst>
          </p:cNvPr>
          <p:cNvSpPr txBox="1">
            <a:spLocks/>
          </p:cNvSpPr>
          <p:nvPr/>
        </p:nvSpPr>
        <p:spPr>
          <a:xfrm>
            <a:off x="2168664" y="4505257"/>
            <a:ext cx="8718792" cy="2168825"/>
          </a:xfrm>
          <a:prstGeom prst="rect">
            <a:avLst/>
          </a:prstGeom>
          <a:noFill/>
          <a:ln w="38100">
            <a:noFill/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dirty="0">
                <a:latin typeface="AR ESSENCE" panose="02000000000000000000" pitchFamily="2" charset="0"/>
                <a:ea typeface="Microsoft JhengHei" panose="020B0604030504040204" pitchFamily="34" charset="-120"/>
              </a:rPr>
              <a:t>第</a:t>
            </a:r>
            <a:r>
              <a:rPr kumimoji="1" lang="en-US" altLang="zh-TW" sz="2400" dirty="0">
                <a:latin typeface="AR ESSENCE" panose="02000000000000000000" pitchFamily="2" charset="0"/>
                <a:ea typeface="Microsoft JhengHei" panose="020B0604030504040204" pitchFamily="34" charset="-120"/>
              </a:rPr>
              <a:t>11</a:t>
            </a:r>
            <a:r>
              <a:rPr kumimoji="1" lang="zh-CN" altLang="en-US" sz="2400" dirty="0">
                <a:latin typeface="AR ESSENCE" panose="02000000000000000000" pitchFamily="2" charset="0"/>
                <a:ea typeface="Microsoft JhengHei" panose="020B0604030504040204" pitchFamily="34" charset="-120"/>
              </a:rPr>
              <a:t>組</a:t>
            </a:r>
            <a:endParaRPr kumimoji="1" lang="en-US" altLang="zh-CN" sz="2400" dirty="0">
              <a:latin typeface="AR ESSENCE" panose="02000000000000000000" pitchFamily="2" charset="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kumimoji="1" lang="en-US" altLang="zh-CN" sz="2400" dirty="0">
              <a:latin typeface="AR ESSENCE" panose="02000000000000000000" pitchFamily="2" charset="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sz="2400" dirty="0">
                <a:latin typeface="AR ESSENCE" panose="02000000000000000000" pitchFamily="2" charset="0"/>
                <a:ea typeface="Microsoft JhengHei" panose="020B0604030504040204" pitchFamily="34" charset="-120"/>
              </a:rPr>
              <a:t>410578022</a:t>
            </a:r>
            <a:r>
              <a:rPr kumimoji="1" lang="zh-TW" altLang="en-US" sz="2400" dirty="0">
                <a:latin typeface="AR ESSENCE" panose="02000000000000000000" pitchFamily="2" charset="0"/>
                <a:ea typeface="Microsoft JhengHei" panose="020B0604030504040204" pitchFamily="34" charset="-120"/>
              </a:rPr>
              <a:t> </a:t>
            </a:r>
            <a:r>
              <a:rPr kumimoji="1" lang="zh-CN" altLang="en-US" sz="2400" dirty="0">
                <a:latin typeface="AR ESSENCE" panose="02000000000000000000" pitchFamily="2" charset="0"/>
                <a:ea typeface="Microsoft JhengHei" panose="020B0604030504040204" pitchFamily="34" charset="-120"/>
              </a:rPr>
              <a:t>統計四</a:t>
            </a:r>
            <a:r>
              <a:rPr kumimoji="1" lang="zh-TW" altLang="en-US" sz="2400" dirty="0">
                <a:latin typeface="AR ESSENCE" panose="02000000000000000000" pitchFamily="2" charset="0"/>
                <a:ea typeface="Microsoft JhengHei" panose="020B0604030504040204" pitchFamily="34" charset="-120"/>
              </a:rPr>
              <a:t> 黎 </a:t>
            </a:r>
            <a:r>
              <a:rPr kumimoji="1" lang="zh-TW" altLang="en-US" sz="2400" dirty="0" smtClean="0">
                <a:latin typeface="AR ESSENCE" panose="02000000000000000000" pitchFamily="2" charset="0"/>
                <a:ea typeface="Microsoft JhengHei" panose="020B0604030504040204" pitchFamily="34" charset="-120"/>
              </a:rPr>
              <a:t> </a:t>
            </a:r>
            <a:r>
              <a:rPr kumimoji="1" lang="zh-TW" altLang="en-US" sz="1000" dirty="0" smtClean="0">
                <a:latin typeface="AR ESSENCE" panose="02000000000000000000" pitchFamily="2" charset="0"/>
                <a:ea typeface="Microsoft JhengHei" panose="020B0604030504040204" pitchFamily="34" charset="-120"/>
              </a:rPr>
              <a:t> </a:t>
            </a:r>
            <a:r>
              <a:rPr kumimoji="1" lang="zh-TW" altLang="en-US" sz="2400" dirty="0" smtClean="0">
                <a:latin typeface="AR ESSENCE" panose="02000000000000000000" pitchFamily="2" charset="0"/>
                <a:ea typeface="Microsoft JhengHei" panose="020B0604030504040204" pitchFamily="34" charset="-120"/>
              </a:rPr>
              <a:t>薇        </a:t>
            </a:r>
            <a:r>
              <a:rPr kumimoji="1" lang="zh-TW" altLang="en-US" sz="1400" dirty="0" smtClean="0">
                <a:latin typeface="AR ESSENCE" panose="02000000000000000000" pitchFamily="2" charset="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 smtClean="0">
                <a:latin typeface="AR ESSENCE" panose="02000000000000000000" pitchFamily="2" charset="0"/>
                <a:ea typeface="Microsoft JhengHei" panose="020B0604030504040204" pitchFamily="34" charset="-120"/>
              </a:rPr>
              <a:t>410578053</a:t>
            </a:r>
            <a:r>
              <a:rPr kumimoji="1" lang="zh-TW" altLang="en-US" sz="2400" dirty="0" smtClean="0">
                <a:latin typeface="AR ESSENCE" panose="02000000000000000000" pitchFamily="2" charset="0"/>
                <a:ea typeface="Microsoft JhengHei" panose="020B0604030504040204" pitchFamily="34" charset="-120"/>
              </a:rPr>
              <a:t> </a:t>
            </a:r>
            <a:r>
              <a:rPr kumimoji="1" lang="zh-TW" altLang="en-US" sz="2400" dirty="0">
                <a:latin typeface="AR ESSENCE" panose="02000000000000000000" pitchFamily="2" charset="0"/>
                <a:ea typeface="Microsoft JhengHei" panose="020B0604030504040204" pitchFamily="34" charset="-120"/>
              </a:rPr>
              <a:t>統計四 王勃淵</a:t>
            </a:r>
            <a:endParaRPr kumimoji="1" lang="en-US" altLang="zh-TW" sz="2400" dirty="0">
              <a:latin typeface="AR ESSENCE" panose="02000000000000000000" pitchFamily="2" charset="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sz="2400" dirty="0">
                <a:latin typeface="AR ESSENCE" panose="02000000000000000000" pitchFamily="2" charset="0"/>
                <a:ea typeface="Microsoft JhengHei" panose="020B0604030504040204" pitchFamily="34" charset="-120"/>
              </a:rPr>
              <a:t>410578044</a:t>
            </a:r>
            <a:r>
              <a:rPr kumimoji="1" lang="zh-TW" altLang="en-US" sz="2400" dirty="0">
                <a:latin typeface="AR ESSENCE" panose="02000000000000000000" pitchFamily="2" charset="0"/>
                <a:ea typeface="Microsoft JhengHei" panose="020B0604030504040204" pitchFamily="34" charset="-120"/>
              </a:rPr>
              <a:t> 統計四 許月華       </a:t>
            </a:r>
            <a:r>
              <a:rPr kumimoji="1" lang="en-US" altLang="zh-TW" sz="2400" dirty="0">
                <a:latin typeface="AR ESSENCE" panose="02000000000000000000" pitchFamily="2" charset="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 smtClean="0">
                <a:latin typeface="AR ESSENCE" panose="02000000000000000000" pitchFamily="2" charset="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 smtClean="0">
                <a:latin typeface="AR ESSENCE" panose="02000000000000000000" pitchFamily="2" charset="0"/>
                <a:ea typeface="Microsoft JhengHei" panose="020B0604030504040204" pitchFamily="34" charset="-120"/>
              </a:rPr>
              <a:t>410578054</a:t>
            </a:r>
            <a:r>
              <a:rPr kumimoji="1" lang="zh-TW" altLang="en-US" sz="2400" dirty="0" smtClean="0">
                <a:latin typeface="AR ESSENCE" panose="02000000000000000000" pitchFamily="2" charset="0"/>
                <a:ea typeface="Microsoft JhengHei" panose="020B0604030504040204" pitchFamily="34" charset="-120"/>
              </a:rPr>
              <a:t> </a:t>
            </a:r>
            <a:r>
              <a:rPr kumimoji="1" lang="zh-TW" altLang="en-US" sz="2400" dirty="0">
                <a:latin typeface="AR ESSENCE" panose="02000000000000000000" pitchFamily="2" charset="0"/>
                <a:ea typeface="Microsoft JhengHei" panose="020B0604030504040204" pitchFamily="34" charset="-120"/>
              </a:rPr>
              <a:t>統計三 姜孝軒</a:t>
            </a:r>
            <a:endParaRPr kumimoji="1" lang="en-US" altLang="zh-TW" sz="2400" dirty="0">
              <a:latin typeface="AR ESSENCE" panose="02000000000000000000" pitchFamily="2" charset="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sz="2400" dirty="0">
                <a:latin typeface="AR ESSENCE" panose="02000000000000000000" pitchFamily="2" charset="0"/>
                <a:ea typeface="Microsoft JhengHei" panose="020B0604030504040204" pitchFamily="34" charset="-120"/>
              </a:rPr>
              <a:t>410578047</a:t>
            </a:r>
            <a:r>
              <a:rPr kumimoji="1" lang="zh-TW" altLang="en-US" sz="2400" dirty="0">
                <a:latin typeface="AR ESSENCE" panose="02000000000000000000" pitchFamily="2" charset="0"/>
                <a:ea typeface="Microsoft JhengHei" panose="020B0604030504040204" pitchFamily="34" charset="-120"/>
              </a:rPr>
              <a:t> 統計四 張崴智</a:t>
            </a:r>
            <a:endParaRPr kumimoji="1" lang="en-US" altLang="zh-TW" sz="2400" dirty="0">
              <a:latin typeface="AR ESSENCE" panose="02000000000000000000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FD3DDDE-23FE-F44C-B0EE-EE8195AB2211}"/>
              </a:ext>
            </a:extLst>
          </p:cNvPr>
          <p:cNvSpPr txBox="1"/>
          <p:nvPr/>
        </p:nvSpPr>
        <p:spPr>
          <a:xfrm>
            <a:off x="2168664" y="4918055"/>
            <a:ext cx="363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指導老師：須上英  教授</a:t>
            </a:r>
          </a:p>
        </p:txBody>
      </p:sp>
    </p:spTree>
    <p:extLst>
      <p:ext uri="{BB962C8B-B14F-4D97-AF65-F5344CB8AC3E}">
        <p14:creationId xmlns:p14="http://schemas.microsoft.com/office/powerpoint/2010/main" val="30020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2088341" cy="610447"/>
          </a:xfrm>
        </p:spPr>
        <p:txBody>
          <a:bodyPr>
            <a:normAutofit/>
          </a:bodyPr>
          <a:lstStyle/>
          <a:p>
            <a:r>
              <a:rPr kumimoji="1" lang="zh-TW" altLang="en-US" sz="2800" dirty="0"/>
              <a:t>組員分工表</a:t>
            </a:r>
            <a:endParaRPr kumimoji="1" lang="zh-CN" altLang="en-US" sz="2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802079" y="1180598"/>
            <a:ext cx="10081885" cy="5098875"/>
            <a:chOff x="4589242" y="1180599"/>
            <a:chExt cx="7419259" cy="5104816"/>
          </a:xfrm>
        </p:grpSpPr>
        <p:grpSp>
          <p:nvGrpSpPr>
            <p:cNvPr id="4" name="组 3"/>
            <p:cNvGrpSpPr/>
            <p:nvPr/>
          </p:nvGrpSpPr>
          <p:grpSpPr>
            <a:xfrm>
              <a:off x="4589242" y="1180599"/>
              <a:ext cx="6612499" cy="5104816"/>
              <a:chOff x="1602862" y="1054030"/>
              <a:chExt cx="3326811" cy="510481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757265" y="1059971"/>
                <a:ext cx="3172408" cy="50988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1602862" y="1054030"/>
                <a:ext cx="149262" cy="50988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58CCC5D0-5528-8C46-9726-C854BDD71ED5}"/>
                </a:ext>
              </a:extLst>
            </p:cNvPr>
            <p:cNvSpPr txBox="1"/>
            <p:nvPr/>
          </p:nvSpPr>
          <p:spPr>
            <a:xfrm>
              <a:off x="5466340" y="1914152"/>
              <a:ext cx="6542161" cy="3974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語音資料蒐集</a:t>
              </a:r>
              <a:r>
                <a:rPr kumimoji="1" lang="en-US" altLang="zh-TW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		</a:t>
              </a: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 王勃淵</a:t>
              </a:r>
              <a:endParaRPr kumimoji="1" lang="en-US" altLang="zh-TW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kumimoji="1" lang="zh-TW" altLang="en-US" sz="2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書面資料</a:t>
              </a: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蒐集、彙整       黎    薇</a:t>
              </a:r>
              <a:r>
                <a:rPr kumimoji="1" lang="zh-TW" altLang="en-US" sz="2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、</a:t>
              </a: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許月華</a:t>
              </a:r>
              <a:endParaRPr kumimoji="1" lang="en-US" altLang="zh-TW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文獻回顧       </a:t>
              </a:r>
              <a:r>
                <a:rPr kumimoji="1" lang="en-US" altLang="zh-TW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		</a:t>
              </a: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 黎    薇、許月華</a:t>
              </a:r>
              <a:endParaRPr kumimoji="1" lang="en-US" altLang="zh-TW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語音前處理  </a:t>
              </a:r>
              <a:r>
                <a:rPr kumimoji="1" lang="en-US" altLang="zh-TW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	</a:t>
              </a: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   </a:t>
              </a:r>
              <a:r>
                <a:rPr kumimoji="1" lang="en-US" altLang="zh-TW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	</a:t>
              </a: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 姜</a:t>
              </a:r>
              <a:r>
                <a:rPr kumimoji="1" lang="zh-TW" altLang="en-US" sz="2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孝軒、</a:t>
              </a: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許月華</a:t>
              </a:r>
              <a:endParaRPr kumimoji="1" lang="en-US" altLang="zh-TW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語音切割</a:t>
              </a:r>
              <a:r>
                <a:rPr kumimoji="1" lang="en-US" altLang="zh-TW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			</a:t>
              </a: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 王</a:t>
              </a:r>
              <a:r>
                <a:rPr kumimoji="1" lang="zh-TW" altLang="en-US" sz="2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勃</a:t>
              </a: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淵、</a:t>
              </a:r>
              <a:r>
                <a:rPr kumimoji="1" lang="zh-TW" altLang="en-US" sz="2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姜孝</a:t>
              </a: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軒</a:t>
              </a:r>
              <a:endParaRPr kumimoji="1" lang="en-US" altLang="zh-TW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建立模型       </a:t>
              </a:r>
              <a:r>
                <a:rPr kumimoji="1" lang="en-US" altLang="zh-TW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	</a:t>
              </a: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  </a:t>
              </a:r>
              <a:r>
                <a:rPr kumimoji="1" lang="en-US" altLang="zh-TW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	</a:t>
              </a: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 王</a:t>
              </a:r>
              <a:r>
                <a:rPr kumimoji="1" lang="zh-TW" altLang="en-US" sz="2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勃</a:t>
              </a:r>
              <a:r>
                <a:rPr kumimoji="1" lang="zh-TW" altLang="en-US" sz="2800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淵</a:t>
              </a:r>
              <a:endParaRPr kumimoji="1" lang="en-US" altLang="zh-TW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396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627077" cy="634831"/>
          </a:xfrm>
        </p:spPr>
        <p:txBody>
          <a:bodyPr>
            <a:normAutofit/>
          </a:bodyPr>
          <a:lstStyle/>
          <a:p>
            <a:r>
              <a:rPr kumimoji="1" lang="zh-TW" altLang="en-US" sz="2800" dirty="0" smtClean="0"/>
              <a:t>專題進度</a:t>
            </a:r>
            <a:endParaRPr kumimoji="1"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242661" y="1168954"/>
            <a:ext cx="3172408" cy="5405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241040" y="1168954"/>
            <a:ext cx="3267811" cy="5405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CCC5D0-5528-8C46-9726-C854BDD71ED5}"/>
              </a:ext>
            </a:extLst>
          </p:cNvPr>
          <p:cNvSpPr txBox="1"/>
          <p:nvPr/>
        </p:nvSpPr>
        <p:spPr>
          <a:xfrm>
            <a:off x="1359488" y="2309657"/>
            <a:ext cx="34995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語音資料蒐集</a:t>
            </a:r>
            <a:endParaRPr kumimoji="1" lang="en-US" altLang="zh-TW" sz="2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書面</a:t>
            </a:r>
            <a:r>
              <a:rPr kumimoji="1"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</a:t>
            </a:r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蒐集</a:t>
            </a:r>
            <a:endParaRPr kumimoji="1" lang="en-US" altLang="zh-TW" sz="2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文獻回顧</a:t>
            </a:r>
            <a:endParaRPr kumimoji="1" lang="en-US" altLang="zh-TW" sz="2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endParaRPr kumimoji="1" lang="en-US" altLang="zh-TW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8CCC5D0-5528-8C46-9726-C854BDD71ED5}"/>
              </a:ext>
            </a:extLst>
          </p:cNvPr>
          <p:cNvSpPr txBox="1"/>
          <p:nvPr/>
        </p:nvSpPr>
        <p:spPr>
          <a:xfrm>
            <a:off x="8377043" y="1337382"/>
            <a:ext cx="34995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語音前處理</a:t>
            </a:r>
            <a:endParaRPr kumimoji="1" lang="en-US" altLang="zh-TW" sz="2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建立模型</a:t>
            </a:r>
            <a:endParaRPr kumimoji="1" lang="en-US" altLang="zh-TW" sz="2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kumimoji="1"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Attention Model</a:t>
            </a:r>
          </a:p>
          <a:p>
            <a:r>
              <a:rPr kumimoji="1"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Encoder-Decoder Model</a:t>
            </a:r>
            <a:r>
              <a:rPr kumimoji="1"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</a:t>
            </a:r>
            <a:r>
              <a:rPr kumimoji="1" lang="en-US" altLang="zh-TW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endParaRPr kumimoji="1" lang="en-US" altLang="zh-TW" sz="2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6" name="內容版面配置區 12">
            <a:extLst>
              <a:ext uri="{FF2B5EF4-FFF2-40B4-BE49-F238E27FC236}">
                <a16:creationId xmlns:a16="http://schemas.microsoft.com/office/drawing/2014/main" id="{245A2F28-86ED-3444-AB65-F4701D167D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9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2258" y="1993639"/>
            <a:ext cx="5083290" cy="35961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99" y="4110503"/>
            <a:ext cx="367861" cy="367861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8355660" y="1927765"/>
            <a:ext cx="1519286" cy="1094535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594418" y="2100700"/>
            <a:ext cx="1313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K-means </a:t>
            </a:r>
            <a:endParaRPr kumimoji="1"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kumimoji="1"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GMM</a:t>
            </a:r>
            <a:endParaRPr kumimoji="1"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0282579" y="2065058"/>
            <a:ext cx="1187388" cy="855427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0379546" y="2309657"/>
            <a:ext cx="131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MPCA</a:t>
            </a:r>
            <a:endParaRPr kumimoji="1"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9941864" y="2416344"/>
            <a:ext cx="307450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圖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011" y="2428859"/>
            <a:ext cx="357062" cy="357062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895" y="3291423"/>
            <a:ext cx="357062" cy="357062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980" y="1338489"/>
            <a:ext cx="446360" cy="499978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226" y="3468402"/>
            <a:ext cx="446360" cy="499978"/>
          </a:xfrm>
          <a:prstGeom prst="rect">
            <a:avLst/>
          </a:prstGeom>
        </p:spPr>
      </p:pic>
      <p:sp>
        <p:nvSpPr>
          <p:cNvPr id="19" name="橢圓 18"/>
          <p:cNvSpPr/>
          <p:nvPr/>
        </p:nvSpPr>
        <p:spPr>
          <a:xfrm>
            <a:off x="8302903" y="4045354"/>
            <a:ext cx="3038833" cy="1094535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781892" y="5195307"/>
            <a:ext cx="0" cy="394512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9188198" y="5589819"/>
            <a:ext cx="1187388" cy="76369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85972" y="5762833"/>
            <a:ext cx="111178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RNN</a:t>
            </a:r>
            <a:endParaRPr kumimoji="1"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46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-18211"/>
            <a:ext cx="12192000" cy="4948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85813" y="125175"/>
            <a:ext cx="2415613" cy="529569"/>
          </a:xfrm>
        </p:spPr>
        <p:txBody>
          <a:bodyPr/>
          <a:lstStyle/>
          <a:p>
            <a:r>
              <a:rPr lang="zh-TW" altLang="en-US" dirty="0" smtClean="0"/>
              <a:t>語音辨識流程圖</a:t>
            </a:r>
            <a:endParaRPr lang="zh-TW" altLang="en-US" dirty="0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61393F42-8411-4EBC-9348-266D18BECBE5}"/>
              </a:ext>
            </a:extLst>
          </p:cNvPr>
          <p:cNvSpPr/>
          <p:nvPr/>
        </p:nvSpPr>
        <p:spPr>
          <a:xfrm>
            <a:off x="970282" y="758085"/>
            <a:ext cx="1952239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92BB7C08-06B3-4CEB-ABA8-95BE15E847E6}"/>
              </a:ext>
            </a:extLst>
          </p:cNvPr>
          <p:cNvSpPr/>
          <p:nvPr/>
        </p:nvSpPr>
        <p:spPr>
          <a:xfrm>
            <a:off x="3432425" y="739046"/>
            <a:ext cx="2047974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zh-CN" altLang="en-US" sz="14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C98B2BA8-ADAB-4BB6-B436-25B23B337D47}"/>
              </a:ext>
            </a:extLst>
          </p:cNvPr>
          <p:cNvSpPr/>
          <p:nvPr/>
        </p:nvSpPr>
        <p:spPr>
          <a:xfrm>
            <a:off x="6014027" y="688520"/>
            <a:ext cx="2232001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8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音框化</a:t>
            </a:r>
            <a:r>
              <a:rPr lang="en-US" altLang="zh-CN" sz="24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(frame)</a:t>
            </a:r>
            <a:endParaRPr lang="zh-CN" altLang="en-US" sz="24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B0987AAA-BA91-43B8-8106-435AE617D2D0}"/>
              </a:ext>
            </a:extLst>
          </p:cNvPr>
          <p:cNvSpPr/>
          <p:nvPr/>
        </p:nvSpPr>
        <p:spPr>
          <a:xfrm>
            <a:off x="9187018" y="2156868"/>
            <a:ext cx="2505221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8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BBB0E27A-4E01-4F86-B270-91D67CB9344A}"/>
              </a:ext>
            </a:extLst>
          </p:cNvPr>
          <p:cNvSpPr/>
          <p:nvPr/>
        </p:nvSpPr>
        <p:spPr>
          <a:xfrm>
            <a:off x="6252749" y="2156868"/>
            <a:ext cx="2302778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en-US" altLang="zh-CN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026FBF8F-3853-426C-81F6-BA50F22E8695}"/>
              </a:ext>
            </a:extLst>
          </p:cNvPr>
          <p:cNvSpPr/>
          <p:nvPr/>
        </p:nvSpPr>
        <p:spPr>
          <a:xfrm>
            <a:off x="8930030" y="654308"/>
            <a:ext cx="2407024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+mj-lt"/>
            </a:endParaRPr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3378BEDB-FC92-43D2-ACED-EB82A6C9248B}"/>
              </a:ext>
            </a:extLst>
          </p:cNvPr>
          <p:cNvSpPr/>
          <p:nvPr/>
        </p:nvSpPr>
        <p:spPr>
          <a:xfrm>
            <a:off x="3352069" y="2147439"/>
            <a:ext cx="2302778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8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5E46FDE0-4D38-4CCC-82FC-5DDF2AB485EA}"/>
              </a:ext>
            </a:extLst>
          </p:cNvPr>
          <p:cNvSpPr/>
          <p:nvPr/>
        </p:nvSpPr>
        <p:spPr>
          <a:xfrm>
            <a:off x="558881" y="2156165"/>
            <a:ext cx="2302778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8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8F30336C-EFE9-4F21-9B6B-459567B69D0E}"/>
              </a:ext>
            </a:extLst>
          </p:cNvPr>
          <p:cNvSpPr/>
          <p:nvPr/>
        </p:nvSpPr>
        <p:spPr>
          <a:xfrm>
            <a:off x="1477591" y="3490103"/>
            <a:ext cx="2826184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8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FEFA1919-5B08-4F12-B911-80AB6B78A708}"/>
              </a:ext>
            </a:extLst>
          </p:cNvPr>
          <p:cNvSpPr/>
          <p:nvPr/>
        </p:nvSpPr>
        <p:spPr>
          <a:xfrm>
            <a:off x="4777577" y="3520423"/>
            <a:ext cx="2461508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69D8B5A1-1CBC-4AB7-A978-46F783201D7D}"/>
              </a:ext>
            </a:extLst>
          </p:cNvPr>
          <p:cNvSpPr/>
          <p:nvPr/>
        </p:nvSpPr>
        <p:spPr>
          <a:xfrm>
            <a:off x="7730968" y="3520423"/>
            <a:ext cx="3165602" cy="1333850"/>
          </a:xfrm>
          <a:prstGeom prst="ellips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箭號: 向右 18">
            <a:extLst>
              <a:ext uri="{FF2B5EF4-FFF2-40B4-BE49-F238E27FC236}">
                <a16:creationId xmlns:a16="http://schemas.microsoft.com/office/drawing/2014/main" id="{E5E0DDF4-1876-4B21-BAAC-497FA8680C72}"/>
              </a:ext>
            </a:extLst>
          </p:cNvPr>
          <p:cNvSpPr/>
          <p:nvPr/>
        </p:nvSpPr>
        <p:spPr>
          <a:xfrm>
            <a:off x="7093958" y="5926245"/>
            <a:ext cx="389180" cy="3636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箭號: 向右 19">
            <a:extLst>
              <a:ext uri="{FF2B5EF4-FFF2-40B4-BE49-F238E27FC236}">
                <a16:creationId xmlns:a16="http://schemas.microsoft.com/office/drawing/2014/main" id="{A8AB9426-5E1A-4944-B2D7-18D76B62CD70}"/>
              </a:ext>
            </a:extLst>
          </p:cNvPr>
          <p:cNvSpPr/>
          <p:nvPr/>
        </p:nvSpPr>
        <p:spPr>
          <a:xfrm>
            <a:off x="5565445" y="1119357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箭號: 向右 20">
            <a:extLst>
              <a:ext uri="{FF2B5EF4-FFF2-40B4-BE49-F238E27FC236}">
                <a16:creationId xmlns:a16="http://schemas.microsoft.com/office/drawing/2014/main" id="{075B3411-9747-4A0A-9968-E1291E98F303}"/>
              </a:ext>
            </a:extLst>
          </p:cNvPr>
          <p:cNvSpPr/>
          <p:nvPr/>
        </p:nvSpPr>
        <p:spPr>
          <a:xfrm>
            <a:off x="8469155" y="1119357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箭號: 向右 21">
            <a:extLst>
              <a:ext uri="{FF2B5EF4-FFF2-40B4-BE49-F238E27FC236}">
                <a16:creationId xmlns:a16="http://schemas.microsoft.com/office/drawing/2014/main" id="{214D2480-0CE8-4243-9036-194F241691DF}"/>
              </a:ext>
            </a:extLst>
          </p:cNvPr>
          <p:cNvSpPr/>
          <p:nvPr/>
        </p:nvSpPr>
        <p:spPr>
          <a:xfrm rot="4294412">
            <a:off x="11005959" y="1873441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箭號: 向右 22">
            <a:extLst>
              <a:ext uri="{FF2B5EF4-FFF2-40B4-BE49-F238E27FC236}">
                <a16:creationId xmlns:a16="http://schemas.microsoft.com/office/drawing/2014/main" id="{7B0B760A-2761-49FF-87FA-144436C95529}"/>
              </a:ext>
            </a:extLst>
          </p:cNvPr>
          <p:cNvSpPr/>
          <p:nvPr/>
        </p:nvSpPr>
        <p:spPr>
          <a:xfrm>
            <a:off x="7307374" y="4023762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箭號: 向右 23">
            <a:extLst>
              <a:ext uri="{FF2B5EF4-FFF2-40B4-BE49-F238E27FC236}">
                <a16:creationId xmlns:a16="http://schemas.microsoft.com/office/drawing/2014/main" id="{FE5E87C5-6A94-4587-BCC0-595BDCEBB641}"/>
              </a:ext>
            </a:extLst>
          </p:cNvPr>
          <p:cNvSpPr/>
          <p:nvPr/>
        </p:nvSpPr>
        <p:spPr>
          <a:xfrm>
            <a:off x="4354012" y="4012599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箭號: 向右 25">
            <a:extLst>
              <a:ext uri="{FF2B5EF4-FFF2-40B4-BE49-F238E27FC236}">
                <a16:creationId xmlns:a16="http://schemas.microsoft.com/office/drawing/2014/main" id="{6AA6890B-6389-4DF2-A164-5283E3E13595}"/>
              </a:ext>
            </a:extLst>
          </p:cNvPr>
          <p:cNvSpPr/>
          <p:nvPr/>
        </p:nvSpPr>
        <p:spPr>
          <a:xfrm>
            <a:off x="4234353" y="5926245"/>
            <a:ext cx="389180" cy="3636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箭號: 向右 26">
            <a:extLst>
              <a:ext uri="{FF2B5EF4-FFF2-40B4-BE49-F238E27FC236}">
                <a16:creationId xmlns:a16="http://schemas.microsoft.com/office/drawing/2014/main" id="{3F882886-152B-4693-B517-F1DEDCA2F4D8}"/>
              </a:ext>
            </a:extLst>
          </p:cNvPr>
          <p:cNvSpPr/>
          <p:nvPr/>
        </p:nvSpPr>
        <p:spPr>
          <a:xfrm>
            <a:off x="3055738" y="1110969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箭號: 向右 27">
            <a:extLst>
              <a:ext uri="{FF2B5EF4-FFF2-40B4-BE49-F238E27FC236}">
                <a16:creationId xmlns:a16="http://schemas.microsoft.com/office/drawing/2014/main" id="{D4C7E1C8-A8C0-40B6-BF6A-4CF5465BF3F9}"/>
              </a:ext>
            </a:extLst>
          </p:cNvPr>
          <p:cNvSpPr/>
          <p:nvPr/>
        </p:nvSpPr>
        <p:spPr>
          <a:xfrm rot="10800000">
            <a:off x="8674770" y="2633732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箭號: 向右 28">
            <a:extLst>
              <a:ext uri="{FF2B5EF4-FFF2-40B4-BE49-F238E27FC236}">
                <a16:creationId xmlns:a16="http://schemas.microsoft.com/office/drawing/2014/main" id="{408F4866-0EEF-4B9F-A982-03A8C80EBFA6}"/>
              </a:ext>
            </a:extLst>
          </p:cNvPr>
          <p:cNvSpPr/>
          <p:nvPr/>
        </p:nvSpPr>
        <p:spPr>
          <a:xfrm rot="10800000">
            <a:off x="5760835" y="2673486"/>
            <a:ext cx="352338" cy="2992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箭號: 向右 29">
            <a:extLst>
              <a:ext uri="{FF2B5EF4-FFF2-40B4-BE49-F238E27FC236}">
                <a16:creationId xmlns:a16="http://schemas.microsoft.com/office/drawing/2014/main" id="{69345A17-BE6E-4F25-972B-A9E3947061CC}"/>
              </a:ext>
            </a:extLst>
          </p:cNvPr>
          <p:cNvSpPr/>
          <p:nvPr/>
        </p:nvSpPr>
        <p:spPr>
          <a:xfrm rot="10800000">
            <a:off x="2873893" y="2623852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箭號: 向右 30">
            <a:extLst>
              <a:ext uri="{FF2B5EF4-FFF2-40B4-BE49-F238E27FC236}">
                <a16:creationId xmlns:a16="http://schemas.microsoft.com/office/drawing/2014/main" id="{3F0FD997-7E14-4FA9-B20F-8D12B1D711C2}"/>
              </a:ext>
            </a:extLst>
          </p:cNvPr>
          <p:cNvSpPr/>
          <p:nvPr/>
        </p:nvSpPr>
        <p:spPr>
          <a:xfrm rot="3121675">
            <a:off x="1217451" y="3563855"/>
            <a:ext cx="352338" cy="327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/>
          <p:cNvSpPr txBox="1"/>
          <p:nvPr/>
        </p:nvSpPr>
        <p:spPr>
          <a:xfrm>
            <a:off x="6133191" y="2525391"/>
            <a:ext cx="258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三角帶通</a:t>
            </a:r>
            <a:r>
              <a:rPr lang="zh-CN" altLang="en-US" sz="2400" kern="10" dirty="0" smtClean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濾波器</a:t>
            </a:r>
            <a:r>
              <a:rPr lang="en-US" altLang="zh-CN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(TBF)</a:t>
            </a:r>
            <a:endParaRPr lang="zh-CN" altLang="en-US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8683398" y="953026"/>
            <a:ext cx="29133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窗化</a:t>
            </a:r>
          </a:p>
          <a:p>
            <a:pPr algn="ctr">
              <a:defRPr/>
            </a:pPr>
            <a:r>
              <a:rPr lang="en-US" altLang="zh-TW" sz="16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Hamming window)</a:t>
            </a:r>
          </a:p>
          <a:p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9167127" y="2489247"/>
            <a:ext cx="2585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kern="10" dirty="0" smtClean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24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傅立葉轉換</a:t>
            </a:r>
            <a:r>
              <a:rPr lang="en-US" altLang="zh-CN" sz="24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(FFT)</a:t>
            </a:r>
            <a:endParaRPr lang="zh-CN" altLang="en-US" sz="24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TW" altLang="en-US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27442" y="2507179"/>
            <a:ext cx="2585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離散餘弦轉換</a:t>
            </a:r>
            <a:endParaRPr lang="en-US" altLang="zh-CN" sz="24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24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(DCT</a:t>
            </a:r>
            <a:r>
              <a:rPr lang="en-US" altLang="zh-CN" sz="2000" kern="10" dirty="0" smtClean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3218813" y="2440748"/>
            <a:ext cx="25855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對數轉換</a:t>
            </a:r>
            <a:endParaRPr lang="en-US" altLang="zh-CN" sz="24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20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(log transform)</a:t>
            </a:r>
            <a:endParaRPr lang="zh-CN" altLang="en-US" sz="20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TW" altLang="en-US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1309651" y="3728899"/>
            <a:ext cx="3128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特徵擷取</a:t>
            </a:r>
            <a:endParaRPr lang="en-US" altLang="zh-TW" sz="2400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TW" sz="2400" kern="10" dirty="0">
                <a:ln w="9525">
                  <a:noFill/>
                  <a:round/>
                  <a:headEnd/>
                  <a:tailEnd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K-means </a:t>
            </a:r>
            <a:r>
              <a:rPr lang="en-US" altLang="zh-TW" sz="24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GMM</a:t>
            </a:r>
            <a:endParaRPr lang="en-US" altLang="zh-TW" sz="2400" kern="10" dirty="0">
              <a:ln w="9525">
                <a:noFill/>
                <a:round/>
                <a:headEnd/>
                <a:tailEnd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4735776" y="3859707"/>
            <a:ext cx="2585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0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多線性主成分分析</a:t>
            </a:r>
            <a:r>
              <a:rPr lang="en-US" altLang="zh-TW" sz="24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(MPCA)</a:t>
            </a:r>
            <a:endParaRPr lang="zh-TW" altLang="en-US" sz="24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906674" y="3880848"/>
            <a:ext cx="2886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隱含狄利克雷分佈</a:t>
            </a:r>
            <a:r>
              <a:rPr lang="en-US" altLang="zh-TW" sz="20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(LDA)</a:t>
            </a:r>
            <a:endParaRPr lang="zh-TW" altLang="en-US" sz="20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3007567" y="983453"/>
            <a:ext cx="2913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預強調</a:t>
            </a:r>
            <a:endParaRPr lang="en-US" altLang="zh-CN" sz="28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defRPr/>
            </a:pPr>
            <a:r>
              <a:rPr lang="en-US" altLang="zh-CN" sz="20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(pre-emphasis)</a:t>
            </a:r>
            <a:endParaRPr lang="zh-CN" altLang="en-US" sz="20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5" name="圖片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13" y="913741"/>
            <a:ext cx="1495324" cy="9978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4930219"/>
            <a:ext cx="12192000" cy="20456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3">
            <a:extLst>
              <a:ext uri="{FF2B5EF4-FFF2-40B4-BE49-F238E27FC236}">
                <a16:creationId xmlns:a16="http://schemas.microsoft.com/office/drawing/2014/main" id="{82157264-5086-41E3-A438-15E99BE927CD}"/>
              </a:ext>
            </a:extLst>
          </p:cNvPr>
          <p:cNvSpPr/>
          <p:nvPr/>
        </p:nvSpPr>
        <p:spPr>
          <a:xfrm>
            <a:off x="2238979" y="5259937"/>
            <a:ext cx="1916622" cy="1480915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Attention Model</a:t>
            </a:r>
          </a:p>
        </p:txBody>
      </p:sp>
      <p:sp>
        <p:nvSpPr>
          <p:cNvPr id="43" name="矩形: 圓角 3">
            <a:extLst>
              <a:ext uri="{FF2B5EF4-FFF2-40B4-BE49-F238E27FC236}">
                <a16:creationId xmlns:a16="http://schemas.microsoft.com/office/drawing/2014/main" id="{82157264-5086-41E3-A438-15E99BE927CD}"/>
              </a:ext>
            </a:extLst>
          </p:cNvPr>
          <p:cNvSpPr/>
          <p:nvPr/>
        </p:nvSpPr>
        <p:spPr>
          <a:xfrm>
            <a:off x="4894464" y="5310936"/>
            <a:ext cx="1871463" cy="1482035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train</a:t>
            </a:r>
          </a:p>
        </p:txBody>
      </p:sp>
      <p:sp>
        <p:nvSpPr>
          <p:cNvPr id="44" name="矩形: 圓角 3">
            <a:extLst>
              <a:ext uri="{FF2B5EF4-FFF2-40B4-BE49-F238E27FC236}">
                <a16:creationId xmlns:a16="http://schemas.microsoft.com/office/drawing/2014/main" id="{82157264-5086-41E3-A438-15E99BE927CD}"/>
              </a:ext>
            </a:extLst>
          </p:cNvPr>
          <p:cNvSpPr/>
          <p:nvPr/>
        </p:nvSpPr>
        <p:spPr>
          <a:xfrm>
            <a:off x="7709592" y="5261322"/>
            <a:ext cx="1871463" cy="1518349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RNN</a:t>
            </a:r>
            <a:endParaRPr lang="en-US" altLang="zh-TW" sz="3200" dirty="0"/>
          </a:p>
        </p:txBody>
      </p:sp>
      <p:sp>
        <p:nvSpPr>
          <p:cNvPr id="41" name="箭號: 向右 23">
            <a:extLst>
              <a:ext uri="{FF2B5EF4-FFF2-40B4-BE49-F238E27FC236}">
                <a16:creationId xmlns:a16="http://schemas.microsoft.com/office/drawing/2014/main" id="{FE5E87C5-6A94-4587-BCC0-595BDCEBB641}"/>
              </a:ext>
            </a:extLst>
          </p:cNvPr>
          <p:cNvSpPr/>
          <p:nvPr/>
        </p:nvSpPr>
        <p:spPr>
          <a:xfrm>
            <a:off x="4358917" y="5836808"/>
            <a:ext cx="352338" cy="32717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右 23">
            <a:extLst>
              <a:ext uri="{FF2B5EF4-FFF2-40B4-BE49-F238E27FC236}">
                <a16:creationId xmlns:a16="http://schemas.microsoft.com/office/drawing/2014/main" id="{FE5E87C5-6A94-4587-BCC0-595BDCEBB641}"/>
              </a:ext>
            </a:extLst>
          </p:cNvPr>
          <p:cNvSpPr/>
          <p:nvPr/>
        </p:nvSpPr>
        <p:spPr>
          <a:xfrm>
            <a:off x="7131205" y="5869337"/>
            <a:ext cx="352338" cy="32717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246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353</Words>
  <Application>Microsoft Office PowerPoint</Application>
  <PresentationFormat>寬螢幕</PresentationFormat>
  <Paragraphs>62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等线</vt:lpstr>
      <vt:lpstr>Microsoft YaHei</vt:lpstr>
      <vt:lpstr>Microsoft YaHei</vt:lpstr>
      <vt:lpstr>Microsoft JhengHei</vt:lpstr>
      <vt:lpstr>新細明體</vt:lpstr>
      <vt:lpstr>AR ESSENCE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薇 黎</cp:lastModifiedBy>
  <cp:revision>48</cp:revision>
  <dcterms:created xsi:type="dcterms:W3CDTF">2020-04-22T12:09:53Z</dcterms:created>
  <dcterms:modified xsi:type="dcterms:W3CDTF">2020-04-24T01:12:50Z</dcterms:modified>
</cp:coreProperties>
</file>