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82" r:id="rId6"/>
    <p:sldId id="264" r:id="rId7"/>
    <p:sldId id="284" r:id="rId8"/>
    <p:sldId id="272" r:id="rId9"/>
    <p:sldId id="289" r:id="rId10"/>
    <p:sldId id="265" r:id="rId11"/>
    <p:sldId id="267" r:id="rId12"/>
    <p:sldId id="288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C7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61C4-048B-476E-BE08-31ABE4BCD5EC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C6815-3517-4938-BD83-9B39E85A3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0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5A6A9D6-CC9C-4B8B-951D-61813A26E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9594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31C19-6C70-4359-AEC3-03D9DB7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600E6-3C48-4B64-894B-76D11942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102A7-0E20-4807-9694-26C01B0B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A82BB-DAA0-4346-A3BE-F3BE23A5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9DAF2-1566-4292-A9AE-905A048B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4247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C6326D-8B2A-4199-94B2-0D6100EDC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A4E82-0012-46F2-BA3D-2AA66C57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85CC7-BAE9-4498-89A6-919BF372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8313E-62FA-43A8-AB63-EF89DDB8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9C983-58DF-4C14-AC8A-3831C430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6782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68030DD-EBB4-4E10-9F07-3512123C9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4AEC90-78BB-4AFB-8D55-CAE2AE995361}"/>
              </a:ext>
            </a:extLst>
          </p:cNvPr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C11DE7-C8F2-4CD1-A54B-8D5FE747D971}"/>
              </a:ext>
            </a:extLst>
          </p:cNvPr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031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9AF3-5A39-4391-82D3-50C7EE6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94221-4D89-45DE-B213-9B78498C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9A63A-2DA3-4B9E-9A38-3440C2C0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445FE-D7DA-4AC4-9613-AC9C9943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67E4A-87FD-4A42-B38C-DDD546F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9416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D3092-E11B-4D31-9166-D4A04A67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C3B4-30DF-4CF6-8E89-478825282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1C91E-E21C-4FE4-BE7F-80EC6DE8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B78B4-C0CC-4806-95FE-4E61C555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A7B42-1B64-4B5C-A52D-5312DD09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1A37D-D7FF-4DA6-A03B-9A182136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8284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E7A7-FFFC-4717-9FDB-14E2F459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E997B-A997-4B3D-B5B1-F594F01C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3F6CC-9166-4E6A-A9CB-3B41817C8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462762-6A45-44FC-A4F2-F3C3B4B23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3489A5-800C-4FD4-A586-81C1C9BF6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EC46C-DA66-4BDA-BCC3-A709A99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9C441-D7B3-4FBA-B282-71DB519A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A6295-6338-4A17-95C2-2D93A358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1163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49D2F-220E-4725-AB46-D76093B4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2C830-9909-4AF5-97AD-5D358D3A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862C-752B-4226-B158-4CC67575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592FDA-3950-4814-A336-14BDC73C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6862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186BE1-101B-42B7-9899-BA6575B6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DC133-DDFB-48C0-B302-DE41AAB4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98EB2-E07C-43B0-B5AF-465D88EE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7969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F4ABF-7147-484C-A164-0B39967A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E387-F351-4224-A046-C57ECBEF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46EA67-0029-4239-ACEF-8B404DDE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D2574-711B-46FE-8843-5658AB7A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B46EF-57B1-4A81-A18F-CAE59063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DBDDC-8FC8-4E8E-A6CA-6CABD43E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9690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5BD5D-1D87-4523-9088-097DC921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590AF1-E6F0-4AF6-A44C-755661D2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5F7323-DBA7-4F40-8CFC-5EC3C50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15798-DA18-4E99-B225-028ECF34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92A9E-E789-467E-BE81-6681D830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456DC-90AF-40BD-93F6-047C522D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0862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F69BD-3128-4F64-B7A1-77FEF1D1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C9CBA-7935-468C-A005-4F986EAF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2E0EA-32CB-4C0D-9EFD-9032934BB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17D45-6C5B-429B-AF37-79DECA342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42601-9106-4009-A0DD-9EACF986A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1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9%81%9E%E6%AD%B8%E7%A5%9E%E7%B6%93%E7%B6%B2%E8%B7%AF-recurrent-neural-network-back-propagation-through-time-8d49ebf04b77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tensorflow-speech-recognition-challenge/data" TargetMode="External"/><Relationship Id="rId5" Type="http://schemas.openxmlformats.org/officeDocument/2006/relationships/hyperlink" Target="https://allenlu2007.wordpress.com/2017/06/04/%E8%AA%9E%E9%9F%B3%E4%BF%A1%E8%99%9F%E8%99%95%E7%90%86-mel-frequency-cepstrum-coefficients-mfccs/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kaggle.com/c/tensorflow-speech-recognition-challenge/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C0ABE4-4ED2-4AE9-B832-8AE62FD5D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" y="0"/>
            <a:ext cx="1221028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5134C2-F167-4BB8-B313-02DD0EDF0E37}"/>
              </a:ext>
            </a:extLst>
          </p:cNvPr>
          <p:cNvSpPr txBox="1"/>
          <p:nvPr/>
        </p:nvSpPr>
        <p:spPr>
          <a:xfrm>
            <a:off x="6963508" y="2000102"/>
            <a:ext cx="48430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</a:t>
            </a:r>
            <a:r>
              <a:rPr lang="zh-TW" altLang="en-US" sz="6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數字</a:t>
            </a:r>
            <a:r>
              <a:rPr lang="en-US" altLang="zh-TW" sz="6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</a:p>
          <a:p>
            <a:pPr algn="ctr"/>
            <a:r>
              <a:rPr lang="zh-TW" altLang="en-US" sz="6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TW" altLang="en-US" sz="6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語音辨識</a:t>
            </a:r>
            <a:endParaRPr lang="zh-CN" altLang="en-US" sz="6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609FC3-64E8-4D2C-9A05-8B3C8345D530}"/>
              </a:ext>
            </a:extLst>
          </p:cNvPr>
          <p:cNvGrpSpPr/>
          <p:nvPr/>
        </p:nvGrpSpPr>
        <p:grpSpPr>
          <a:xfrm>
            <a:off x="6963507" y="1495425"/>
            <a:ext cx="514350" cy="2638425"/>
            <a:chOff x="5172075" y="1009650"/>
            <a:chExt cx="514350" cy="263842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6DF8E0-EF4E-4EB3-9A92-1789996FA8EA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B1E853-05FE-4812-8A20-46B689E0D4A6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21B4847-F0D4-4F8C-8AE1-821F60A33EF0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E59B52-8924-4A1B-8A98-6506E2DBF6B4}"/>
              </a:ext>
            </a:extLst>
          </p:cNvPr>
          <p:cNvGrpSpPr/>
          <p:nvPr/>
        </p:nvGrpSpPr>
        <p:grpSpPr>
          <a:xfrm flipH="1">
            <a:off x="11292228" y="1495425"/>
            <a:ext cx="514350" cy="2638425"/>
            <a:chOff x="5172075" y="1009650"/>
            <a:chExt cx="514350" cy="26384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B241A48-A866-4BCD-B500-7C0F0A79B8CA}"/>
                </a:ext>
              </a:extLst>
            </p:cNvPr>
            <p:cNvCxnSpPr/>
            <p:nvPr/>
          </p:nvCxnSpPr>
          <p:spPr>
            <a:xfrm>
              <a:off x="5172075" y="10191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534998B-A737-476D-B31C-8878975FC077}"/>
                </a:ext>
              </a:extLst>
            </p:cNvPr>
            <p:cNvCxnSpPr/>
            <p:nvPr/>
          </p:nvCxnSpPr>
          <p:spPr>
            <a:xfrm>
              <a:off x="5172075" y="1009650"/>
              <a:ext cx="0" cy="262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E728C8B-9603-4E45-9366-0D7AB731325C}"/>
                </a:ext>
              </a:extLst>
            </p:cNvPr>
            <p:cNvCxnSpPr/>
            <p:nvPr/>
          </p:nvCxnSpPr>
          <p:spPr>
            <a:xfrm>
              <a:off x="5172075" y="3648075"/>
              <a:ext cx="514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5">
            <a:extLst>
              <a:ext uri="{FF2B5EF4-FFF2-40B4-BE49-F238E27FC236}">
                <a16:creationId xmlns:a16="http://schemas.microsoft.com/office/drawing/2014/main" id="{055134C2-F167-4BB8-B313-02DD0EDF0E37}"/>
              </a:ext>
            </a:extLst>
          </p:cNvPr>
          <p:cNvSpPr txBox="1"/>
          <p:nvPr/>
        </p:nvSpPr>
        <p:spPr>
          <a:xfrm>
            <a:off x="5460023" y="5570429"/>
            <a:ext cx="33938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&lt;</a:t>
            </a:r>
            <a:r>
              <a:rPr lang="zh-TW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第</a:t>
            </a:r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11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組</a:t>
            </a:r>
            <a:r>
              <a:rPr lang="zh-TW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&gt;</a:t>
            </a:r>
          </a:p>
          <a:p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410578022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統計四 黎薇　　　</a:t>
            </a:r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410578044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統計四 許月華</a:t>
            </a:r>
          </a:p>
        </p:txBody>
      </p:sp>
      <p:sp>
        <p:nvSpPr>
          <p:cNvPr id="19" name="文本框 5">
            <a:extLst>
              <a:ext uri="{FF2B5EF4-FFF2-40B4-BE49-F238E27FC236}">
                <a16:creationId xmlns:a16="http://schemas.microsoft.com/office/drawing/2014/main" id="{055134C2-F167-4BB8-B313-02DD0EDF0E37}"/>
              </a:ext>
            </a:extLst>
          </p:cNvPr>
          <p:cNvSpPr txBox="1"/>
          <p:nvPr/>
        </p:nvSpPr>
        <p:spPr>
          <a:xfrm>
            <a:off x="8721969" y="5570429"/>
            <a:ext cx="34700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410578047</a:t>
            </a:r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統計四 張崴智</a:t>
            </a:r>
          </a:p>
          <a:p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410578053</a:t>
            </a:r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統計四 王勃淵</a:t>
            </a:r>
            <a:endParaRPr lang="en-US" altLang="zh-TW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 JULIAN" panose="02000000000000000000" pitchFamily="2" charset="0"/>
                <a:ea typeface="微軟正黑體" panose="020B0604030504040204" pitchFamily="34" charset="-120"/>
                <a:cs typeface="Arial" pitchFamily="34" charset="0"/>
              </a:rPr>
              <a:t>410578054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統計三 姜孝軒</a:t>
            </a:r>
            <a:endParaRPr lang="en-US" altLang="zh-TW" sz="2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874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E30A519-CD71-4316-8914-C9268F3FC72F}"/>
              </a:ext>
            </a:extLst>
          </p:cNvPr>
          <p:cNvSpPr/>
          <p:nvPr/>
        </p:nvSpPr>
        <p:spPr>
          <a:xfrm>
            <a:off x="1638523" y="1916684"/>
            <a:ext cx="1242138" cy="12421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01821" y="195447"/>
            <a:ext cx="286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2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</a:t>
            </a:r>
            <a:endParaRPr lang="zh-TW" altLang="en-US" sz="42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93453" y="2260754"/>
            <a:ext cx="1048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chemeClr val="bg1"/>
                </a:solidFill>
                <a:latin typeface="AR CHRISTY" panose="02000000000000000000" pitchFamily="2" charset="0"/>
              </a:rPr>
              <a:t>RNN</a:t>
            </a:r>
            <a:endParaRPr lang="zh-TW" altLang="en-US" sz="3000" dirty="0">
              <a:solidFill>
                <a:schemeClr val="bg1"/>
              </a:solidFill>
              <a:latin typeface="AR CHRISTY" panose="02000000000000000000" pitchFamily="2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96" y="4427247"/>
            <a:ext cx="981547" cy="98154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72" y="4466893"/>
            <a:ext cx="981547" cy="98154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9" y="4264392"/>
            <a:ext cx="1223427" cy="122342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33" y="4387598"/>
            <a:ext cx="1060842" cy="1060842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35" y="4330184"/>
            <a:ext cx="1254963" cy="125496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96" y="1373991"/>
            <a:ext cx="7299384" cy="23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88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3">
            <a:extLst>
              <a:ext uri="{FF2B5EF4-FFF2-40B4-BE49-F238E27FC236}">
                <a16:creationId xmlns:a16="http://schemas.microsoft.com/office/drawing/2014/main" id="{1E99BF01-15C7-4608-B8C6-03089677294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10893" y="4551872"/>
            <a:ext cx="0" cy="258671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5" name="Line 43">
            <a:extLst>
              <a:ext uri="{FF2B5EF4-FFF2-40B4-BE49-F238E27FC236}">
                <a16:creationId xmlns:a16="http://schemas.microsoft.com/office/drawing/2014/main" id="{A3AB625E-E08F-4FE4-82C6-02663DEE2A8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830819" y="2272538"/>
            <a:ext cx="0" cy="258671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7" name="Line 44">
            <a:extLst>
              <a:ext uri="{FF2B5EF4-FFF2-40B4-BE49-F238E27FC236}">
                <a16:creationId xmlns:a16="http://schemas.microsoft.com/office/drawing/2014/main" id="{9C44E576-A728-40ED-8245-D3B8E5683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8029" y="4251489"/>
            <a:ext cx="0" cy="308071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id="{7056C444-4697-49EB-93B0-5319EABDA40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13470" y="928290"/>
            <a:ext cx="0" cy="258671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A016F0B4-8541-4FCA-B5D2-552035213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738" y="2726471"/>
            <a:ext cx="0" cy="346638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2" name="Oval 38">
            <a:extLst>
              <a:ext uri="{FF2B5EF4-FFF2-40B4-BE49-F238E27FC236}">
                <a16:creationId xmlns:a16="http://schemas.microsoft.com/office/drawing/2014/main" id="{681B6D2E-A591-4D74-AFA1-4B4B1139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301" y="1688148"/>
            <a:ext cx="1055456" cy="1038323"/>
          </a:xfrm>
          <a:prstGeom prst="ellipse">
            <a:avLst/>
          </a:prstGeom>
          <a:solidFill>
            <a:srgbClr val="414455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資料蒐</a:t>
            </a:r>
            <a:r>
              <a:rPr lang="zh-TW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集</a:t>
            </a:r>
            <a:endParaRPr lang="zh-CN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4053D1B3-29D2-4A5B-901C-10E059737AD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949558" y="4551872"/>
            <a:ext cx="0" cy="258671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3C7B1136-2118-47DA-AAD6-DBABAFC4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938" y="1688148"/>
            <a:ext cx="1055456" cy="1038323"/>
          </a:xfrm>
          <a:prstGeom prst="ellipse">
            <a:avLst/>
          </a:prstGeom>
          <a:solidFill>
            <a:srgbClr val="414455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語音</a:t>
            </a:r>
            <a:endParaRPr lang="en-US" altLang="zh-TW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前處理</a:t>
            </a:r>
            <a:endParaRPr lang="zh-CN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33627F6C-EDFB-41B4-A8DD-C7B01B5A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938" y="3046731"/>
            <a:ext cx="1055456" cy="1038323"/>
          </a:xfrm>
          <a:prstGeom prst="ellipse">
            <a:avLst/>
          </a:prstGeom>
          <a:solidFill>
            <a:srgbClr val="414455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語音切割</a:t>
            </a:r>
            <a:endParaRPr lang="zh-CN" altLang="en-US" sz="1800" kern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8" name="Oval 38">
            <a:extLst>
              <a:ext uri="{FF2B5EF4-FFF2-40B4-BE49-F238E27FC236}">
                <a16:creationId xmlns:a16="http://schemas.microsoft.com/office/drawing/2014/main" id="{0C90A92F-202F-4C01-80DD-D5176DC2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360" y="3046731"/>
            <a:ext cx="1055456" cy="1038323"/>
          </a:xfrm>
          <a:prstGeom prst="ellipse">
            <a:avLst/>
          </a:prstGeom>
          <a:solidFill>
            <a:srgbClr val="414455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語音辨識</a:t>
            </a:r>
            <a:endParaRPr lang="zh-CN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81B1605B-420B-479B-B607-D225C483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301" y="4710604"/>
            <a:ext cx="1055456" cy="1038323"/>
          </a:xfrm>
          <a:prstGeom prst="ellipse">
            <a:avLst/>
          </a:prstGeom>
          <a:solidFill>
            <a:srgbClr val="414455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預期結果</a:t>
            </a:r>
            <a:endParaRPr lang="zh-CN" altLang="en-US" sz="1800" kern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505A94-6DBC-451E-BE16-8BD336C56A2E}"/>
              </a:ext>
            </a:extLst>
          </p:cNvPr>
          <p:cNvSpPr/>
          <p:nvPr/>
        </p:nvSpPr>
        <p:spPr>
          <a:xfrm>
            <a:off x="5439676" y="5839733"/>
            <a:ext cx="2878684" cy="4589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電話號碼</a:t>
            </a:r>
            <a:r>
              <a:rPr lang="zh-TW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辨識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01821" y="195447"/>
            <a:ext cx="286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2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</a:t>
            </a:r>
            <a:endParaRPr lang="zh-TW" altLang="en-US" sz="42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505A94-6DBC-451E-BE16-8BD336C56A2E}"/>
              </a:ext>
            </a:extLst>
          </p:cNvPr>
          <p:cNvSpPr/>
          <p:nvPr/>
        </p:nvSpPr>
        <p:spPr>
          <a:xfrm>
            <a:off x="2510216" y="5774674"/>
            <a:ext cx="287868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驗證</a:t>
            </a:r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碼辨識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659321" y="3828438"/>
            <a:ext cx="2344927" cy="1946236"/>
            <a:chOff x="5659321" y="3844579"/>
            <a:chExt cx="2344927" cy="194623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824" y="4112391"/>
              <a:ext cx="1678424" cy="1678424"/>
            </a:xfrm>
            <a:prstGeom prst="rect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5659321" y="3844579"/>
              <a:ext cx="1515531" cy="1167639"/>
              <a:chOff x="5659321" y="3844579"/>
              <a:chExt cx="1515531" cy="116763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35460">
                <a:off x="5659321" y="4582147"/>
                <a:ext cx="430071" cy="430071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19381">
                <a:off x="6081781" y="4059307"/>
                <a:ext cx="453804" cy="453804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35679">
                <a:off x="6769266" y="3844579"/>
                <a:ext cx="405586" cy="405586"/>
              </a:xfrm>
              <a:prstGeom prst="rect">
                <a:avLst/>
              </a:prstGeom>
            </p:spPr>
          </p:pic>
        </p:grpSp>
      </p:grp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4" t="28524" r="20470" b="41711"/>
          <a:stretch/>
        </p:blipFill>
        <p:spPr>
          <a:xfrm>
            <a:off x="2798287" y="4672104"/>
            <a:ext cx="2444626" cy="8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4082"/>
      </p:ext>
    </p:extLst>
  </p:cSld>
  <p:clrMapOvr>
    <a:masterClrMapping/>
  </p:clrMapOvr>
  <p:transition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7" grpId="0" animBg="1"/>
          <p:bldP spid="9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18" grpId="0" animBg="1"/>
          <p:bldP spid="19" grpId="0" animBg="1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7" grpId="0" animBg="1"/>
          <p:bldP spid="9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18" grpId="0" animBg="1"/>
          <p:bldP spid="19" grpId="0" animBg="1"/>
          <p:bldP spid="20" grpId="0"/>
          <p:bldP spid="21" grpId="0"/>
          <p:bldP spid="2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/>
          <p:cNvSpPr txBox="1"/>
          <p:nvPr/>
        </p:nvSpPr>
        <p:spPr>
          <a:xfrm>
            <a:off x="4501821" y="195447"/>
            <a:ext cx="286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2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42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6" y="2916115"/>
            <a:ext cx="1392116" cy="139211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37177" y="2504177"/>
            <a:ext cx="67148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遞歸神經網路</a:t>
            </a:r>
            <a:r>
              <a:rPr lang="en-US" altLang="zh-TW" sz="2000" dirty="0">
                <a:latin typeface="Albany AMT" panose="020B0604020202020204" pitchFamily="34" charset="0"/>
                <a:ea typeface="標楷體" panose="03000509000000000000" pitchFamily="65" charset="-120"/>
                <a:cs typeface="Albany AMT" panose="020B0604020202020204" pitchFamily="34" charset="0"/>
              </a:rPr>
              <a:t>(Recurrent Neural Network</a:t>
            </a:r>
            <a:r>
              <a:rPr lang="en-US" altLang="zh-TW" sz="2000" dirty="0" smtClean="0">
                <a:latin typeface="Albany AMT" panose="020B0604020202020204" pitchFamily="34" charset="0"/>
                <a:ea typeface="標楷體" panose="03000509000000000000" pitchFamily="65" charset="-120"/>
                <a:cs typeface="Albany AMT" panose="020B0604020202020204" pitchFamily="34" charset="0"/>
              </a:rPr>
              <a:t>)</a:t>
            </a:r>
            <a:endParaRPr lang="en-US" altLang="zh-TW" sz="2000" dirty="0">
              <a:latin typeface="Albany AMT" panose="020B0604020202020204" pitchFamily="34" charset="0"/>
              <a:ea typeface="標楷體" panose="03000509000000000000" pitchFamily="65" charset="-120"/>
              <a:cs typeface="Albany AMT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語音信號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 </a:t>
            </a:r>
            <a:r>
              <a:rPr lang="en-US" altLang="zh-TW" sz="2000" dirty="0" smtClean="0">
                <a:latin typeface="Albany AMT" panose="020B0604020202020204" pitchFamily="34" charset="0"/>
                <a:cs typeface="Albany AMT" panose="020B0604020202020204" pitchFamily="34" charset="0"/>
              </a:rPr>
              <a:t>MFCCs </a:t>
            </a:r>
            <a:endParaRPr lang="en-US" altLang="zh-TW" sz="2000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 err="1">
                <a:latin typeface="Albany AMT" panose="020B0604020202020204" pitchFamily="34" charset="0"/>
                <a:cs typeface="Albany AMT" panose="020B0604020202020204" pitchFamily="34" charset="0"/>
              </a:rPr>
              <a:t>Kaggle</a:t>
            </a:r>
            <a:r>
              <a:rPr lang="en-US" altLang="zh-TW" sz="2000" dirty="0">
                <a:latin typeface="Albany AMT" panose="020B0604020202020204" pitchFamily="34" charset="0"/>
                <a:cs typeface="Albany AMT" panose="020B0604020202020204" pitchFamily="34" charset="0"/>
              </a:rPr>
              <a:t> </a:t>
            </a:r>
          </a:p>
          <a:p>
            <a:endParaRPr lang="en-US" altLang="zh-TW" dirty="0"/>
          </a:p>
        </p:txBody>
      </p:sp>
      <p:pic>
        <p:nvPicPr>
          <p:cNvPr id="4" name="圖片 3" descr="File:Interactive icon.svg - Wikipedia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89" y="2707377"/>
            <a:ext cx="288700" cy="434110"/>
          </a:xfrm>
          <a:prstGeom prst="rect">
            <a:avLst/>
          </a:prstGeom>
        </p:spPr>
      </p:pic>
      <p:pic>
        <p:nvPicPr>
          <p:cNvPr id="6" name="圖片 5" descr="File:Interactive icon.svg - Wikipedia">
            <a:hlinkClick r:id="rId5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19" y="3323637"/>
            <a:ext cx="288700" cy="434110"/>
          </a:xfrm>
          <a:prstGeom prst="rect">
            <a:avLst/>
          </a:prstGeom>
        </p:spPr>
      </p:pic>
      <p:pic>
        <p:nvPicPr>
          <p:cNvPr id="7" name="圖片 6" descr="File:Interactive icon.svg - Wikipedia">
            <a:hlinkClick r:id="rId6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60" y="3909320"/>
            <a:ext cx="288700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88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2995724-6A8B-4CBE-BC4E-E2F26CDC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6A4DBD-8FB0-49EF-93E8-D1D70CC9E4E6}"/>
              </a:ext>
            </a:extLst>
          </p:cNvPr>
          <p:cNvSpPr/>
          <p:nvPr/>
        </p:nvSpPr>
        <p:spPr>
          <a:xfrm>
            <a:off x="5943934" y="1102386"/>
            <a:ext cx="35253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4291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2995724-6A8B-4CBE-BC4E-E2F26CDC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6A4DBD-8FB0-49EF-93E8-D1D70CC9E4E6}"/>
              </a:ext>
            </a:extLst>
          </p:cNvPr>
          <p:cNvSpPr/>
          <p:nvPr/>
        </p:nvSpPr>
        <p:spPr>
          <a:xfrm>
            <a:off x="5914905" y="826615"/>
            <a:ext cx="36325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任意多边形 5">
            <a:extLst>
              <a:ext uri="{FF2B5EF4-FFF2-40B4-BE49-F238E27FC236}">
                <a16:creationId xmlns:a16="http://schemas.microsoft.com/office/drawing/2014/main" id="{949AC744-057B-46FD-A3BE-481222F0E9EF}"/>
              </a:ext>
            </a:extLst>
          </p:cNvPr>
          <p:cNvSpPr/>
          <p:nvPr/>
        </p:nvSpPr>
        <p:spPr>
          <a:xfrm>
            <a:off x="67456" y="3870393"/>
            <a:ext cx="12210757" cy="1409608"/>
          </a:xfrm>
          <a:custGeom>
            <a:avLst/>
            <a:gdLst>
              <a:gd name="connsiteX0" fmla="*/ 0 w 12210757"/>
              <a:gd name="connsiteY0" fmla="*/ 620643 h 1409608"/>
              <a:gd name="connsiteX1" fmla="*/ 3207434 w 12210757"/>
              <a:gd name="connsiteY1" fmla="*/ 1394366 h 1409608"/>
              <a:gd name="connsiteX2" fmla="*/ 8693834 w 12210757"/>
              <a:gd name="connsiteY2" fmla="*/ 1665 h 1409608"/>
              <a:gd name="connsiteX3" fmla="*/ 12210757 w 12210757"/>
              <a:gd name="connsiteY3" fmla="*/ 1169283 h 140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757" h="1409608">
                <a:moveTo>
                  <a:pt x="0" y="620643"/>
                </a:moveTo>
                <a:cubicBezTo>
                  <a:pt x="879231" y="1059086"/>
                  <a:pt x="1758462" y="1497529"/>
                  <a:pt x="3207434" y="1394366"/>
                </a:cubicBezTo>
                <a:cubicBezTo>
                  <a:pt x="4656406" y="1291203"/>
                  <a:pt x="7193280" y="39179"/>
                  <a:pt x="8693834" y="1665"/>
                </a:cubicBezTo>
                <a:cubicBezTo>
                  <a:pt x="10194388" y="-35849"/>
                  <a:pt x="11202572" y="566717"/>
                  <a:pt x="12210757" y="1169283"/>
                </a:cubicBezTo>
              </a:path>
            </a:pathLst>
          </a:cu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0F5371-1A46-4DCC-B9DF-07283DA31C05}"/>
              </a:ext>
            </a:extLst>
          </p:cNvPr>
          <p:cNvGrpSpPr/>
          <p:nvPr/>
        </p:nvGrpSpPr>
        <p:grpSpPr>
          <a:xfrm>
            <a:off x="2955254" y="4771135"/>
            <a:ext cx="877066" cy="877066"/>
            <a:chOff x="952456" y="3218117"/>
            <a:chExt cx="877066" cy="877066"/>
          </a:xfrm>
        </p:grpSpPr>
        <p:sp>
          <p:nvSpPr>
            <p:cNvPr id="10" name="椭圆 50">
              <a:extLst>
                <a:ext uri="{FF2B5EF4-FFF2-40B4-BE49-F238E27FC236}">
                  <a16:creationId xmlns:a16="http://schemas.microsoft.com/office/drawing/2014/main" id="{587DA58B-F14E-4685-8FCF-3A77C0213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1" name="Picture 3" descr="D:\360data\重要数据\桌面\4675.png">
              <a:extLst>
                <a:ext uri="{FF2B5EF4-FFF2-40B4-BE49-F238E27FC236}">
                  <a16:creationId xmlns:a16="http://schemas.microsoft.com/office/drawing/2014/main" id="{51B486BB-B716-4AC1-A53F-0370168BD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EDC36B-B845-4A2C-A2F9-55168A70A1F9}"/>
              </a:ext>
            </a:extLst>
          </p:cNvPr>
          <p:cNvGrpSpPr/>
          <p:nvPr/>
        </p:nvGrpSpPr>
        <p:grpSpPr>
          <a:xfrm>
            <a:off x="7731204" y="3499107"/>
            <a:ext cx="877066" cy="877066"/>
            <a:chOff x="2812677" y="3391963"/>
            <a:chExt cx="877066" cy="877066"/>
          </a:xfrm>
        </p:grpSpPr>
        <p:sp>
          <p:nvSpPr>
            <p:cNvPr id="13" name="椭圆 50">
              <a:extLst>
                <a:ext uri="{FF2B5EF4-FFF2-40B4-BE49-F238E27FC236}">
                  <a16:creationId xmlns:a16="http://schemas.microsoft.com/office/drawing/2014/main" id="{04ED7E17-3423-46F9-9B8D-C2686A7B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4" name="Picture 4" descr="D:\360data\重要数据\桌面\未标题-3.png">
              <a:extLst>
                <a:ext uri="{FF2B5EF4-FFF2-40B4-BE49-F238E27FC236}">
                  <a16:creationId xmlns:a16="http://schemas.microsoft.com/office/drawing/2014/main" id="{47AFB692-6B63-4790-95B3-A7EE4E1BD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62A156-2B8F-4B0C-9DC3-862E076431BC}"/>
              </a:ext>
            </a:extLst>
          </p:cNvPr>
          <p:cNvGrpSpPr/>
          <p:nvPr/>
        </p:nvGrpSpPr>
        <p:grpSpPr>
          <a:xfrm>
            <a:off x="10418546" y="3779185"/>
            <a:ext cx="877066" cy="877066"/>
            <a:chOff x="4672898" y="2936570"/>
            <a:chExt cx="877066" cy="87706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E9502D1-4FD5-48E8-A3E4-1F95772BA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7" name="Picture 5" descr="D:\360data\重要数据\桌面\未标题-4.png">
              <a:extLst>
                <a:ext uri="{FF2B5EF4-FFF2-40B4-BE49-F238E27FC236}">
                  <a16:creationId xmlns:a16="http://schemas.microsoft.com/office/drawing/2014/main" id="{F7C400F2-E9EB-4CBE-825C-BBB0BDA09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81B1BD-2E13-40F2-B46A-45DEAE1417B2}"/>
              </a:ext>
            </a:extLst>
          </p:cNvPr>
          <p:cNvGrpSpPr/>
          <p:nvPr/>
        </p:nvGrpSpPr>
        <p:grpSpPr>
          <a:xfrm>
            <a:off x="1001533" y="4542874"/>
            <a:ext cx="877066" cy="877066"/>
            <a:chOff x="6533119" y="2285390"/>
            <a:chExt cx="877066" cy="8770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58E1E4-D55E-4474-A625-D38F838A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0" name="Picture 6" descr="D:\360data\重要数据\桌面\未标题-5.png">
              <a:extLst>
                <a:ext uri="{FF2B5EF4-FFF2-40B4-BE49-F238E27FC236}">
                  <a16:creationId xmlns:a16="http://schemas.microsoft.com/office/drawing/2014/main" id="{CC4CCAC4-767B-48EA-AEDE-F331A4239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682013A-A6CA-465E-910D-32B88578C67D}"/>
              </a:ext>
            </a:extLst>
          </p:cNvPr>
          <p:cNvSpPr/>
          <p:nvPr/>
        </p:nvSpPr>
        <p:spPr>
          <a:xfrm>
            <a:off x="823815" y="5588964"/>
            <a:ext cx="1232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zh-CN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D30CFF-E2AA-4C40-94EB-E20A8AA2BA5F}"/>
              </a:ext>
            </a:extLst>
          </p:cNvPr>
          <p:cNvSpPr/>
          <p:nvPr/>
        </p:nvSpPr>
        <p:spPr>
          <a:xfrm>
            <a:off x="2777536" y="5738399"/>
            <a:ext cx="1232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lang="zh-CN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6C8AAE-B77A-4D3E-9FC8-99A69B7A8F2D}"/>
              </a:ext>
            </a:extLst>
          </p:cNvPr>
          <p:cNvSpPr/>
          <p:nvPr/>
        </p:nvSpPr>
        <p:spPr>
          <a:xfrm>
            <a:off x="7553486" y="4471585"/>
            <a:ext cx="1232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CN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7B623E-0D3A-4361-8746-311B51B09AEB}"/>
              </a:ext>
            </a:extLst>
          </p:cNvPr>
          <p:cNvSpPr/>
          <p:nvPr/>
        </p:nvSpPr>
        <p:spPr>
          <a:xfrm>
            <a:off x="10240828" y="4756168"/>
            <a:ext cx="1232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CN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27574"/>
      </p:ext>
    </p:extLst>
  </p:cSld>
  <p:clrMapOvr>
    <a:masterClrMapping/>
  </p:clrMapOvr>
  <p:transition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animBg="1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animBg="1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5CB013B-3496-432E-A443-3E8722BFF287}"/>
              </a:ext>
            </a:extLst>
          </p:cNvPr>
          <p:cNvSpPr/>
          <p:nvPr/>
        </p:nvSpPr>
        <p:spPr>
          <a:xfrm>
            <a:off x="3573623" y="4333991"/>
            <a:ext cx="5130762" cy="102049"/>
          </a:xfrm>
          <a:prstGeom prst="rect">
            <a:avLst/>
          </a:prstGeom>
          <a:pattFill prst="ltUpDiag">
            <a:fgClr>
              <a:srgbClr val="41445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4DA6CF-2A7E-4E9D-B647-31C697968066}"/>
              </a:ext>
            </a:extLst>
          </p:cNvPr>
          <p:cNvSpPr/>
          <p:nvPr/>
        </p:nvSpPr>
        <p:spPr>
          <a:xfrm>
            <a:off x="3573623" y="1911534"/>
            <a:ext cx="5130762" cy="45719"/>
          </a:xfrm>
          <a:prstGeom prst="rect">
            <a:avLst/>
          </a:prstGeom>
          <a:pattFill prst="ltUpDiag">
            <a:fgClr>
              <a:srgbClr val="41445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椭圆 64">
            <a:extLst>
              <a:ext uri="{FF2B5EF4-FFF2-40B4-BE49-F238E27FC236}">
                <a16:creationId xmlns:a16="http://schemas.microsoft.com/office/drawing/2014/main" id="{84E0872D-7642-4B06-96D5-085DC9B7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76" y="1655300"/>
            <a:ext cx="1244047" cy="1243536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研究背景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EB87D03-8B2C-4E44-A152-70B042AED16A}"/>
              </a:ext>
            </a:extLst>
          </p:cNvPr>
          <p:cNvSpPr txBox="1"/>
          <p:nvPr/>
        </p:nvSpPr>
        <p:spPr>
          <a:xfrm>
            <a:off x="3683545" y="2036363"/>
            <a:ext cx="502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b="1" dirty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科技的演進，資訊產品不斷朝著人性化的方向發展，而語言正是人類溝通最自然的工具。良好的語音辨識系統能提供最方便的使用介面，而其中能將語音訊號有效的切割及分群，才能提高語音辨識的準確率，這是現在許多研究機構努力的目標，也是我們以此作為主題的原因。</a:t>
            </a:r>
            <a:endParaRPr lang="en-US" altLang="ko-KR" sz="2000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4" name="椭圆 64">
            <a:extLst>
              <a:ext uri="{FF2B5EF4-FFF2-40B4-BE49-F238E27FC236}">
                <a16:creationId xmlns:a16="http://schemas.microsoft.com/office/drawing/2014/main" id="{39A0DBC3-ED68-434E-BAB4-568F9470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802" y="4436040"/>
            <a:ext cx="1244047" cy="1243536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研究</a:t>
            </a:r>
            <a:r>
              <a:rPr lang="zh-TW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目的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904C8BCC-8E61-4205-8722-A400748C5D5D}"/>
              </a:ext>
            </a:extLst>
          </p:cNvPr>
          <p:cNvSpPr txBox="1"/>
          <p:nvPr/>
        </p:nvSpPr>
        <p:spPr>
          <a:xfrm>
            <a:off x="3683545" y="4703865"/>
            <a:ext cx="442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希望能透過不同的語音辨識技巧</a:t>
            </a:r>
            <a:r>
              <a:rPr lang="zh-TW" altLang="en-US" sz="20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b="1" dirty="0" smtClean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TW" altLang="en-US" sz="2000" b="1" dirty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提高語音辨識準確率的方法。</a:t>
            </a:r>
            <a:endParaRPr lang="zh-CN" altLang="en-US" sz="20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42493" y="202594"/>
            <a:ext cx="2760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5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zh-TW" altLang="en-US" sz="45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0309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8A3D85-DD39-44B6-A706-DCD613E96353}"/>
              </a:ext>
            </a:extLst>
          </p:cNvPr>
          <p:cNvSpPr/>
          <p:nvPr/>
        </p:nvSpPr>
        <p:spPr>
          <a:xfrm>
            <a:off x="4568552" y="1843609"/>
            <a:ext cx="4770835" cy="10818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DCAA05-782C-4725-858E-1159E414A0EB}"/>
              </a:ext>
            </a:extLst>
          </p:cNvPr>
          <p:cNvSpPr/>
          <p:nvPr/>
        </p:nvSpPr>
        <p:spPr>
          <a:xfrm>
            <a:off x="5192440" y="1683313"/>
            <a:ext cx="3514725" cy="347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软雅黑" pitchFamily="34" charset="-122"/>
                <a:ea typeface="微软雅黑" pitchFamily="34" charset="-122"/>
              </a:rPr>
              <a:t>語音前處理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7AFD75A-7CC5-4A23-9229-3152EFE314EA}"/>
              </a:ext>
            </a:extLst>
          </p:cNvPr>
          <p:cNvSpPr/>
          <p:nvPr/>
        </p:nvSpPr>
        <p:spPr>
          <a:xfrm>
            <a:off x="2704265" y="3033463"/>
            <a:ext cx="1190292" cy="1026114"/>
          </a:xfrm>
          <a:prstGeom prst="hexagon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5D44A6-B51E-4E90-BF3A-9D6C4B9F0905}"/>
              </a:ext>
            </a:extLst>
          </p:cNvPr>
          <p:cNvCxnSpPr>
            <a:stCxn id="4" idx="5"/>
          </p:cNvCxnSpPr>
          <p:nvPr/>
        </p:nvCxnSpPr>
        <p:spPr>
          <a:xfrm flipV="1">
            <a:off x="3638028" y="2331385"/>
            <a:ext cx="930524" cy="70207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1D358E0-4CF5-4F67-9A1E-E40BD10FDA7E}"/>
              </a:ext>
            </a:extLst>
          </p:cNvPr>
          <p:cNvCxnSpPr>
            <a:stCxn id="4" idx="0"/>
          </p:cNvCxnSpPr>
          <p:nvPr/>
        </p:nvCxnSpPr>
        <p:spPr>
          <a:xfrm>
            <a:off x="3894557" y="3546520"/>
            <a:ext cx="673995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7209CC-4E60-4875-B89B-156341F31B64}"/>
              </a:ext>
            </a:extLst>
          </p:cNvPr>
          <p:cNvCxnSpPr>
            <a:stCxn id="4" idx="1"/>
          </p:cNvCxnSpPr>
          <p:nvPr/>
        </p:nvCxnSpPr>
        <p:spPr>
          <a:xfrm>
            <a:off x="3638028" y="4059577"/>
            <a:ext cx="930524" cy="70207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3">
            <a:extLst>
              <a:ext uri="{FF2B5EF4-FFF2-40B4-BE49-F238E27FC236}">
                <a16:creationId xmlns:a16="http://schemas.microsoft.com/office/drawing/2014/main" id="{140E7DB6-6CE5-41D0-89E3-355C79EC621E}"/>
              </a:ext>
            </a:extLst>
          </p:cNvPr>
          <p:cNvSpPr txBox="1"/>
          <p:nvPr/>
        </p:nvSpPr>
        <p:spPr>
          <a:xfrm>
            <a:off x="4730570" y="2061355"/>
            <a:ext cx="453650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MFCC</a:t>
            </a:r>
            <a:r>
              <a:rPr lang="zh-TW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TW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DTW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D4F6E3-2127-4663-BF94-637AA05A5679}"/>
              </a:ext>
            </a:extLst>
          </p:cNvPr>
          <p:cNvSpPr/>
          <p:nvPr/>
        </p:nvSpPr>
        <p:spPr>
          <a:xfrm>
            <a:off x="4568552" y="3193759"/>
            <a:ext cx="4770835" cy="10818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BE927-9CCF-43A1-A134-5A3576A279E8}"/>
              </a:ext>
            </a:extLst>
          </p:cNvPr>
          <p:cNvSpPr/>
          <p:nvPr/>
        </p:nvSpPr>
        <p:spPr>
          <a:xfrm>
            <a:off x="5192440" y="3033463"/>
            <a:ext cx="3514725" cy="347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软雅黑" pitchFamily="34" charset="-122"/>
                <a:ea typeface="微软雅黑" pitchFamily="34" charset="-122"/>
              </a:rPr>
              <a:t>語音切割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86">
            <a:extLst>
              <a:ext uri="{FF2B5EF4-FFF2-40B4-BE49-F238E27FC236}">
                <a16:creationId xmlns:a16="http://schemas.microsoft.com/office/drawing/2014/main" id="{54DBF771-D7A5-4094-9382-33E4D375F693}"/>
              </a:ext>
            </a:extLst>
          </p:cNvPr>
          <p:cNvSpPr txBox="1"/>
          <p:nvPr/>
        </p:nvSpPr>
        <p:spPr>
          <a:xfrm>
            <a:off x="4730570" y="3411505"/>
            <a:ext cx="453650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人工切割、自動切割</a:t>
            </a:r>
            <a:endParaRPr lang="en-US" altLang="zh-TW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61C95-32BA-42EF-9D56-F866C777A354}"/>
              </a:ext>
            </a:extLst>
          </p:cNvPr>
          <p:cNvSpPr/>
          <p:nvPr/>
        </p:nvSpPr>
        <p:spPr>
          <a:xfrm>
            <a:off x="4568552" y="4543909"/>
            <a:ext cx="4770835" cy="10818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097F35-60C1-4CE4-B8E8-6F8D3FBCC018}"/>
              </a:ext>
            </a:extLst>
          </p:cNvPr>
          <p:cNvSpPr/>
          <p:nvPr/>
        </p:nvSpPr>
        <p:spPr>
          <a:xfrm>
            <a:off x="5192440" y="4383613"/>
            <a:ext cx="3514725" cy="347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软雅黑" pitchFamily="34" charset="-122"/>
                <a:ea typeface="微软雅黑" pitchFamily="34" charset="-122"/>
              </a:rPr>
              <a:t>語音辨識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9">
            <a:extLst>
              <a:ext uri="{FF2B5EF4-FFF2-40B4-BE49-F238E27FC236}">
                <a16:creationId xmlns:a16="http://schemas.microsoft.com/office/drawing/2014/main" id="{BCA1D1E0-9397-40E7-83E1-E61E2D92EA34}"/>
              </a:ext>
            </a:extLst>
          </p:cNvPr>
          <p:cNvSpPr txBox="1"/>
          <p:nvPr/>
        </p:nvSpPr>
        <p:spPr>
          <a:xfrm>
            <a:off x="4730570" y="4761655"/>
            <a:ext cx="453650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深度學習 </a:t>
            </a:r>
            <a:r>
              <a:rPr lang="en-US" altLang="zh-TW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RNN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42493" y="202594"/>
            <a:ext cx="2760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5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</a:t>
            </a:r>
            <a:r>
              <a:rPr lang="zh-TW" altLang="en-US" sz="4500" b="1" dirty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56" y="3132192"/>
            <a:ext cx="852283" cy="8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2852"/>
      </p:ext>
    </p:extLst>
  </p:cSld>
  <p:clrMapOvr>
    <a:masterClrMapping/>
  </p:clrMapOvr>
  <p:transition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8" grpId="0"/>
          <p:bldP spid="8" grpId="1"/>
          <p:bldP spid="9" grpId="0" animBg="1"/>
          <p:bldP spid="10" grpId="0" animBg="1"/>
          <p:bldP spid="11" grpId="0"/>
          <p:bldP spid="11" grpId="1"/>
          <p:bldP spid="12" grpId="0" animBg="1"/>
          <p:bldP spid="13" grpId="0" animBg="1"/>
          <p:bldP spid="14" grpId="0"/>
          <p:bldP spid="14" grpId="1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8" grpId="0"/>
          <p:bldP spid="8" grpId="1"/>
          <p:bldP spid="9" grpId="0" animBg="1"/>
          <p:bldP spid="10" grpId="0" animBg="1"/>
          <p:bldP spid="11" grpId="0"/>
          <p:bldP spid="11" grpId="1"/>
          <p:bldP spid="12" grpId="0" animBg="1"/>
          <p:bldP spid="13" grpId="0" animBg="1"/>
          <p:bldP spid="14" grpId="0"/>
          <p:bldP spid="14" grpId="1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16" y="1881554"/>
            <a:ext cx="5237970" cy="3686496"/>
          </a:xfrm>
          <a:prstGeom prst="rect">
            <a:avLst/>
          </a:prstGeom>
          <a:noFill/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C7AFD75A-7CC5-4A23-9229-3152EFE314EA}"/>
              </a:ext>
            </a:extLst>
          </p:cNvPr>
          <p:cNvSpPr/>
          <p:nvPr/>
        </p:nvSpPr>
        <p:spPr>
          <a:xfrm>
            <a:off x="2704265" y="3033463"/>
            <a:ext cx="1190292" cy="1026114"/>
          </a:xfrm>
          <a:prstGeom prst="hexagon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140E7DB6-6CE5-41D0-89E3-355C79EC621E}"/>
              </a:ext>
            </a:extLst>
          </p:cNvPr>
          <p:cNvSpPr txBox="1"/>
          <p:nvPr/>
        </p:nvSpPr>
        <p:spPr>
          <a:xfrm>
            <a:off x="4431324" y="5566083"/>
            <a:ext cx="144538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大量資料</a:t>
            </a:r>
            <a:endParaRPr lang="en-US" altLang="zh-TW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31324" y="202594"/>
            <a:ext cx="30685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5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語音資料</a:t>
            </a:r>
            <a:endParaRPr lang="zh-TW" altLang="en-US" sz="45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56" y="3132192"/>
            <a:ext cx="852283" cy="85228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9662745" y="6529462"/>
            <a:ext cx="324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資料來源：</a:t>
            </a:r>
            <a:endParaRPr lang="zh-TW" altLang="en-US" sz="1400" dirty="0">
              <a:solidFill>
                <a:srgbClr val="4144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96" y="6485547"/>
            <a:ext cx="815411" cy="350550"/>
          </a:xfrm>
          <a:prstGeom prst="rect">
            <a:avLst/>
          </a:prstGeom>
        </p:spPr>
      </p:pic>
      <p:sp>
        <p:nvSpPr>
          <p:cNvPr id="21" name="TextBox 83">
            <a:extLst>
              <a:ext uri="{FF2B5EF4-FFF2-40B4-BE49-F238E27FC236}">
                <a16:creationId xmlns:a16="http://schemas.microsoft.com/office/drawing/2014/main" id="{140E7DB6-6CE5-41D0-89E3-355C79EC621E}"/>
              </a:ext>
            </a:extLst>
          </p:cNvPr>
          <p:cNvSpPr txBox="1"/>
          <p:nvPr/>
        </p:nvSpPr>
        <p:spPr>
          <a:xfrm>
            <a:off x="6134445" y="5555506"/>
            <a:ext cx="144538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不同語者</a:t>
            </a:r>
            <a:endParaRPr lang="en-US" altLang="zh-TW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83">
            <a:extLst>
              <a:ext uri="{FF2B5EF4-FFF2-40B4-BE49-F238E27FC236}">
                <a16:creationId xmlns:a16="http://schemas.microsoft.com/office/drawing/2014/main" id="{140E7DB6-6CE5-41D0-89E3-355C79EC621E}"/>
              </a:ext>
            </a:extLst>
          </p:cNvPr>
          <p:cNvSpPr txBox="1"/>
          <p:nvPr/>
        </p:nvSpPr>
        <p:spPr>
          <a:xfrm>
            <a:off x="7837566" y="5568050"/>
            <a:ext cx="166226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一個單</a:t>
            </a:r>
            <a:r>
              <a:rPr lang="zh-TW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6598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5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EA4F6C0A-32D8-4AFF-A463-7624BF14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1592218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  <a:defRPr/>
            </a:pPr>
            <a:r>
              <a:rPr lang="zh-TW" altLang="en-US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補償語音信號高頻損失的部分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F20C469-0503-47C8-9F67-2F5F508D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1531139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2611664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zh-TW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讓相鄰兩音框有一段重疊區域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770EA0CD-9C70-42E4-B9F3-4CE41503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2602833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79F3849-3C8F-4C21-8937-317111DF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3736284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en-US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減少音框左右兩端的不連續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FB4BCB7B-62ED-4B51-AA46-6BB621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3727452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A15F657-11E9-47F9-8EEE-1A31BAA2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4839932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zh-TW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時域轉頻域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DC117E55-95D1-4A12-A00E-3238C643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4831100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1" name="矩形 1">
            <a:extLst>
              <a:ext uri="{FF2B5EF4-FFF2-40B4-BE49-F238E27FC236}">
                <a16:creationId xmlns:a16="http://schemas.microsoft.com/office/drawing/2014/main" id="{B58B58E4-A9D7-468F-A090-9ED5036908D1}"/>
              </a:ext>
            </a:extLst>
          </p:cNvPr>
          <p:cNvSpPr/>
          <p:nvPr/>
        </p:nvSpPr>
        <p:spPr>
          <a:xfrm>
            <a:off x="2744458" y="1340219"/>
            <a:ext cx="1757363" cy="1025431"/>
          </a:xfrm>
          <a:custGeom>
            <a:avLst/>
            <a:gdLst/>
            <a:ahLst/>
            <a:cxnLst/>
            <a:rect l="l" t="t" r="r" b="b"/>
            <a:pathLst>
              <a:path w="2343150" h="1557337">
                <a:moveTo>
                  <a:pt x="0" y="0"/>
                </a:moveTo>
                <a:lnTo>
                  <a:pt x="2343150" y="0"/>
                </a:lnTo>
                <a:lnTo>
                  <a:pt x="2343150" y="1168003"/>
                </a:lnTo>
                <a:lnTo>
                  <a:pt x="1171575" y="1557337"/>
                </a:lnTo>
                <a:lnTo>
                  <a:pt x="0" y="1168003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r>
              <a:rPr lang="zh-CN" altLang="en-US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預強調</a:t>
            </a:r>
            <a:endParaRPr lang="en-US" altLang="zh-CN" kern="10" dirty="0" smtClean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pre-emphasis)</a:t>
            </a:r>
            <a:endParaRPr lang="zh-CN" altLang="en-US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38045" y="2374482"/>
            <a:ext cx="1757363" cy="1154709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r>
              <a:rPr lang="zh-CN" altLang="en-US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音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en-US" altLang="zh-CN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frame)</a:t>
            </a:r>
            <a:endParaRPr lang="zh-CN" altLang="en-US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985399" y="168372"/>
            <a:ext cx="1978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2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MFCC</a:t>
            </a:r>
            <a:endParaRPr lang="zh-TW" altLang="en-US" sz="42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38044" y="3443728"/>
            <a:ext cx="1757363" cy="1154709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窗化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(window)</a:t>
            </a:r>
            <a:endParaRPr lang="zh-CN" altLang="en-US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44458" y="4602428"/>
            <a:ext cx="1757363" cy="1154709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endParaRPr lang="en-US" altLang="zh-CN" sz="1200" kern="10" dirty="0" smtClean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傅立葉轉換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(FFT)</a:t>
            </a:r>
            <a:endParaRPr lang="zh-CN" altLang="en-US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69345"/>
      </p:ext>
    </p:extLst>
  </p:cSld>
  <p:clrMapOvr>
    <a:masterClrMapping/>
  </p:clrMapOvr>
  <p:transition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7" grpId="0" animBg="1"/>
          <p:bldP spid="18" grpId="0"/>
          <p:bldP spid="19" grpId="0" animBg="1"/>
          <p:bldP spid="20" grpId="0"/>
          <p:bldP spid="21" grpId="0" animBg="1"/>
          <p:bldP spid="22" grpId="0" animBg="1"/>
          <p:bldP spid="35" grpId="0"/>
          <p:bldP spid="49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7" grpId="0" animBg="1"/>
          <p:bldP spid="18" grpId="0"/>
          <p:bldP spid="19" grpId="0" animBg="1"/>
          <p:bldP spid="20" grpId="0"/>
          <p:bldP spid="21" grpId="0" animBg="1"/>
          <p:bldP spid="22" grpId="0" animBg="1"/>
          <p:bldP spid="35" grpId="0"/>
          <p:bldP spid="49" grpId="0" animBg="1"/>
          <p:bldP spid="5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7A15F657-11E9-47F9-8EEE-1A31BAA2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2654542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zh-TW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增加一個音框的音量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DC117E55-95D1-4A12-A00E-3238C643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2645710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3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en-US" altLang="zh-CN" sz="3000" b="1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9F3849-3C8F-4C21-8937-317111DF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1630972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en-US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消除諧波的作用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B4BCB7B-62ED-4B51-AA46-6BB621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1622140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3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3000" b="1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79F3849-3C8F-4C21-8937-317111DF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3736284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en-US" sz="20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語音特徵擷取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FB4BCB7B-62ED-4B51-AA46-6BB621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3727452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3000" b="1" kern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en-US" altLang="zh-CN" sz="3000" b="1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A15F657-11E9-47F9-8EEE-1A31BAA2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11" y="4839932"/>
            <a:ext cx="7344816" cy="4929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TW" altLang="en-US" sz="20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將頻域轉回時域</a:t>
            </a:r>
            <a:endParaRPr lang="zh-CN" altLang="en-US" sz="20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DC117E55-95D1-4A12-A00E-3238C643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24" y="4831100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3000" b="1" kern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3000" b="1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38044" y="3443728"/>
            <a:ext cx="1757363" cy="1154709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endParaRPr lang="en-US" altLang="zh-CN" sz="1700" kern="10" dirty="0" smtClean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700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離散</a:t>
            </a:r>
            <a:r>
              <a:rPr lang="zh-CN" altLang="en-US" sz="17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餘弦轉換</a:t>
            </a:r>
            <a:endParaRPr lang="en-US" altLang="zh-CN" sz="17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7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(DCT)</a:t>
            </a:r>
            <a:endParaRPr lang="zh-CN" altLang="en-US" sz="17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44458" y="4602428"/>
            <a:ext cx="1757363" cy="1154709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endParaRPr lang="en-US" altLang="zh-TW" sz="1700" kern="10" dirty="0" smtClean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TW" altLang="en-US" sz="1700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逆</a:t>
            </a:r>
            <a:r>
              <a:rPr lang="zh-TW" altLang="en-US" sz="17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傅立葉轉換</a:t>
            </a:r>
            <a:endParaRPr lang="en-US" altLang="zh-TW" sz="17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TW" sz="17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(FIT)</a:t>
            </a:r>
            <a:endParaRPr lang="zh-CN" altLang="en-US" sz="17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44458" y="1465857"/>
            <a:ext cx="1757363" cy="980428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三角帶通濾波器</a:t>
            </a:r>
            <a:r>
              <a:rPr lang="en-US" altLang="zh-CN" sz="16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(TBF)</a:t>
            </a:r>
            <a:endParaRPr lang="zh-CN" altLang="en-US" sz="16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731630" y="2388355"/>
            <a:ext cx="1757363" cy="1154709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algn="ctr">
              <a:defRPr/>
            </a:pPr>
            <a:r>
              <a:rPr lang="zh-CN" altLang="en-US" sz="1700" kern="10" dirty="0" smtClean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對數</a:t>
            </a:r>
            <a:r>
              <a:rPr lang="zh-CN" altLang="en-US" sz="17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轉換</a:t>
            </a:r>
            <a:endParaRPr lang="en-US" altLang="zh-CN" sz="17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700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(log transform)</a:t>
            </a:r>
            <a:endParaRPr lang="zh-CN" altLang="en-US" sz="1700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985399" y="168372"/>
            <a:ext cx="1978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2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MFCC</a:t>
            </a:r>
            <a:endParaRPr lang="zh-TW" altLang="en-US" sz="42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24517"/>
      </p:ext>
    </p:extLst>
  </p:cSld>
  <p:clrMapOvr>
    <a:masterClrMapping/>
  </p:clrMapOvr>
  <p:transition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/>
          <p:bldP spid="23" grpId="0" animBg="1"/>
          <p:bldP spid="24" grpId="0"/>
          <p:bldP spid="17" grpId="0" animBg="1"/>
          <p:bldP spid="18" grpId="0"/>
          <p:bldP spid="19" grpId="0" animBg="1"/>
          <p:bldP spid="20" grpId="0"/>
          <p:bldP spid="49" grpId="0" animBg="1"/>
          <p:bldP spid="50" grpId="0" animBg="1"/>
          <p:bldP spid="25" grpId="0" animBg="1"/>
          <p:bldP spid="29" grpId="0" animBg="1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/>
          <p:bldP spid="23" grpId="0" animBg="1"/>
          <p:bldP spid="24" grpId="0"/>
          <p:bldP spid="17" grpId="0" animBg="1"/>
          <p:bldP spid="18" grpId="0"/>
          <p:bldP spid="19" grpId="0" animBg="1"/>
          <p:bldP spid="20" grpId="0"/>
          <p:bldP spid="49" grpId="0" animBg="1"/>
          <p:bldP spid="50" grpId="0" animBg="1"/>
          <p:bldP spid="25" grpId="0" animBg="1"/>
          <p:bldP spid="29" grpId="0" animBg="1"/>
          <p:bldP spid="3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9CB46-084C-43D4-B38B-3E75E2030CED}"/>
              </a:ext>
            </a:extLst>
          </p:cNvPr>
          <p:cNvSpPr/>
          <p:nvPr/>
        </p:nvSpPr>
        <p:spPr>
          <a:xfrm>
            <a:off x="3106635" y="2374194"/>
            <a:ext cx="2776165" cy="3257490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E3B18C8D-7696-4B6E-9C9E-11856AEC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35" y="2077901"/>
            <a:ext cx="2776165" cy="592586"/>
          </a:xfrm>
          <a:prstGeom prst="homePlate">
            <a:avLst>
              <a:gd name="adj" fmla="val 63872"/>
            </a:avLst>
          </a:prstGeom>
          <a:solidFill>
            <a:srgbClr val="41445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人工切</a:t>
            </a:r>
            <a:r>
              <a:rPr lang="zh-TW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割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7C6CD933-3934-4056-A3CF-F5644095ACD7}"/>
              </a:ext>
            </a:extLst>
          </p:cNvPr>
          <p:cNvSpPr txBox="1"/>
          <p:nvPr/>
        </p:nvSpPr>
        <p:spPr>
          <a:xfrm>
            <a:off x="3214647" y="2877379"/>
            <a:ext cx="2776165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優點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最為精準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缺點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耗費時間長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耗費人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力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切割單元邊界認定不一致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C6205B-2056-4775-BD8A-97A5FFC3523A}"/>
              </a:ext>
            </a:extLst>
          </p:cNvPr>
          <p:cNvSpPr/>
          <p:nvPr/>
        </p:nvSpPr>
        <p:spPr>
          <a:xfrm>
            <a:off x="6401001" y="2374194"/>
            <a:ext cx="2776165" cy="3257490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F5F8773A-FD01-43EC-AA47-A4DE93B11F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1001" y="2077901"/>
            <a:ext cx="2776165" cy="592586"/>
          </a:xfrm>
          <a:prstGeom prst="homePlate">
            <a:avLst>
              <a:gd name="adj" fmla="val 63872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自動切割</a:t>
            </a:r>
            <a:endParaRPr lang="zh-CN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29688A7E-A126-4E18-B2D5-4ACC154EA460}"/>
              </a:ext>
            </a:extLst>
          </p:cNvPr>
          <p:cNvSpPr txBox="1"/>
          <p:nvPr/>
        </p:nvSpPr>
        <p:spPr>
          <a:xfrm>
            <a:off x="6509013" y="2877379"/>
            <a:ext cx="2668153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優點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不費時費力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多種方法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缺點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準確率不一定高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1821" y="195447"/>
            <a:ext cx="286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2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語音切割</a:t>
            </a:r>
            <a:endParaRPr lang="zh-TW" altLang="en-US" sz="42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6947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  <p:bldP spid="5" grpId="0" animBg="1"/>
      <p:bldP spid="6" grpId="0" animBg="1"/>
      <p:bldP spid="7" grpId="0"/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">
            <a:extLst>
              <a:ext uri="{FF2B5EF4-FFF2-40B4-BE49-F238E27FC236}">
                <a16:creationId xmlns:a16="http://schemas.microsoft.com/office/drawing/2014/main" id="{50EB6D64-D5DA-4457-8584-C6A3D6BF4B37}"/>
              </a:ext>
            </a:extLst>
          </p:cNvPr>
          <p:cNvSpPr txBox="1"/>
          <p:nvPr/>
        </p:nvSpPr>
        <p:spPr>
          <a:xfrm>
            <a:off x="2812987" y="662556"/>
            <a:ext cx="2534668" cy="47089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0000" b="1" dirty="0">
                <a:solidFill>
                  <a:srgbClr val="41445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?</a:t>
            </a:r>
            <a:endParaRPr lang="zh-CN" altLang="en-US" sz="30000" b="1" dirty="0">
              <a:solidFill>
                <a:srgbClr val="414455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浅色圆形4">
            <a:extLst>
              <a:ext uri="{FF2B5EF4-FFF2-40B4-BE49-F238E27FC236}">
                <a16:creationId xmlns:a16="http://schemas.microsoft.com/office/drawing/2014/main" id="{E3312610-0668-4047-9CC0-B696B74543DD}"/>
              </a:ext>
            </a:extLst>
          </p:cNvPr>
          <p:cNvSpPr/>
          <p:nvPr/>
        </p:nvSpPr>
        <p:spPr>
          <a:xfrm>
            <a:off x="2929518" y="3807055"/>
            <a:ext cx="2286000" cy="2286000"/>
          </a:xfrm>
          <a:prstGeom prst="ellipse">
            <a:avLst/>
          </a:prstGeom>
          <a:solidFill>
            <a:srgbClr val="414455"/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深色圆形4">
            <a:extLst>
              <a:ext uri="{FF2B5EF4-FFF2-40B4-BE49-F238E27FC236}">
                <a16:creationId xmlns:a16="http://schemas.microsoft.com/office/drawing/2014/main" id="{AF511373-33E7-4E13-ACE3-D1319E88BE25}"/>
              </a:ext>
            </a:extLst>
          </p:cNvPr>
          <p:cNvSpPr/>
          <p:nvPr/>
        </p:nvSpPr>
        <p:spPr>
          <a:xfrm>
            <a:off x="2929518" y="3807055"/>
            <a:ext cx="2286000" cy="228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浅色圆形3">
            <a:extLst>
              <a:ext uri="{FF2B5EF4-FFF2-40B4-BE49-F238E27FC236}">
                <a16:creationId xmlns:a16="http://schemas.microsoft.com/office/drawing/2014/main" id="{5F268828-3B58-4830-88AB-4CE88F17A817}"/>
              </a:ext>
            </a:extLst>
          </p:cNvPr>
          <p:cNvSpPr/>
          <p:nvPr/>
        </p:nvSpPr>
        <p:spPr>
          <a:xfrm>
            <a:off x="3255749" y="4133286"/>
            <a:ext cx="1633538" cy="1633538"/>
          </a:xfrm>
          <a:prstGeom prst="ellipse">
            <a:avLst/>
          </a:prstGeom>
          <a:solidFill>
            <a:srgbClr val="414455"/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深色圆形3">
            <a:extLst>
              <a:ext uri="{FF2B5EF4-FFF2-40B4-BE49-F238E27FC236}">
                <a16:creationId xmlns:a16="http://schemas.microsoft.com/office/drawing/2014/main" id="{61E64470-4AAF-4556-8D2A-5DA3F21366EE}"/>
              </a:ext>
            </a:extLst>
          </p:cNvPr>
          <p:cNvSpPr/>
          <p:nvPr/>
        </p:nvSpPr>
        <p:spPr>
          <a:xfrm>
            <a:off x="3257523" y="4148206"/>
            <a:ext cx="1633538" cy="1633538"/>
          </a:xfrm>
          <a:prstGeom prst="ellipse">
            <a:avLst/>
          </a:prstGeom>
          <a:solidFill>
            <a:srgbClr val="414455"/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浅色圆形2">
            <a:extLst>
              <a:ext uri="{FF2B5EF4-FFF2-40B4-BE49-F238E27FC236}">
                <a16:creationId xmlns:a16="http://schemas.microsoft.com/office/drawing/2014/main" id="{A5AC9163-B839-443D-915D-5B95FBA978DE}"/>
              </a:ext>
            </a:extLst>
          </p:cNvPr>
          <p:cNvSpPr/>
          <p:nvPr/>
        </p:nvSpPr>
        <p:spPr>
          <a:xfrm>
            <a:off x="3583172" y="4460709"/>
            <a:ext cx="978694" cy="978694"/>
          </a:xfrm>
          <a:prstGeom prst="ellipse">
            <a:avLst/>
          </a:prstGeom>
          <a:solidFill>
            <a:srgbClr val="414455"/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深色圆形2">
            <a:extLst>
              <a:ext uri="{FF2B5EF4-FFF2-40B4-BE49-F238E27FC236}">
                <a16:creationId xmlns:a16="http://schemas.microsoft.com/office/drawing/2014/main" id="{F75B0540-D96D-460A-863D-65147375FD54}"/>
              </a:ext>
            </a:extLst>
          </p:cNvPr>
          <p:cNvSpPr/>
          <p:nvPr/>
        </p:nvSpPr>
        <p:spPr>
          <a:xfrm>
            <a:off x="3583172" y="4460709"/>
            <a:ext cx="978694" cy="97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浅色圆形1">
            <a:extLst>
              <a:ext uri="{FF2B5EF4-FFF2-40B4-BE49-F238E27FC236}">
                <a16:creationId xmlns:a16="http://schemas.microsoft.com/office/drawing/2014/main" id="{84F906BC-0625-4D5D-88B6-E2BC2CA9282B}"/>
              </a:ext>
            </a:extLst>
          </p:cNvPr>
          <p:cNvSpPr/>
          <p:nvPr/>
        </p:nvSpPr>
        <p:spPr>
          <a:xfrm>
            <a:off x="3909403" y="4786940"/>
            <a:ext cx="326231" cy="326231"/>
          </a:xfrm>
          <a:prstGeom prst="ellipse">
            <a:avLst/>
          </a:prstGeom>
          <a:solidFill>
            <a:srgbClr val="414455"/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深色圆形1">
            <a:extLst>
              <a:ext uri="{FF2B5EF4-FFF2-40B4-BE49-F238E27FC236}">
                <a16:creationId xmlns:a16="http://schemas.microsoft.com/office/drawing/2014/main" id="{8496A898-2805-4289-9CBB-0DE4E25C4FDB}"/>
              </a:ext>
            </a:extLst>
          </p:cNvPr>
          <p:cNvSpPr/>
          <p:nvPr/>
        </p:nvSpPr>
        <p:spPr>
          <a:xfrm>
            <a:off x="3909403" y="4786940"/>
            <a:ext cx="326231" cy="326231"/>
          </a:xfrm>
          <a:prstGeom prst="ellipse">
            <a:avLst/>
          </a:prstGeom>
          <a:solidFill>
            <a:srgbClr val="414455"/>
          </a:solidFill>
          <a:ln w="3175">
            <a:solidFill>
              <a:srgbClr val="D7D7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横线1">
            <a:extLst>
              <a:ext uri="{FF2B5EF4-FFF2-40B4-BE49-F238E27FC236}">
                <a16:creationId xmlns:a16="http://schemas.microsoft.com/office/drawing/2014/main" id="{4D85DD2C-E5B3-4199-A2C9-53427AF35A90}"/>
              </a:ext>
            </a:extLst>
          </p:cNvPr>
          <p:cNvSpPr/>
          <p:nvPr/>
        </p:nvSpPr>
        <p:spPr bwMode="auto">
          <a:xfrm>
            <a:off x="6760087" y="3318899"/>
            <a:ext cx="615141" cy="0"/>
          </a:xfrm>
          <a:prstGeom prst="line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51657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rgbClr val="414455"/>
            </a:solidFill>
            <a:round/>
            <a:headEnd/>
            <a:tailEnd/>
          </a:ln>
          <a:effectLst/>
        </p:spPr>
      </p:sp>
      <p:sp>
        <p:nvSpPr>
          <p:cNvPr id="32" name="文本1">
            <a:extLst>
              <a:ext uri="{FF2B5EF4-FFF2-40B4-BE49-F238E27FC236}">
                <a16:creationId xmlns:a16="http://schemas.microsoft.com/office/drawing/2014/main" id="{752285A5-3121-4E19-BC8A-EEE840F12BA8}"/>
              </a:ext>
            </a:extLst>
          </p:cNvPr>
          <p:cNvSpPr/>
          <p:nvPr/>
        </p:nvSpPr>
        <p:spPr bwMode="auto">
          <a:xfrm>
            <a:off x="7311400" y="3059937"/>
            <a:ext cx="1897255" cy="517922"/>
          </a:xfrm>
          <a:custGeom>
            <a:avLst/>
            <a:gdLst>
              <a:gd name="connsiteX0" fmla="*/ 0 w 1524000"/>
              <a:gd name="connsiteY0" fmla="*/ 0 h 728980"/>
              <a:gd name="connsiteX1" fmla="*/ 1524000 w 1524000"/>
              <a:gd name="connsiteY1" fmla="*/ 0 h 728980"/>
              <a:gd name="connsiteX2" fmla="*/ 1524000 w 1524000"/>
              <a:gd name="connsiteY2" fmla="*/ 728980 h 728980"/>
              <a:gd name="connsiteX3" fmla="*/ 0 w 1524000"/>
              <a:gd name="connsiteY3" fmla="*/ 728980 h 728980"/>
              <a:gd name="connsiteX4" fmla="*/ 0 w 1524000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728980">
                <a:moveTo>
                  <a:pt x="0" y="0"/>
                </a:moveTo>
                <a:lnTo>
                  <a:pt x="1524000" y="0"/>
                </a:lnTo>
                <a:lnTo>
                  <a:pt x="1524000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/>
            <a:r>
              <a:rPr lang="en-US" altLang="zh-CN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HMM-GMM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斜线1">
            <a:extLst>
              <a:ext uri="{FF2B5EF4-FFF2-40B4-BE49-F238E27FC236}">
                <a16:creationId xmlns:a16="http://schemas.microsoft.com/office/drawing/2014/main" id="{BDE10000-3344-43A9-9AA2-89FA3E0C087E}"/>
              </a:ext>
            </a:extLst>
          </p:cNvPr>
          <p:cNvSpPr/>
          <p:nvPr/>
        </p:nvSpPr>
        <p:spPr bwMode="auto">
          <a:xfrm rot="5400000">
            <a:off x="4598938" y="2773428"/>
            <a:ext cx="1615679" cy="2706620"/>
          </a:xfrm>
          <a:prstGeom prst="line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51657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rgbClr val="414455"/>
            </a:solidFill>
            <a:round/>
            <a:headEnd/>
            <a:tailEnd/>
          </a:ln>
          <a:effectLst/>
        </p:spPr>
      </p:sp>
      <p:sp>
        <p:nvSpPr>
          <p:cNvPr id="37" name="横线3">
            <a:extLst>
              <a:ext uri="{FF2B5EF4-FFF2-40B4-BE49-F238E27FC236}">
                <a16:creationId xmlns:a16="http://schemas.microsoft.com/office/drawing/2014/main" id="{09DD1B12-E865-4FE3-91A9-F6CA45B90FB6}"/>
              </a:ext>
            </a:extLst>
          </p:cNvPr>
          <p:cNvSpPr/>
          <p:nvPr/>
        </p:nvSpPr>
        <p:spPr bwMode="auto">
          <a:xfrm>
            <a:off x="6186398" y="4411893"/>
            <a:ext cx="615140" cy="0"/>
          </a:xfrm>
          <a:prstGeom prst="line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51657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rgbClr val="414455"/>
            </a:solidFill>
            <a:round/>
            <a:headEnd/>
            <a:tailEnd/>
          </a:ln>
          <a:effectLst/>
        </p:spPr>
      </p:sp>
      <p:sp>
        <p:nvSpPr>
          <p:cNvPr id="39" name="斜线3">
            <a:extLst>
              <a:ext uri="{FF2B5EF4-FFF2-40B4-BE49-F238E27FC236}">
                <a16:creationId xmlns:a16="http://schemas.microsoft.com/office/drawing/2014/main" id="{657233EC-A93E-4ED4-AD70-A87ECD7935BF}"/>
              </a:ext>
            </a:extLst>
          </p:cNvPr>
          <p:cNvSpPr/>
          <p:nvPr/>
        </p:nvSpPr>
        <p:spPr bwMode="auto">
          <a:xfrm rot="5400000">
            <a:off x="4862758" y="4100285"/>
            <a:ext cx="1012031" cy="1635248"/>
          </a:xfrm>
          <a:prstGeom prst="line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51657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rgbClr val="414455"/>
            </a:solidFill>
            <a:round/>
            <a:headEnd/>
            <a:tailEnd/>
          </a:ln>
          <a:effectLst/>
        </p:spPr>
      </p:sp>
      <p:sp>
        <p:nvSpPr>
          <p:cNvPr id="40" name="横线4">
            <a:extLst>
              <a:ext uri="{FF2B5EF4-FFF2-40B4-BE49-F238E27FC236}">
                <a16:creationId xmlns:a16="http://schemas.microsoft.com/office/drawing/2014/main" id="{8A40C14D-89F0-4DFD-BA8E-5747DC6EE05F}"/>
              </a:ext>
            </a:extLst>
          </p:cNvPr>
          <p:cNvSpPr/>
          <p:nvPr/>
        </p:nvSpPr>
        <p:spPr bwMode="auto">
          <a:xfrm>
            <a:off x="5924257" y="4958390"/>
            <a:ext cx="615141" cy="0"/>
          </a:xfrm>
          <a:prstGeom prst="line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51657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rgbClr val="414455"/>
            </a:solidFill>
            <a:round/>
            <a:headEnd/>
            <a:tailEnd/>
          </a:ln>
          <a:effectLst/>
        </p:spPr>
      </p:sp>
      <p:sp>
        <p:nvSpPr>
          <p:cNvPr id="42" name="斜线4">
            <a:extLst>
              <a:ext uri="{FF2B5EF4-FFF2-40B4-BE49-F238E27FC236}">
                <a16:creationId xmlns:a16="http://schemas.microsoft.com/office/drawing/2014/main" id="{C15DDBAA-9437-45A7-A820-BC9680741F3C}"/>
              </a:ext>
            </a:extLst>
          </p:cNvPr>
          <p:cNvSpPr/>
          <p:nvPr/>
        </p:nvSpPr>
        <p:spPr bwMode="auto">
          <a:xfrm rot="5400000">
            <a:off x="5002464" y="4734485"/>
            <a:ext cx="695325" cy="1143137"/>
          </a:xfrm>
          <a:prstGeom prst="line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51657">
                <a:schemeClr val="accent6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rgbClr val="414455"/>
            </a:solidFill>
            <a:round/>
            <a:headEnd/>
            <a:tailEnd/>
          </a:ln>
          <a:effectLst/>
        </p:spPr>
      </p:sp>
      <p:sp>
        <p:nvSpPr>
          <p:cNvPr id="43" name="文字方塊 42"/>
          <p:cNvSpPr txBox="1"/>
          <p:nvPr/>
        </p:nvSpPr>
        <p:spPr>
          <a:xfrm>
            <a:off x="4362468" y="195447"/>
            <a:ext cx="31900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800" b="1" dirty="0" smtClean="0">
                <a:solidFill>
                  <a:srgbClr val="4144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自動切割方法</a:t>
            </a:r>
            <a:endParaRPr lang="zh-TW" altLang="en-US" sz="3800" b="1" dirty="0">
              <a:solidFill>
                <a:srgbClr val="4144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87788" y="4192816"/>
            <a:ext cx="3583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Recurrent Neural Network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3277" y="4774646"/>
            <a:ext cx="40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Long Short-term Neural Network</a:t>
            </a:r>
            <a:endParaRPr lang="zh-CN" altLang="en-US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4694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43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367</Words>
  <Application>Microsoft Office PowerPoint</Application>
  <PresentationFormat>寬螢幕</PresentationFormat>
  <Paragraphs>101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等线</vt:lpstr>
      <vt:lpstr>等线 Light</vt:lpstr>
      <vt:lpstr>微软雅黑</vt:lpstr>
      <vt:lpstr>宋体</vt:lpstr>
      <vt:lpstr>微軟正黑體</vt:lpstr>
      <vt:lpstr>新細明體</vt:lpstr>
      <vt:lpstr>標楷體</vt:lpstr>
      <vt:lpstr>Albany AMT</vt:lpstr>
      <vt:lpstr>AR CHRISTY</vt:lpstr>
      <vt:lpstr>AR JULIAN</vt:lpstr>
      <vt:lpstr>Arial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薇 黎</cp:lastModifiedBy>
  <cp:revision>76</cp:revision>
  <dcterms:created xsi:type="dcterms:W3CDTF">2017-06-12T06:58:55Z</dcterms:created>
  <dcterms:modified xsi:type="dcterms:W3CDTF">2020-03-26T16:16:20Z</dcterms:modified>
</cp:coreProperties>
</file>