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4" r:id="rId4"/>
    <p:sldId id="258" r:id="rId5"/>
    <p:sldId id="275" r:id="rId6"/>
    <p:sldId id="259" r:id="rId7"/>
    <p:sldId id="261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9" r:id="rId17"/>
    <p:sldId id="273" r:id="rId18"/>
    <p:sldId id="265" r:id="rId19"/>
    <p:sldId id="266" r:id="rId20"/>
    <p:sldId id="276" r:id="rId21"/>
    <p:sldId id="277" r:id="rId22"/>
    <p:sldId id="278" r:id="rId23"/>
    <p:sldId id="299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8" r:id="rId34"/>
    <p:sldId id="30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5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7108C-1862-4909-A5DB-AE99DAFB03D8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46893-5FBF-493F-8689-613A1095C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70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46893-5FBF-493F-8689-613A1095C74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921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46893-5FBF-493F-8689-613A1095C74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85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46893-5FBF-493F-8689-613A1095C74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962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46893-5FBF-493F-8689-613A1095C74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337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46893-5FBF-493F-8689-613A1095C74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072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46893-5FBF-493F-8689-613A1095C74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456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46893-5FBF-493F-8689-613A1095C74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8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46893-5FBF-493F-8689-613A1095C74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918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46893-5FBF-493F-8689-613A1095C74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764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46893-5FBF-493F-8689-613A1095C74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339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0F5915D-65D9-4E92-8ED0-387E266A571D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5F8E-1016-49D6-9999-3DB322CA592A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C303-9F26-4F4A-B444-79AD424F5CCC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9B22-3A58-44E6-8FA2-B9CE3D07C6BE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2E1D-40C0-4164-B740-7AC0C9FBF678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2042-3152-4911-837B-53BFF3E071F8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67BD-D75A-40CD-B1D3-B6396ED6BFC3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FE27235-AEDC-41F5-8D6C-8A6AA79D7BEB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D76F9D8-7CA7-4266-BD83-3FA59F348E13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7485" y="273050"/>
            <a:ext cx="10968567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7485" y="1598613"/>
            <a:ext cx="10968567" cy="4497387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93C1B-FF11-4A76-879B-387D5B93E2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748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A96-EBBE-49EF-BCE2-2DAD6D486333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F2EA7-101D-4669-86DD-7F5B45596D06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FC6F-1263-416F-AE41-A280DBEA24F8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9D4E-F593-4FC5-8BB4-00E13C532286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DB291-5180-4F29-9CD2-24D672DA2C48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8D55-7029-470E-987B-AE9BB16EA15C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4AC7-840A-42A4-9ECE-440CFDF1C813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EAB8-FEA9-4DD2-B70A-F86296A31B42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246E414-A996-4017-858E-F23A780F70E8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4" r:id="rId18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.ntpu.edu.tw/E-resources/endno.php" TargetMode="External"/><Relationship Id="rId2" Type="http://schemas.openxmlformats.org/officeDocument/2006/relationships/hyperlink" Target="http://www.endnot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holar.google.com.tw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b="1" dirty="0" smtClean="0"/>
              <a:t>期許</a:t>
            </a:r>
            <a:r>
              <a:rPr lang="zh-TW" altLang="zh-TW" b="1" dirty="0" smtClean="0"/>
              <a:t>寫</a:t>
            </a:r>
            <a:r>
              <a:rPr lang="zh-TW" altLang="en-US" b="1" dirty="0" smtClean="0"/>
              <a:t>個 </a:t>
            </a:r>
            <a:r>
              <a:rPr lang="en-US" altLang="zh-TW" b="1" dirty="0" smtClean="0"/>
              <a:t>Profession</a:t>
            </a:r>
            <a:r>
              <a:rPr lang="zh-TW" altLang="en-US" b="1" dirty="0" smtClean="0"/>
              <a:t> 的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zh-TW" b="1" dirty="0" smtClean="0"/>
              <a:t>統計</a:t>
            </a:r>
            <a:r>
              <a:rPr lang="zh-TW" altLang="zh-TW" b="1" dirty="0"/>
              <a:t>分析</a:t>
            </a:r>
            <a:r>
              <a:rPr lang="zh-TW" altLang="zh-TW" b="1" dirty="0" smtClean="0"/>
              <a:t>報告</a:t>
            </a:r>
            <a:r>
              <a:rPr lang="zh-TW" altLang="en-US" b="1" dirty="0"/>
              <a:t>囉</a:t>
            </a:r>
            <a:r>
              <a:rPr lang="en-US" altLang="zh-TW" b="1" dirty="0" smtClean="0"/>
              <a:t>!</a:t>
            </a:r>
            <a:r>
              <a:rPr lang="zh-TW" altLang="zh-TW" b="1" dirty="0"/>
              <a:t/>
            </a:r>
            <a:br>
              <a:rPr lang="zh-TW" altLang="zh-TW" b="1" dirty="0"/>
            </a:b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/>
          <a:lstStyle/>
          <a:p>
            <a:r>
              <a:rPr lang="zh-TW" altLang="en-US" dirty="0" smtClean="0"/>
              <a:t>台北大學 統計學系                                                         </a:t>
            </a:r>
            <a:r>
              <a:rPr lang="zh-TW" altLang="zh-TW" dirty="0" smtClean="0"/>
              <a:t>林財川</a:t>
            </a:r>
            <a:r>
              <a:rPr lang="en-US" altLang="zh-TW" dirty="0" smtClean="0"/>
              <a:t> </a:t>
            </a:r>
            <a:r>
              <a:rPr lang="en-US" altLang="zh-TW" dirty="0" smtClean="0"/>
              <a:t>2019/5/8;2010/1/9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EE6C-53CA-4692-B0E8-85787A4CD9EA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</a:t>
            </a:r>
            <a:r>
              <a:rPr lang="zh-TW" altLang="en-US" dirty="0" smtClean="0"/>
              <a:t>探討的</a:t>
            </a:r>
            <a:r>
              <a:rPr lang="zh-TW" altLang="en-US" dirty="0"/>
              <a:t>意義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TW" altLang="en-US" sz="2800" dirty="0" smtClean="0"/>
              <a:t>文獻：</a:t>
            </a:r>
            <a:r>
              <a:rPr lang="zh-TW" altLang="en-US" sz="2800" dirty="0"/>
              <a:t>針對一個研究問題的相關文獻</a:t>
            </a:r>
            <a:r>
              <a:rPr lang="zh-TW" altLang="en-US" sz="2800" b="1" dirty="0"/>
              <a:t>進行蒐集、評鑑、分析、歸納和統整</a:t>
            </a:r>
            <a:r>
              <a:rPr lang="zh-TW" altLang="en-US" sz="2800" dirty="0"/>
              <a:t>。</a:t>
            </a:r>
          </a:p>
          <a:p>
            <a:pPr>
              <a:defRPr/>
            </a:pPr>
            <a:r>
              <a:rPr lang="zh-TW" altLang="en-US" sz="2800" dirty="0"/>
              <a:t>經由文獻探討，研究者</a:t>
            </a:r>
          </a:p>
          <a:p>
            <a:pPr lvl="1">
              <a:defRPr/>
            </a:pPr>
            <a:r>
              <a:rPr lang="zh-TW" altLang="en-US" sz="2800" dirty="0"/>
              <a:t>熟悉相關知識</a:t>
            </a:r>
          </a:p>
          <a:p>
            <a:pPr lvl="1">
              <a:defRPr/>
            </a:pPr>
            <a:r>
              <a:rPr lang="zh-TW" altLang="en-US" sz="2800" dirty="0"/>
              <a:t>了解相關概念、理論、變項、定義、已存在的研究問題、假設、方法。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F29C-573B-4AD7-BD66-34FD7E0E0AC4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8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文獻</a:t>
            </a:r>
            <a:r>
              <a:rPr lang="zh-TW" altLang="en-US" dirty="0" smtClean="0">
                <a:latin typeface="+mj-ea"/>
              </a:rPr>
              <a:t>探討的</a:t>
            </a:r>
            <a:r>
              <a:rPr lang="en-US" altLang="zh-TW" dirty="0" smtClean="0">
                <a:latin typeface="+mj-ea"/>
              </a:rPr>
              <a:t>related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zh-TW" sz="2800" dirty="0" smtClean="0"/>
          </a:p>
          <a:p>
            <a:pPr>
              <a:defRPr/>
            </a:pPr>
            <a:r>
              <a:rPr lang="en-US" altLang="zh-TW" sz="2800" dirty="0" smtClean="0"/>
              <a:t>Q1. </a:t>
            </a:r>
            <a:r>
              <a:rPr lang="zh-TW" altLang="en-US" sz="2800" dirty="0" smtClean="0"/>
              <a:t>在</a:t>
            </a:r>
            <a:r>
              <a:rPr lang="zh-TW" altLang="en-US" sz="2800" dirty="0"/>
              <a:t>哪裡可以找到所需的資料？</a:t>
            </a:r>
          </a:p>
          <a:p>
            <a:pPr>
              <a:defRPr/>
            </a:pPr>
            <a:r>
              <a:rPr lang="en-US" altLang="zh-TW" sz="2800" dirty="0" smtClean="0"/>
              <a:t>Q2. </a:t>
            </a:r>
            <a:r>
              <a:rPr lang="zh-TW" altLang="en-US" sz="2800" dirty="0" smtClean="0"/>
              <a:t>找到</a:t>
            </a:r>
            <a:r>
              <a:rPr lang="zh-TW" altLang="en-US" sz="2800" dirty="0"/>
              <a:t>資料後要做什麼？</a:t>
            </a:r>
          </a:p>
          <a:p>
            <a:pPr>
              <a:defRPr/>
            </a:pPr>
            <a:r>
              <a:rPr lang="en-US" altLang="zh-TW" sz="2800" dirty="0" smtClean="0"/>
              <a:t>Q3. </a:t>
            </a:r>
            <a:r>
              <a:rPr lang="zh-TW" altLang="en-US" sz="2800" dirty="0" smtClean="0"/>
              <a:t>資料</a:t>
            </a:r>
            <a:r>
              <a:rPr lang="zh-TW" altLang="en-US" sz="2800" dirty="0"/>
              <a:t>要如何整理？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A96-EBBE-49EF-BCE2-2DAD6D486333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9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</a:t>
            </a:r>
            <a:r>
              <a:rPr lang="zh-TW" altLang="en-US" dirty="0" smtClean="0"/>
              <a:t>探討的</a:t>
            </a:r>
            <a:r>
              <a:rPr lang="en-US" altLang="zh-TW" dirty="0" smtClean="0"/>
              <a:t>contents 1/3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TW" altLang="zh-TW" sz="2800" dirty="0" smtClean="0"/>
              <a:t>變項</a:t>
            </a:r>
            <a:endParaRPr lang="en-US" altLang="zh-TW" sz="2800" dirty="0"/>
          </a:p>
          <a:p>
            <a:pPr lvl="1">
              <a:defRPr/>
            </a:pPr>
            <a:r>
              <a:rPr lang="zh-TW" altLang="zh-TW" sz="2800" dirty="0"/>
              <a:t>使用的變項是否適當</a:t>
            </a:r>
            <a:r>
              <a:rPr lang="zh-TW" altLang="zh-TW" sz="2800" dirty="0" smtClean="0"/>
              <a:t>？</a:t>
            </a:r>
            <a:endParaRPr lang="en-US" altLang="zh-TW" sz="2800" dirty="0" smtClean="0"/>
          </a:p>
          <a:p>
            <a:pPr>
              <a:defRPr/>
            </a:pPr>
            <a:r>
              <a:rPr lang="zh-TW" altLang="zh-TW" sz="2800" dirty="0" smtClean="0"/>
              <a:t>研究</a:t>
            </a:r>
            <a:r>
              <a:rPr lang="zh-TW" altLang="zh-TW" sz="2800" dirty="0"/>
              <a:t>設計，如實驗、問卷、觀察等</a:t>
            </a:r>
            <a:endParaRPr lang="en-US" altLang="zh-TW" sz="2800" dirty="0"/>
          </a:p>
          <a:p>
            <a:pPr marL="342900" lvl="1" indent="-342900">
              <a:defRPr/>
            </a:pPr>
            <a:r>
              <a:rPr lang="zh-TW" altLang="zh-TW" sz="2800" dirty="0">
                <a:latin typeface="+mn-ea"/>
              </a:rPr>
              <a:t>資料蒐集</a:t>
            </a:r>
            <a:r>
              <a:rPr lang="zh-TW" altLang="zh-TW" sz="2800" dirty="0" smtClean="0">
                <a:latin typeface="+mn-ea"/>
              </a:rPr>
              <a:t>方法</a:t>
            </a:r>
            <a:r>
              <a:rPr lang="en-US" altLang="zh-TW" sz="2800" dirty="0" smtClean="0">
                <a:latin typeface="+mn-ea"/>
              </a:rPr>
              <a:t> </a:t>
            </a:r>
            <a:r>
              <a:rPr lang="zh-TW" altLang="zh-TW" sz="2800" dirty="0"/>
              <a:t>？</a:t>
            </a:r>
            <a:endParaRPr lang="en-US" altLang="zh-TW" sz="2800" dirty="0"/>
          </a:p>
          <a:p>
            <a:pPr marL="0" indent="0">
              <a:buNone/>
              <a:defRPr/>
            </a:pPr>
            <a:endParaRPr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A96-EBBE-49EF-BCE2-2DAD6D486333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7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</a:t>
            </a:r>
            <a:r>
              <a:rPr lang="zh-TW" altLang="en-US" dirty="0" smtClean="0"/>
              <a:t>探討的</a:t>
            </a:r>
            <a:r>
              <a:rPr lang="en-US" altLang="zh-TW" dirty="0" smtClean="0"/>
              <a:t>contents 2/3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TW" altLang="zh-TW" sz="2400" dirty="0" smtClean="0">
                <a:latin typeface="+mn-ea"/>
              </a:rPr>
              <a:t>研究</a:t>
            </a:r>
            <a:r>
              <a:rPr lang="zh-TW" altLang="zh-TW" sz="2400" dirty="0">
                <a:latin typeface="+mn-ea"/>
              </a:rPr>
              <a:t>時間與流程</a:t>
            </a:r>
            <a:endParaRPr lang="en-US" altLang="zh-TW" sz="2400" dirty="0">
              <a:latin typeface="+mn-ea"/>
            </a:endParaRPr>
          </a:p>
          <a:p>
            <a:pPr lvl="1">
              <a:defRPr/>
            </a:pPr>
            <a:r>
              <a:rPr lang="zh-TW" altLang="zh-TW" sz="2400" dirty="0">
                <a:latin typeface="+mn-ea"/>
              </a:rPr>
              <a:t>研究執行時間適當嗎？期間有無狀況？</a:t>
            </a:r>
          </a:p>
          <a:p>
            <a:pPr>
              <a:defRPr/>
            </a:pPr>
            <a:r>
              <a:rPr lang="zh-TW" altLang="zh-TW" sz="2400" dirty="0">
                <a:latin typeface="+mn-ea"/>
              </a:rPr>
              <a:t>參與者，含選樣標準、樣本數</a:t>
            </a:r>
            <a:endParaRPr lang="en-US" altLang="zh-TW" sz="2400" dirty="0">
              <a:latin typeface="+mn-ea"/>
            </a:endParaRPr>
          </a:p>
          <a:p>
            <a:pPr lvl="1">
              <a:defRPr/>
            </a:pPr>
            <a:r>
              <a:rPr lang="zh-TW" altLang="zh-TW" sz="2400" dirty="0">
                <a:latin typeface="+mn-ea"/>
              </a:rPr>
              <a:t>選樣的標準或限制是否會影響研究結果？人數適當嗎？</a:t>
            </a:r>
            <a:endParaRPr lang="zh-TW" altLang="en-US" sz="2400" dirty="0">
              <a:latin typeface="+mn-ea"/>
            </a:endParaRPr>
          </a:p>
          <a:p>
            <a:pPr>
              <a:defRPr/>
            </a:pPr>
            <a:r>
              <a:rPr lang="zh-TW" altLang="zh-TW" sz="2400" dirty="0">
                <a:latin typeface="+mn-ea"/>
              </a:rPr>
              <a:t>資料分析方法</a:t>
            </a:r>
            <a:endParaRPr lang="en-US" altLang="zh-TW" sz="2400" dirty="0">
              <a:latin typeface="+mn-ea"/>
            </a:endParaRPr>
          </a:p>
          <a:p>
            <a:pPr lvl="1">
              <a:defRPr/>
            </a:pPr>
            <a:r>
              <a:rPr lang="zh-TW" altLang="zh-TW" sz="2400" dirty="0">
                <a:latin typeface="+mn-ea"/>
              </a:rPr>
              <a:t>所使用的分析法是否正確？</a:t>
            </a:r>
          </a:p>
          <a:p>
            <a:pPr marL="0" indent="0">
              <a:buNone/>
              <a:defRPr/>
            </a:pP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A96-EBBE-49EF-BCE2-2DAD6D486333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</a:t>
            </a:r>
            <a:r>
              <a:rPr lang="zh-TW" altLang="en-US" dirty="0" smtClean="0"/>
              <a:t>探討的</a:t>
            </a:r>
            <a:r>
              <a:rPr lang="en-US" altLang="zh-TW" dirty="0" smtClean="0"/>
              <a:t>contents 3/3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TW" altLang="zh-TW" sz="2800" dirty="0"/>
              <a:t>結果</a:t>
            </a:r>
            <a:endParaRPr lang="en-US" altLang="zh-TW" sz="2800" dirty="0"/>
          </a:p>
          <a:p>
            <a:pPr>
              <a:defRPr/>
            </a:pPr>
            <a:r>
              <a:rPr lang="zh-TW" altLang="zh-TW" sz="2800" dirty="0" smtClean="0"/>
              <a:t>結論</a:t>
            </a:r>
            <a:endParaRPr lang="en-US" altLang="zh-TW" sz="2800" dirty="0"/>
          </a:p>
          <a:p>
            <a:pPr marL="457200" lvl="1" indent="0">
              <a:buNone/>
              <a:defRPr/>
            </a:pPr>
            <a:endParaRPr lang="zh-TW" altLang="zh-TW" sz="2800" dirty="0"/>
          </a:p>
          <a:p>
            <a:pPr marL="0" indent="0">
              <a:buNone/>
              <a:defRPr/>
            </a:pPr>
            <a:endParaRPr lang="zh-TW" altLang="zh-TW" sz="2400" dirty="0"/>
          </a:p>
          <a:p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A96-EBBE-49EF-BCE2-2DAD6D486333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文獻</a:t>
            </a:r>
            <a:r>
              <a:rPr lang="zh-TW" altLang="en-US" dirty="0" smtClean="0">
                <a:latin typeface="+mj-ea"/>
              </a:rPr>
              <a:t>探討的</a:t>
            </a:r>
            <a:r>
              <a:rPr lang="en-US" altLang="zh-TW" dirty="0" smtClean="0">
                <a:latin typeface="+mj-ea"/>
              </a:rPr>
              <a:t>Good Tips-1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Pdf hardcopy (PHOTO)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A96-EBBE-49EF-BCE2-2DAD6D486333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46" y="311523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文獻</a:t>
            </a:r>
            <a:r>
              <a:rPr lang="zh-TW" altLang="en-US" dirty="0" smtClean="0">
                <a:latin typeface="+mj-ea"/>
              </a:rPr>
              <a:t>探討的</a:t>
            </a:r>
            <a:r>
              <a:rPr lang="en-US" altLang="zh-TW" dirty="0" smtClean="0">
                <a:latin typeface="+mj-ea"/>
              </a:rPr>
              <a:t>Good Tips-2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4" y="2596551"/>
            <a:ext cx="8825659" cy="369929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Excel (PHOTO)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A96-EBBE-49EF-BCE2-2DAD6D486333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98474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專業使用統計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4" y="2629380"/>
            <a:ext cx="8825659" cy="3416300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See scan example</a:t>
            </a:r>
          </a:p>
          <a:p>
            <a:pPr lvl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Equations; equation number</a:t>
            </a:r>
          </a:p>
          <a:p>
            <a:pPr lvl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Statistical inferences (estimation, test, p-value, MSE,…)</a:t>
            </a:r>
          </a:p>
          <a:p>
            <a:pPr lvl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Figures </a:t>
            </a:r>
          </a:p>
          <a:p>
            <a:pPr lvl="1"/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A96-EBBE-49EF-BCE2-2DAD6D486333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結論的</a:t>
            </a:r>
            <a:r>
              <a:rPr lang="zh-TW" altLang="zh-TW" dirty="0" smtClean="0"/>
              <a:t>寫法</a:t>
            </a:r>
            <a:r>
              <a:rPr lang="en-US" altLang="zh-TW" dirty="0" smtClean="0"/>
              <a:t>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4" y="2565400"/>
            <a:ext cx="8825659" cy="3416300"/>
          </a:xfrm>
        </p:spPr>
        <p:txBody>
          <a:bodyPr>
            <a:normAutofit/>
          </a:bodyPr>
          <a:lstStyle/>
          <a:p>
            <a:pPr fontAlgn="base"/>
            <a:endParaRPr lang="en-US" altLang="zh-TW" sz="2800" dirty="0" smtClean="0"/>
          </a:p>
          <a:p>
            <a:pPr fontAlgn="base"/>
            <a:r>
              <a:rPr lang="zh-TW" altLang="zh-TW" sz="2800" dirty="0" smtClean="0"/>
              <a:t>綜合根據文中</a:t>
            </a:r>
            <a:r>
              <a:rPr lang="zh-TW" altLang="zh-TW" sz="2800" dirty="0"/>
              <a:t>的理論分析</a:t>
            </a:r>
            <a:r>
              <a:rPr lang="zh-TW" altLang="zh-TW" sz="2800" dirty="0" smtClean="0"/>
              <a:t>、驗證</a:t>
            </a:r>
            <a:r>
              <a:rPr lang="zh-TW" altLang="zh-TW" sz="2800" dirty="0"/>
              <a:t>、考察等</a:t>
            </a:r>
            <a:r>
              <a:rPr lang="zh-TW" altLang="zh-TW" sz="2800" dirty="0" smtClean="0"/>
              <a:t>，</a:t>
            </a:r>
            <a:endParaRPr lang="en-US" altLang="zh-TW" sz="2800" dirty="0" smtClean="0"/>
          </a:p>
          <a:p>
            <a:pPr fontAlgn="base"/>
            <a:r>
              <a:rPr lang="zh-TW" altLang="zh-TW" sz="2800" dirty="0" smtClean="0"/>
              <a:t>通過</a:t>
            </a:r>
            <a:r>
              <a:rPr lang="zh-TW" altLang="zh-TW" sz="2800" dirty="0"/>
              <a:t>對比分析、歸納、判斷、推理</a:t>
            </a:r>
            <a:r>
              <a:rPr lang="zh-TW" altLang="zh-TW" sz="2800" dirty="0" smtClean="0"/>
              <a:t>等</a:t>
            </a:r>
            <a:endParaRPr lang="en-US" altLang="zh-TW" sz="2800" dirty="0" smtClean="0"/>
          </a:p>
          <a:p>
            <a:pPr fontAlgn="base"/>
            <a:r>
              <a:rPr lang="zh-TW" altLang="zh-TW" sz="2800" dirty="0" smtClean="0"/>
              <a:t>總結</a:t>
            </a:r>
            <a:r>
              <a:rPr lang="zh-TW" altLang="zh-TW" sz="2800" dirty="0"/>
              <a:t>出的創新點、新突破及指導性、經驗性規律</a:t>
            </a:r>
            <a:r>
              <a:rPr lang="zh-TW" altLang="zh-TW" sz="2800" dirty="0" smtClean="0"/>
              <a:t>，</a:t>
            </a:r>
            <a:endParaRPr lang="en-US" altLang="zh-TW" sz="2800" dirty="0" smtClean="0"/>
          </a:p>
          <a:p>
            <a:pPr marL="0" indent="0" fontAlgn="base">
              <a:buNone/>
            </a:pPr>
            <a:endParaRPr lang="zh-TW" altLang="zh-TW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2BE8-AB85-4D7C-855B-9E9AB0B07877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3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結論的</a:t>
            </a:r>
            <a:r>
              <a:rPr lang="zh-TW" altLang="zh-TW" dirty="0" smtClean="0"/>
              <a:t>寫法</a:t>
            </a:r>
            <a:r>
              <a:rPr lang="en-US" altLang="zh-TW" dirty="0" smtClean="0"/>
              <a:t> (2/2)-</a:t>
            </a:r>
            <a:r>
              <a:rPr lang="zh-TW" altLang="zh-TW" dirty="0"/>
              <a:t>主要包括如下</a:t>
            </a:r>
            <a:r>
              <a:rPr lang="zh-TW" altLang="zh-TW" dirty="0" smtClean="0"/>
              <a:t>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22830" y="2626360"/>
            <a:ext cx="8825659" cy="3416300"/>
          </a:xfrm>
        </p:spPr>
        <p:txBody>
          <a:bodyPr>
            <a:normAutofit/>
          </a:bodyPr>
          <a:lstStyle/>
          <a:p>
            <a:pPr lvl="1" fontAlgn="base"/>
            <a:r>
              <a:rPr lang="zh-TW" altLang="zh-TW" sz="2800" dirty="0"/>
              <a:t>主要包括如下內容：</a:t>
            </a:r>
            <a:endParaRPr lang="zh-TW" altLang="zh-TW" sz="2400" dirty="0"/>
          </a:p>
          <a:p>
            <a:pPr lvl="2" fontAlgn="base"/>
            <a:r>
              <a:rPr lang="zh-TW" altLang="zh-TW" sz="2400" dirty="0" smtClean="0"/>
              <a:t>本文</a:t>
            </a:r>
            <a:r>
              <a:rPr lang="zh-TW" altLang="zh-TW" sz="2400" dirty="0"/>
              <a:t>的</a:t>
            </a:r>
            <a:r>
              <a:rPr lang="zh-TW" altLang="zh-TW" sz="2400" b="1" dirty="0"/>
              <a:t>亮點</a:t>
            </a:r>
            <a:r>
              <a:rPr lang="zh-TW" altLang="zh-TW" sz="2400" dirty="0" smtClean="0"/>
              <a:t>。說明</a:t>
            </a:r>
            <a:r>
              <a:rPr lang="zh-TW" altLang="zh-TW" sz="2400" dirty="0"/>
              <a:t>了哪些問題，總結出了哪些規律，解決了哪些理論或實際問題，有何創新點、新突破及指導性、經驗性規律，有何理論上和實用上的意義及價值？</a:t>
            </a:r>
          </a:p>
          <a:p>
            <a:pPr lvl="2" fontAlgn="base"/>
            <a:r>
              <a:rPr lang="zh-TW" altLang="zh-TW" sz="2400" dirty="0" smtClean="0"/>
              <a:t>與</a:t>
            </a:r>
            <a:r>
              <a:rPr lang="zh-TW" altLang="zh-TW" sz="2400" dirty="0"/>
              <a:t>已發表過論文的</a:t>
            </a:r>
            <a:r>
              <a:rPr lang="zh-TW" altLang="zh-TW" sz="2400" b="1" dirty="0"/>
              <a:t>相同點或不同點</a:t>
            </a:r>
            <a:r>
              <a:rPr lang="zh-TW" altLang="zh-TW" sz="2400" dirty="0"/>
              <a:t>。本研究工作與前人工作的比較，作者作了哪些修正、補充、發展或否定。</a:t>
            </a:r>
            <a:endParaRPr lang="zh-TW" altLang="zh-TW" sz="2000" dirty="0"/>
          </a:p>
          <a:p>
            <a:pPr lvl="2"/>
            <a:r>
              <a:rPr lang="zh-TW" altLang="zh-TW" sz="2400" dirty="0" smtClean="0"/>
              <a:t>本</a:t>
            </a:r>
            <a:r>
              <a:rPr lang="zh-TW" altLang="zh-TW" sz="2400" dirty="0"/>
              <a:t>研究的不足之處、遺留問題、</a:t>
            </a:r>
            <a:r>
              <a:rPr lang="zh-TW" altLang="zh-TW" sz="2400" b="1" dirty="0"/>
              <a:t>建議或展望</a:t>
            </a:r>
            <a:r>
              <a:rPr lang="zh-TW" altLang="zh-TW" sz="2400" dirty="0"/>
              <a:t>等。</a:t>
            </a:r>
            <a:endParaRPr lang="zh-TW" altLang="zh-TW" sz="2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187BA-C8A9-438E-9BAA-7666C8E1D56B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6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OUTLINE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格式範例檔 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(see </a:t>
            </a:r>
            <a:r>
              <a:rPr lang="en-US" altLang="zh-TW" dirty="0" err="1">
                <a:latin typeface="+mn-ea"/>
                <a:cs typeface="Arial" panose="020B0604020202020204" pitchFamily="34" charset="0"/>
              </a:rPr>
              <a:t>gold_price_scan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)</a:t>
            </a:r>
            <a:endParaRPr lang="en-US" altLang="zh-TW" dirty="0" smtClean="0">
              <a:latin typeface="+mn-ea"/>
              <a:cs typeface="Arial" panose="020B0604020202020204" pitchFamily="34" charset="0"/>
            </a:endParaRPr>
          </a:p>
          <a:p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標題</a:t>
            </a:r>
            <a:endParaRPr lang="en-US" altLang="zh-TW" dirty="0" smtClean="0">
              <a:latin typeface="+mn-ea"/>
              <a:cs typeface="Arial" panose="020B0604020202020204" pitchFamily="34" charset="0"/>
            </a:endParaRPr>
          </a:p>
          <a:p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摘要</a:t>
            </a:r>
            <a:endParaRPr lang="en-US" altLang="zh-TW" dirty="0" smtClean="0">
              <a:latin typeface="+mn-ea"/>
              <a:cs typeface="Arial" panose="020B0604020202020204" pitchFamily="34" charset="0"/>
            </a:endParaRPr>
          </a:p>
          <a:p>
            <a:r>
              <a:rPr lang="en-US" altLang="zh-TW" dirty="0">
                <a:latin typeface="+mn-ea"/>
                <a:cs typeface="Arial" panose="020B0604020202020204" pitchFamily="34" charset="0"/>
              </a:rPr>
              <a:t> 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寫作基本</a:t>
            </a:r>
            <a:endParaRPr lang="en-US" altLang="zh-TW" dirty="0" smtClean="0">
              <a:latin typeface="+mn-ea"/>
              <a:cs typeface="Arial" panose="020B0604020202020204" pitchFamily="34" charset="0"/>
            </a:endParaRPr>
          </a:p>
          <a:p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文章分段及各分段  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e.g.</a:t>
            </a:r>
          </a:p>
          <a:p>
            <a:pPr lvl="1"/>
            <a:r>
              <a:rPr lang="en-US" altLang="zh-TW" dirty="0">
                <a:latin typeface="+mn-ea"/>
                <a:cs typeface="Arial" panose="020B0604020202020204" pitchFamily="34" charset="0"/>
              </a:rPr>
              <a:t> 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介紹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(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引言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;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 研究目的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,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 研究流程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文獻回顧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(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資料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,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 方法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統計方法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分析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(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資料簡介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,</a:t>
            </a:r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 資料分析</a:t>
            </a:r>
            <a:r>
              <a:rPr lang="en-US" altLang="zh-TW" dirty="0" smtClean="0">
                <a:latin typeface="+mn-ea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zh-TW" altLang="en-US" dirty="0" smtClean="0">
                <a:latin typeface="+mn-ea"/>
                <a:cs typeface="Arial" panose="020B0604020202020204" pitchFamily="34" charset="0"/>
              </a:rPr>
              <a:t>結論</a:t>
            </a:r>
            <a:endParaRPr lang="en-US" altLang="zh-TW" dirty="0" smtClean="0">
              <a:latin typeface="+mn-ea"/>
              <a:cs typeface="Arial" panose="020B0604020202020204" pitchFamily="34" charset="0"/>
            </a:endParaRPr>
          </a:p>
          <a:p>
            <a:pPr lvl="1"/>
            <a:r>
              <a:rPr lang="zh-TW" altLang="en-US" dirty="0">
                <a:latin typeface="+mn-ea"/>
                <a:cs typeface="Arial" panose="020B0604020202020204" pitchFamily="34" charset="0"/>
              </a:rPr>
              <a:t>參考書目 </a:t>
            </a:r>
            <a:r>
              <a:rPr lang="en-US" altLang="zh-TW" dirty="0">
                <a:latin typeface="+mn-ea"/>
                <a:cs typeface="Arial" panose="020B0604020202020204" pitchFamily="34" charset="0"/>
              </a:rPr>
              <a:t>(bibliography)</a:t>
            </a:r>
            <a:endParaRPr lang="zh-TW" altLang="en-US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6078-1594-4D6D-9BCA-866CE1FB3D16}" type="datetime1">
              <a:rPr lang="en-US" altLang="zh-TW" smtClean="0"/>
              <a:t>1/9/2020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</a:rPr>
              <a:t>自我檢查</a:t>
            </a:r>
            <a:r>
              <a:rPr lang="en-US" altLang="zh-TW" dirty="0" smtClean="0">
                <a:latin typeface="+mj-ea"/>
              </a:rPr>
              <a:t>-QC</a:t>
            </a:r>
            <a:r>
              <a:rPr lang="zh-TW" altLang="en-US" dirty="0" smtClean="0">
                <a:latin typeface="+mj-ea"/>
              </a:rPr>
              <a:t>觀察重點 </a:t>
            </a:r>
            <a:r>
              <a:rPr lang="en-US" altLang="zh-TW" dirty="0" smtClean="0">
                <a:latin typeface="+mj-ea"/>
              </a:rPr>
              <a:t>(1/3)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/>
              <a:t>1</a:t>
            </a:r>
            <a:r>
              <a:rPr lang="en-US" altLang="zh-TW" sz="2400" dirty="0"/>
              <a:t>.</a:t>
            </a:r>
            <a:r>
              <a:rPr lang="zh-TW" altLang="en-US" sz="2400" dirty="0"/>
              <a:t>題目：正確？合理？有價值？可以做？適合做？ </a:t>
            </a:r>
            <a:endParaRPr lang="en-US" altLang="zh-TW" sz="2400" dirty="0" smtClean="0"/>
          </a:p>
          <a:p>
            <a:r>
              <a:rPr lang="en-US" altLang="zh-TW" sz="2400" dirty="0" smtClean="0"/>
              <a:t>2</a:t>
            </a:r>
            <a:r>
              <a:rPr lang="en-US" altLang="zh-TW" sz="2400" dirty="0"/>
              <a:t>.</a:t>
            </a:r>
            <a:r>
              <a:rPr lang="zh-TW" altLang="en-US" sz="2400" dirty="0"/>
              <a:t>緒論</a:t>
            </a:r>
            <a:r>
              <a:rPr lang="zh-TW" altLang="en-US" sz="2400" dirty="0" smtClean="0"/>
              <a:t>：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研究</a:t>
            </a:r>
            <a:r>
              <a:rPr lang="zh-TW" altLang="en-US" sz="2000" dirty="0"/>
              <a:t>目的合理</a:t>
            </a:r>
            <a:r>
              <a:rPr lang="zh-TW" altLang="en-US" sz="2000" dirty="0" smtClean="0"/>
              <a:t>？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研究</a:t>
            </a:r>
            <a:r>
              <a:rPr lang="zh-TW" altLang="en-US" sz="2000" dirty="0"/>
              <a:t>問題合理、和研究目的一致</a:t>
            </a:r>
            <a:r>
              <a:rPr lang="zh-TW" altLang="en-US" sz="2000" dirty="0" smtClean="0"/>
              <a:t>？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名詞</a:t>
            </a:r>
            <a:r>
              <a:rPr lang="zh-TW" altLang="en-US" sz="2000" dirty="0"/>
              <a:t>釋義完整和正確？ 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研究</a:t>
            </a:r>
            <a:r>
              <a:rPr lang="zh-TW" altLang="en-US" sz="2000" dirty="0"/>
              <a:t>範圍清楚</a:t>
            </a:r>
            <a:r>
              <a:rPr lang="zh-TW" altLang="en-US" sz="2000" dirty="0" smtClean="0"/>
              <a:t>？</a:t>
            </a:r>
            <a:endParaRPr lang="en-US" altLang="zh-TW" sz="2000" dirty="0" smtClean="0"/>
          </a:p>
          <a:p>
            <a:r>
              <a:rPr lang="en-US" altLang="zh-TW" sz="2400" dirty="0" smtClean="0"/>
              <a:t>3</a:t>
            </a:r>
            <a:r>
              <a:rPr lang="en-US" altLang="zh-TW" sz="2400" dirty="0"/>
              <a:t>.</a:t>
            </a:r>
            <a:r>
              <a:rPr lang="zh-TW" altLang="en-US" sz="2400" dirty="0"/>
              <a:t>文獻探討：文獻</a:t>
            </a:r>
            <a:r>
              <a:rPr lang="zh-TW" altLang="en-US" sz="2400" b="1" dirty="0"/>
              <a:t>完整</a:t>
            </a:r>
            <a:r>
              <a:rPr lang="zh-TW" altLang="en-US" sz="2400" dirty="0"/>
              <a:t>、重要和</a:t>
            </a:r>
            <a:r>
              <a:rPr lang="zh-TW" altLang="en-US" sz="2400" b="1" dirty="0"/>
              <a:t>題目有關</a:t>
            </a:r>
            <a:r>
              <a:rPr lang="zh-TW" altLang="en-US" sz="2400" dirty="0"/>
              <a:t>？文獻</a:t>
            </a:r>
            <a:r>
              <a:rPr lang="zh-TW" altLang="en-US" sz="2400" b="1" dirty="0"/>
              <a:t>整理</a:t>
            </a:r>
            <a:r>
              <a:rPr lang="zh-TW" altLang="en-US" sz="2400" dirty="0"/>
              <a:t>清楚？有研究者</a:t>
            </a:r>
            <a:r>
              <a:rPr lang="zh-TW" altLang="en-US" sz="2400" b="1" dirty="0"/>
              <a:t>創見</a:t>
            </a:r>
            <a:r>
              <a:rPr lang="zh-TW" altLang="en-US" sz="2400" dirty="0"/>
              <a:t>？ </a:t>
            </a:r>
            <a:endParaRPr lang="en-US" altLang="zh-TW" sz="240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A96-EBBE-49EF-BCE2-2DAD6D486333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761413" cy="706964"/>
          </a:xfrm>
        </p:spPr>
        <p:txBody>
          <a:bodyPr/>
          <a:lstStyle/>
          <a:p>
            <a:r>
              <a:rPr lang="zh-TW" altLang="en-US" dirty="0"/>
              <a:t>自我檢查</a:t>
            </a:r>
            <a:r>
              <a:rPr lang="en-US" altLang="zh-TW" dirty="0"/>
              <a:t>-QC</a:t>
            </a:r>
            <a:r>
              <a:rPr lang="zh-TW" altLang="en-US" dirty="0"/>
              <a:t>觀察重點</a:t>
            </a:r>
            <a:r>
              <a:rPr lang="en-US" altLang="zh-TW" dirty="0" smtClean="0"/>
              <a:t>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22830" y="2451100"/>
            <a:ext cx="8825659" cy="3416300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+mn-ea"/>
              </a:rPr>
              <a:t>4</a:t>
            </a:r>
            <a:r>
              <a:rPr lang="en-US" altLang="zh-TW" sz="2400" dirty="0">
                <a:latin typeface="+mn-ea"/>
              </a:rPr>
              <a:t>.</a:t>
            </a:r>
            <a:r>
              <a:rPr lang="zh-TW" altLang="en-US" sz="2400" dirty="0">
                <a:latin typeface="+mn-ea"/>
              </a:rPr>
              <a:t>研究設計與實施</a:t>
            </a:r>
            <a:r>
              <a:rPr lang="zh-TW" altLang="en-US" sz="2400" dirty="0" smtClean="0">
                <a:latin typeface="+mn-ea"/>
              </a:rPr>
              <a:t>：</a:t>
            </a:r>
            <a:endParaRPr lang="en-US" altLang="zh-TW" sz="2400" dirty="0" smtClean="0">
              <a:latin typeface="+mn-ea"/>
            </a:endParaRPr>
          </a:p>
          <a:p>
            <a:pPr lvl="1"/>
            <a:r>
              <a:rPr lang="zh-TW" altLang="en-US" sz="2000" dirty="0" smtClean="0">
                <a:latin typeface="+mn-ea"/>
              </a:rPr>
              <a:t>研究</a:t>
            </a:r>
            <a:r>
              <a:rPr lang="zh-TW" altLang="en-US" sz="2000" dirty="0">
                <a:latin typeface="+mn-ea"/>
              </a:rPr>
              <a:t>假設合理</a:t>
            </a:r>
            <a:r>
              <a:rPr lang="zh-TW" altLang="en-US" sz="2000" dirty="0" smtClean="0">
                <a:latin typeface="+mn-ea"/>
              </a:rPr>
              <a:t>？</a:t>
            </a:r>
            <a:endParaRPr lang="en-US" altLang="zh-TW" sz="2000" dirty="0" smtClean="0">
              <a:latin typeface="+mn-ea"/>
            </a:endParaRPr>
          </a:p>
          <a:p>
            <a:pPr lvl="1"/>
            <a:r>
              <a:rPr lang="zh-TW" altLang="en-US" sz="2000" dirty="0" smtClean="0">
                <a:latin typeface="+mn-ea"/>
              </a:rPr>
              <a:t>研究</a:t>
            </a:r>
            <a:r>
              <a:rPr lang="zh-TW" altLang="en-US" sz="2000" dirty="0">
                <a:latin typeface="+mn-ea"/>
              </a:rPr>
              <a:t>方法正確和適合</a:t>
            </a:r>
            <a:r>
              <a:rPr lang="zh-TW" altLang="en-US" sz="2000" dirty="0" smtClean="0">
                <a:latin typeface="+mn-ea"/>
              </a:rPr>
              <a:t>？</a:t>
            </a:r>
            <a:endParaRPr lang="en-US" altLang="zh-TW" sz="2000" dirty="0" smtClean="0">
              <a:latin typeface="+mn-ea"/>
            </a:endParaRPr>
          </a:p>
          <a:p>
            <a:pPr lvl="1"/>
            <a:r>
              <a:rPr lang="zh-TW" altLang="en-US" sz="2000" dirty="0" smtClean="0">
                <a:latin typeface="+mn-ea"/>
              </a:rPr>
              <a:t>研究</a:t>
            </a:r>
            <a:r>
              <a:rPr lang="zh-TW" altLang="en-US" sz="2000" dirty="0">
                <a:latin typeface="+mn-ea"/>
              </a:rPr>
              <a:t>樣本或抽樣適當？ </a:t>
            </a:r>
            <a:endParaRPr lang="en-US" altLang="zh-TW" sz="2000" dirty="0" smtClean="0">
              <a:latin typeface="+mn-ea"/>
            </a:endParaRPr>
          </a:p>
          <a:p>
            <a:pPr lvl="1"/>
            <a:r>
              <a:rPr lang="zh-TW" altLang="en-US" sz="2000" dirty="0" smtClean="0">
                <a:latin typeface="+mn-ea"/>
              </a:rPr>
              <a:t>研究</a:t>
            </a:r>
            <a:r>
              <a:rPr lang="zh-TW" altLang="en-US" sz="2000" dirty="0">
                <a:latin typeface="+mn-ea"/>
              </a:rPr>
              <a:t>工具有高信、效度</a:t>
            </a:r>
            <a:r>
              <a:rPr lang="zh-TW" altLang="en-US" sz="2000" dirty="0" smtClean="0">
                <a:latin typeface="+mn-ea"/>
              </a:rPr>
              <a:t>？</a:t>
            </a:r>
            <a:endParaRPr lang="en-US" altLang="zh-TW" sz="2000" dirty="0" smtClean="0">
              <a:latin typeface="+mn-ea"/>
            </a:endParaRPr>
          </a:p>
          <a:p>
            <a:pPr lvl="1"/>
            <a:r>
              <a:rPr lang="zh-TW" altLang="en-US" sz="2000" dirty="0" smtClean="0">
                <a:latin typeface="+mn-ea"/>
              </a:rPr>
              <a:t>資料</a:t>
            </a:r>
            <a:r>
              <a:rPr lang="zh-TW" altLang="en-US" sz="2000" dirty="0">
                <a:latin typeface="+mn-ea"/>
              </a:rPr>
              <a:t>取得與分析方法適當和正確</a:t>
            </a:r>
            <a:r>
              <a:rPr lang="zh-TW" altLang="en-US" sz="2000" dirty="0" smtClean="0">
                <a:latin typeface="+mn-ea"/>
              </a:rPr>
              <a:t>？</a:t>
            </a:r>
            <a:endParaRPr lang="en-US" altLang="zh-TW" sz="2000" dirty="0" smtClean="0">
              <a:latin typeface="+mn-ea"/>
            </a:endParaRPr>
          </a:p>
          <a:p>
            <a:pPr lvl="1"/>
            <a:r>
              <a:rPr lang="zh-TW" altLang="en-US" sz="2000" dirty="0" smtClean="0">
                <a:latin typeface="+mn-ea"/>
              </a:rPr>
              <a:t>合乎</a:t>
            </a:r>
            <a:r>
              <a:rPr lang="zh-TW" altLang="en-US" sz="2000" dirty="0">
                <a:latin typeface="+mn-ea"/>
              </a:rPr>
              <a:t>研究倫理？ </a:t>
            </a:r>
            <a:endParaRPr lang="en-US" altLang="zh-TW" sz="2000" dirty="0" smtClean="0">
              <a:latin typeface="+mn-ea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A96-EBBE-49EF-BCE2-2DAD6D486333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自我檢查</a:t>
            </a:r>
            <a:r>
              <a:rPr lang="en-US" altLang="zh-TW" dirty="0"/>
              <a:t>-QC</a:t>
            </a:r>
            <a:r>
              <a:rPr lang="zh-TW" altLang="en-US" dirty="0"/>
              <a:t>觀察重點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>
                <a:latin typeface="+mn-ea"/>
              </a:rPr>
              <a:t>5.</a:t>
            </a:r>
            <a:r>
              <a:rPr lang="zh-TW" altLang="en-US" sz="2400" dirty="0">
                <a:latin typeface="+mn-ea"/>
              </a:rPr>
              <a:t>參考文獻：合乎論文寫作格式（如 </a:t>
            </a:r>
            <a:r>
              <a:rPr lang="en-US" altLang="zh-TW" sz="2400" dirty="0">
                <a:latin typeface="+mn-ea"/>
              </a:rPr>
              <a:t>APA </a:t>
            </a:r>
            <a:r>
              <a:rPr lang="zh-TW" altLang="en-US" sz="2400" dirty="0">
                <a:latin typeface="+mn-ea"/>
              </a:rPr>
              <a:t>格式） </a:t>
            </a:r>
            <a:endParaRPr lang="en-US" altLang="zh-TW" sz="2400" dirty="0">
              <a:latin typeface="+mn-ea"/>
            </a:endParaRPr>
          </a:p>
          <a:p>
            <a:r>
              <a:rPr lang="en-US" altLang="zh-TW" sz="2400" dirty="0" smtClean="0"/>
              <a:t>6. </a:t>
            </a:r>
            <a:r>
              <a:rPr lang="zh-TW" altLang="en-US" sz="2400" dirty="0" smtClean="0"/>
              <a:t>整體：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無</a:t>
            </a:r>
            <a:r>
              <a:rPr lang="zh-TW" altLang="en-US" sz="2000" dirty="0"/>
              <a:t>錯別字</a:t>
            </a:r>
            <a:r>
              <a:rPr lang="zh-TW" altLang="en-US" sz="2000" dirty="0" smtClean="0"/>
              <a:t>？</a:t>
            </a:r>
            <a:endParaRPr lang="en-US" altLang="zh-TW" sz="2000" dirty="0" smtClean="0"/>
          </a:p>
          <a:p>
            <a:pPr lvl="1"/>
            <a:r>
              <a:rPr lang="zh-TW" altLang="en-US" sz="2000" b="1" dirty="0" smtClean="0"/>
              <a:t>圖</a:t>
            </a:r>
            <a:r>
              <a:rPr lang="zh-TW" altLang="en-US" sz="2000" b="1" dirty="0"/>
              <a:t>和表格式合乎寫作格式</a:t>
            </a:r>
            <a:r>
              <a:rPr lang="zh-TW" altLang="en-US" sz="2000" dirty="0" smtClean="0"/>
              <a:t>？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段落</a:t>
            </a:r>
            <a:r>
              <a:rPr lang="zh-TW" altLang="en-US" sz="2000" dirty="0"/>
              <a:t>和標題適當</a:t>
            </a:r>
            <a:r>
              <a:rPr lang="zh-TW" altLang="en-US" sz="2000" dirty="0" smtClean="0"/>
              <a:t>？</a:t>
            </a:r>
            <a:endParaRPr lang="en-US" altLang="zh-TW" sz="2000" dirty="0" smtClean="0"/>
          </a:p>
          <a:p>
            <a:pPr lvl="1"/>
            <a:r>
              <a:rPr lang="zh-TW" altLang="en-US" sz="2000" b="1" dirty="0" smtClean="0"/>
              <a:t>標點符號</a:t>
            </a:r>
            <a:r>
              <a:rPr lang="zh-TW" altLang="en-US" sz="2000" dirty="0"/>
              <a:t>正確？ 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使用</a:t>
            </a:r>
            <a:r>
              <a:rPr lang="zh-TW" altLang="en-US" sz="2000" dirty="0"/>
              <a:t>名詞前後一致</a:t>
            </a:r>
            <a:r>
              <a:rPr lang="zh-TW" altLang="en-US" sz="2000" dirty="0" smtClean="0"/>
              <a:t>？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外文</a:t>
            </a:r>
            <a:r>
              <a:rPr lang="zh-TW" altLang="en-US" sz="2000" dirty="0"/>
              <a:t>專有名詞標示正確</a:t>
            </a:r>
            <a:r>
              <a:rPr lang="zh-TW" altLang="en-US" sz="2000" dirty="0" smtClean="0"/>
              <a:t>？</a:t>
            </a:r>
            <a:endParaRPr lang="zh-TW" altLang="en-US" sz="2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A96-EBBE-49EF-BCE2-2DAD6D486333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Section-II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7570" y="3571240"/>
            <a:ext cx="8825659" cy="3416300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tx1"/>
                </a:solidFill>
                <a:latin typeface="標楷體" panose="03000509000000000000" pitchFamily="65" charset="-120"/>
              </a:rPr>
              <a:t>用</a:t>
            </a:r>
            <a:r>
              <a:rPr lang="en-US" altLang="zh-TW" sz="4000" dirty="0">
                <a:solidFill>
                  <a:schemeClr val="tx1"/>
                </a:solidFill>
              </a:rPr>
              <a:t>EndNote</a:t>
            </a:r>
            <a:r>
              <a:rPr lang="zh-TW" altLang="en-US" sz="4000" dirty="0">
                <a:solidFill>
                  <a:schemeClr val="tx1"/>
                </a:solidFill>
                <a:latin typeface="標楷體" panose="03000509000000000000" pitchFamily="65" charset="-120"/>
              </a:rPr>
              <a:t>整理我的文獻</a:t>
            </a:r>
            <a:endParaRPr lang="zh-TW" altLang="en-US" sz="4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A96-EBBE-49EF-BCE2-2DAD6D486333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透過書目管理軟體您可以：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954" y="2583180"/>
            <a:ext cx="8642350" cy="434475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3600" b="1" dirty="0">
                <a:solidFill>
                  <a:srgbClr val="0070C0"/>
                </a:solidFill>
              </a:rPr>
              <a:t>有系統地建立並維護個人書目資料庫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400" dirty="0" smtClean="0"/>
              <a:t>   </a:t>
            </a:r>
            <a:r>
              <a:rPr lang="zh-TW" altLang="en-US" sz="2400" u="sng" dirty="0" smtClean="0">
                <a:effectLst/>
              </a:rPr>
              <a:t>參考</a:t>
            </a:r>
            <a:r>
              <a:rPr lang="zh-TW" altLang="en-US" sz="2400" dirty="0" smtClean="0">
                <a:effectLst/>
              </a:rPr>
              <a:t>書目可以人工建檔方式逐筆輸入；亦可將</a:t>
            </a:r>
            <a:r>
              <a:rPr lang="en-US" altLang="zh-TW" sz="2400" dirty="0" smtClean="0">
                <a:effectLst/>
              </a:rPr>
              <a:t>Medline</a:t>
            </a:r>
            <a:r>
              <a:rPr lang="zh-TW" altLang="en-US" sz="2400" dirty="0" smtClean="0">
                <a:effectLst/>
              </a:rPr>
              <a:t>、</a:t>
            </a:r>
            <a:r>
              <a:rPr lang="en-US" altLang="zh-TW" sz="2400" dirty="0" smtClean="0">
                <a:effectLst/>
              </a:rPr>
              <a:t>PubMed </a:t>
            </a:r>
            <a:r>
              <a:rPr lang="zh-TW" altLang="en-US" sz="2400" dirty="0" smtClean="0">
                <a:effectLst/>
              </a:rPr>
              <a:t>等檢索結果直接匯入資料庫中，大大減少了人工輸入所耗費的時間與錯誤率。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TW" altLang="en-US" sz="1050" dirty="0"/>
          </a:p>
          <a:p>
            <a:pPr eaLnBrk="1" hangingPunct="1">
              <a:defRPr/>
            </a:pPr>
            <a:endParaRPr lang="zh-TW" altLang="en-US" sz="2400" b="1" dirty="0" smtClean="0">
              <a:effectLst/>
            </a:endParaRPr>
          </a:p>
          <a:p>
            <a:pPr eaLnBrk="1" hangingPunct="1">
              <a:defRPr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2006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透過書目管理軟體您可以：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4" y="2360612"/>
            <a:ext cx="8226425" cy="44973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3200" b="1" dirty="0" smtClean="0">
                <a:solidFill>
                  <a:srgbClr val="0070C0"/>
                </a:solidFill>
                <a:effectLst/>
                <a:latin typeface="標楷體" pitchFamily="65" charset="-120"/>
              </a:rPr>
              <a:t>整合</a:t>
            </a:r>
            <a:r>
              <a:rPr lang="en-US" altLang="zh-TW" sz="3200" b="1" dirty="0" smtClean="0">
                <a:solidFill>
                  <a:srgbClr val="0070C0"/>
                </a:solidFill>
                <a:effectLst/>
              </a:rPr>
              <a:t>Word</a:t>
            </a:r>
            <a:r>
              <a:rPr lang="zh-TW" altLang="en-US" sz="3200" b="1" dirty="0" smtClean="0">
                <a:solidFill>
                  <a:srgbClr val="0070C0"/>
                </a:solidFill>
                <a:effectLst/>
                <a:latin typeface="標楷體" pitchFamily="65" charset="-120"/>
              </a:rPr>
              <a:t>文書編輯軟體，於撰寫論文時自動產生參考書目清單，並可依照投稿期刊規定格式編排。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b="1" dirty="0" smtClean="0">
                <a:solidFill>
                  <a:schemeClr val="hlink"/>
                </a:solidFill>
                <a:latin typeface="+mn-ea"/>
              </a:rPr>
              <a:t>　</a:t>
            </a:r>
            <a:r>
              <a:rPr lang="zh-TW" altLang="en-US" sz="2400" b="1" dirty="0" smtClean="0">
                <a:solidFill>
                  <a:schemeClr val="hlink"/>
                </a:solidFill>
                <a:latin typeface="+mn-ea"/>
              </a:rPr>
              <a:t>  </a:t>
            </a:r>
            <a:r>
              <a:rPr lang="zh-TW" altLang="en-US" sz="2400" b="1" dirty="0" smtClean="0">
                <a:effectLst/>
                <a:latin typeface="+mn-ea"/>
              </a:rPr>
              <a:t>在撰寫論文時插入參考書目，即可自動於文末產生參考書目清單，並提供</a:t>
            </a:r>
            <a:r>
              <a:rPr lang="en-US" altLang="zh-TW" sz="2400" b="1" dirty="0" smtClean="0">
                <a:effectLst/>
                <a:latin typeface="+mn-ea"/>
              </a:rPr>
              <a:t>2000</a:t>
            </a:r>
            <a:r>
              <a:rPr lang="zh-TW" altLang="en-US" sz="2400" b="1" dirty="0" smtClean="0">
                <a:effectLst/>
                <a:latin typeface="+mn-ea"/>
              </a:rPr>
              <a:t>餘種期刊引用格式以供選擇。如欲將論文同時投稿至 </a:t>
            </a:r>
            <a:r>
              <a:rPr lang="en-US" altLang="zh-TW" sz="2400" b="1" dirty="0" smtClean="0">
                <a:effectLst/>
                <a:latin typeface="+mn-ea"/>
              </a:rPr>
              <a:t>Science</a:t>
            </a:r>
            <a:r>
              <a:rPr lang="zh-TW" altLang="en-US" sz="2400" b="1" dirty="0" smtClean="0">
                <a:effectLst/>
                <a:latin typeface="+mn-ea"/>
              </a:rPr>
              <a:t>、 </a:t>
            </a:r>
            <a:r>
              <a:rPr lang="en-US" altLang="zh-TW" sz="2400" b="1" dirty="0" smtClean="0">
                <a:effectLst/>
                <a:latin typeface="+mn-ea"/>
              </a:rPr>
              <a:t>Nature </a:t>
            </a:r>
            <a:r>
              <a:rPr lang="zh-TW" altLang="en-US" sz="2400" b="1" dirty="0" smtClean="0">
                <a:effectLst/>
                <a:latin typeface="+mn-ea"/>
              </a:rPr>
              <a:t>等期刊，只需執行一次轉換步驟即可成功呈現出投稿期刊指定的引用格式，省時又省力。</a:t>
            </a:r>
          </a:p>
        </p:txBody>
      </p:sp>
    </p:spTree>
    <p:extLst>
      <p:ext uri="{BB962C8B-B14F-4D97-AF65-F5344CB8AC3E}">
        <p14:creationId xmlns:p14="http://schemas.microsoft.com/office/powerpoint/2010/main" val="392108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+mn-ea"/>
                <a:ea typeface="+mn-ea"/>
              </a:rPr>
              <a:t>EndNote</a:t>
            </a:r>
            <a:r>
              <a:rPr lang="zh-TW" altLang="en-US" dirty="0" smtClean="0">
                <a:latin typeface="+mn-ea"/>
                <a:ea typeface="+mn-ea"/>
              </a:rPr>
              <a:t>簡介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2377440"/>
            <a:ext cx="9175751" cy="3643949"/>
          </a:xfrm>
        </p:spPr>
        <p:txBody>
          <a:bodyPr>
            <a:normAutofit/>
          </a:bodyPr>
          <a:lstStyle/>
          <a:p>
            <a:pPr marL="609600" indent="-609600">
              <a:defRPr/>
            </a:pPr>
            <a:endParaRPr lang="en-US" altLang="zh-TW" sz="2400" dirty="0" smtClean="0">
              <a:latin typeface="+mn-ea"/>
            </a:endParaRPr>
          </a:p>
          <a:p>
            <a:pPr marL="609600" indent="-609600">
              <a:defRPr/>
            </a:pPr>
            <a:r>
              <a:rPr lang="zh-TW" altLang="en-US" sz="2400" dirty="0" smtClean="0">
                <a:latin typeface="+mn-ea"/>
              </a:rPr>
              <a:t>軟體廠商：</a:t>
            </a:r>
            <a:r>
              <a:rPr lang="en-US" altLang="zh-TW" sz="2400" dirty="0" smtClean="0">
                <a:latin typeface="+mn-ea"/>
              </a:rPr>
              <a:t>ISI </a:t>
            </a:r>
            <a:r>
              <a:rPr lang="en-US" altLang="zh-TW" sz="2400" dirty="0" err="1" smtClean="0">
                <a:latin typeface="+mn-ea"/>
              </a:rPr>
              <a:t>ResearchSoft</a:t>
            </a:r>
            <a:endParaRPr lang="en-US" altLang="zh-TW" sz="2400" dirty="0" smtClean="0">
              <a:latin typeface="+mn-ea"/>
            </a:endParaRPr>
          </a:p>
          <a:p>
            <a:pPr marL="609600" indent="-609600">
              <a:defRPr/>
            </a:pPr>
            <a:r>
              <a:rPr lang="zh-TW" altLang="en-US" sz="2400" dirty="0" smtClean="0">
                <a:latin typeface="+mn-ea"/>
              </a:rPr>
              <a:t>首　　頁：</a:t>
            </a:r>
            <a:r>
              <a:rPr lang="en-US" altLang="zh-TW" sz="2400" dirty="0" smtClean="0">
                <a:solidFill>
                  <a:schemeClr val="tx1"/>
                </a:solidFill>
                <a:latin typeface="+mn-ea"/>
                <a:hlinkClick r:id="rId2"/>
              </a:rPr>
              <a:t>http://www.endnote.com</a:t>
            </a:r>
            <a:endParaRPr lang="en-US" altLang="zh-TW" sz="2400" dirty="0" smtClean="0">
              <a:solidFill>
                <a:schemeClr val="tx1"/>
              </a:solidFill>
              <a:latin typeface="+mn-ea"/>
            </a:endParaRPr>
          </a:p>
          <a:p>
            <a:pPr marL="609600" indent="-609600">
              <a:defRPr/>
            </a:pPr>
            <a:r>
              <a:rPr lang="zh-TW" altLang="en-US" sz="2400" dirty="0" smtClean="0">
                <a:latin typeface="+mn-ea"/>
              </a:rPr>
              <a:t>版　　本：</a:t>
            </a:r>
            <a:r>
              <a:rPr lang="en-US" altLang="zh-TW" sz="2400" dirty="0" smtClean="0">
                <a:latin typeface="+mn-ea"/>
              </a:rPr>
              <a:t>X </a:t>
            </a:r>
            <a:r>
              <a:rPr lang="zh-TW" altLang="en-US" sz="2400" dirty="0" smtClean="0">
                <a:latin typeface="+mn-ea"/>
              </a:rPr>
              <a:t>版</a:t>
            </a:r>
          </a:p>
          <a:p>
            <a:pPr>
              <a:defRPr/>
            </a:pPr>
            <a:r>
              <a:rPr lang="zh-TW" altLang="en-US" sz="2400" b="1" dirty="0" smtClean="0">
                <a:solidFill>
                  <a:srgbClr val="FF0000"/>
                </a:solidFill>
                <a:latin typeface="+mn-ea"/>
              </a:rPr>
              <a:t>相關說明：</a:t>
            </a:r>
            <a:r>
              <a:rPr lang="en-US" altLang="zh-TW" sz="2400" b="1" u="sng" dirty="0">
                <a:solidFill>
                  <a:schemeClr val="tx1"/>
                </a:solidFill>
                <a:effectLst/>
                <a:latin typeface="+mn-ea"/>
                <a:hlinkClick r:id="rId3"/>
              </a:rPr>
              <a:t>http://www.lib.ntpu.edu.tw/E-resources/endno.php</a:t>
            </a:r>
            <a:endParaRPr lang="zh-TW" altLang="zh-TW" sz="2400" b="1" dirty="0">
              <a:solidFill>
                <a:schemeClr val="tx1"/>
              </a:solidFill>
              <a:effectLst/>
              <a:latin typeface="+mn-ea"/>
            </a:endParaRPr>
          </a:p>
          <a:p>
            <a:pPr>
              <a:defRPr/>
            </a:pPr>
            <a:r>
              <a:rPr lang="zh-TW" altLang="zh-TW" sz="2400" dirty="0">
                <a:solidFill>
                  <a:srgbClr val="FF0000"/>
                </a:solidFill>
                <a:effectLst/>
                <a:latin typeface="+mn-ea"/>
              </a:rPr>
              <a:t>文獻尋找</a:t>
            </a:r>
            <a:r>
              <a:rPr lang="en-US" altLang="zh-TW" sz="2400" dirty="0">
                <a:solidFill>
                  <a:srgbClr val="FF0000"/>
                </a:solidFill>
                <a:effectLst/>
                <a:latin typeface="+mn-ea"/>
              </a:rPr>
              <a:t>: Google scholar </a:t>
            </a:r>
            <a:r>
              <a:rPr lang="en-US" altLang="zh-TW" sz="2400" u="sng" dirty="0">
                <a:solidFill>
                  <a:schemeClr val="tx1"/>
                </a:solidFill>
                <a:effectLst/>
                <a:latin typeface="+mn-ea"/>
                <a:hlinkClick r:id="rId4"/>
              </a:rPr>
              <a:t>https://scholar.google.com.tw</a:t>
            </a:r>
            <a:r>
              <a:rPr lang="en-US" altLang="zh-TW" sz="2400" u="sng" dirty="0" smtClean="0">
                <a:solidFill>
                  <a:schemeClr val="tx1"/>
                </a:solidFill>
                <a:effectLst/>
                <a:hlinkClick r:id="rId4"/>
              </a:rPr>
              <a:t>/</a:t>
            </a:r>
            <a:endParaRPr lang="en-US" altLang="zh-TW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558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EndNote</a:t>
            </a:r>
            <a:r>
              <a:rPr lang="zh-TW" altLang="en-US" dirty="0" smtClean="0"/>
              <a:t>特色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56460"/>
            <a:ext cx="9906000" cy="3528060"/>
          </a:xfrm>
        </p:spPr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AutoNum type="arabicPeriod"/>
            </a:pPr>
            <a:endParaRPr lang="en-US" altLang="zh-TW" sz="3200" dirty="0"/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r>
              <a:rPr lang="zh-TW" altLang="en-US" sz="3200" dirty="0"/>
              <a:t>可支援中文。</a:t>
            </a: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r>
              <a:rPr lang="zh-TW" altLang="en-US" sz="3200" dirty="0"/>
              <a:t>可適用 </a:t>
            </a:r>
            <a:r>
              <a:rPr lang="en-US" altLang="zh-TW" sz="3200" dirty="0"/>
              <a:t>Windows &amp; Macintosh </a:t>
            </a:r>
            <a:r>
              <a:rPr lang="zh-TW" altLang="en-US" sz="3200" dirty="0"/>
              <a:t>兩種作業系統</a:t>
            </a: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r>
              <a:rPr lang="zh-TW" altLang="en-US" sz="3200" dirty="0"/>
              <a:t>操作簡單，容易學習。</a:t>
            </a: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r>
              <a:rPr lang="zh-TW" altLang="en-US" sz="3200" dirty="0"/>
              <a:t>預設期刊格式達</a:t>
            </a:r>
            <a:r>
              <a:rPr lang="en-US" altLang="zh-TW" sz="3200" dirty="0"/>
              <a:t>2000</a:t>
            </a:r>
            <a:r>
              <a:rPr lang="zh-TW" altLang="en-US" sz="3200" dirty="0"/>
              <a:t>餘種。</a:t>
            </a:r>
          </a:p>
        </p:txBody>
      </p:sp>
    </p:spTree>
    <p:extLst>
      <p:ext uri="{BB962C8B-B14F-4D97-AF65-F5344CB8AC3E}">
        <p14:creationId xmlns:p14="http://schemas.microsoft.com/office/powerpoint/2010/main" val="1677424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名詞解釋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2468879"/>
            <a:ext cx="9570721" cy="3873183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endParaRPr lang="en-US" altLang="zh-TW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Library 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Reference Type 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endParaRPr lang="en-US" altLang="zh-TW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93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參考書目的輸入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954" y="2438399"/>
            <a:ext cx="8499586" cy="3528061"/>
          </a:xfrm>
        </p:spPr>
        <p:txBody>
          <a:bodyPr/>
          <a:lstStyle/>
          <a:p>
            <a:pPr eaLnBrk="1" hangingPunct="1">
              <a:defRPr/>
            </a:pPr>
            <a:endParaRPr lang="en-US" altLang="zh-TW" sz="3600" dirty="0" smtClean="0">
              <a:solidFill>
                <a:schemeClr val="tx1"/>
              </a:solidFill>
              <a:hlinkClick r:id="rId2" action="ppaction://hlinksldjump"/>
            </a:endParaRPr>
          </a:p>
          <a:p>
            <a:pPr eaLnBrk="1" hangingPunct="1">
              <a:defRPr/>
            </a:pPr>
            <a:r>
              <a:rPr lang="zh-TW" altLang="en-US" sz="3600" dirty="0" smtClean="0">
                <a:solidFill>
                  <a:schemeClr val="tx1"/>
                </a:solidFill>
                <a:hlinkClick r:id="rId2" action="ppaction://hlinksldjump"/>
              </a:rPr>
              <a:t>人工</a:t>
            </a:r>
            <a:r>
              <a:rPr lang="zh-TW" altLang="en-US" sz="3600" dirty="0">
                <a:solidFill>
                  <a:schemeClr val="tx1"/>
                </a:solidFill>
                <a:hlinkClick r:id="rId2" action="ppaction://hlinksldjump"/>
              </a:rPr>
              <a:t>建檔</a:t>
            </a:r>
            <a:endParaRPr lang="zh-TW" altLang="en-US" sz="36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zh-TW" altLang="en-US" sz="3600" b="1" dirty="0">
                <a:solidFill>
                  <a:schemeClr val="tx1"/>
                </a:solidFill>
                <a:hlinkClick r:id="rId3" action="ppaction://hlinksldjump"/>
              </a:rPr>
              <a:t>由外部資料庫</a:t>
            </a:r>
            <a:r>
              <a:rPr lang="zh-TW" altLang="en-US" sz="3600" b="1" dirty="0" smtClean="0">
                <a:solidFill>
                  <a:schemeClr val="tx1"/>
                </a:solidFill>
                <a:hlinkClick r:id="rId3" action="ppaction://hlinksldjump"/>
              </a:rPr>
              <a:t>檢索結果匯入</a:t>
            </a:r>
            <a:endParaRPr lang="zh-TW" alt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453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OUTLINE</a:t>
            </a:r>
            <a:r>
              <a:rPr lang="zh-TW" altLang="en-US" dirty="0" smtClean="0"/>
              <a:t> </a:t>
            </a:r>
            <a:r>
              <a:rPr lang="en-US" altLang="zh-TW" dirty="0"/>
              <a:t>2</a:t>
            </a:r>
            <a:r>
              <a:rPr lang="en-US" altLang="zh-TW" dirty="0" smtClean="0"/>
              <a:t>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+mn-ea"/>
              </a:rPr>
              <a:t>數學式 、表格、圖形</a:t>
            </a:r>
            <a:r>
              <a:rPr lang="en-US" altLang="zh-TW" sz="2800" dirty="0" smtClean="0">
                <a:latin typeface="+mn-ea"/>
              </a:rPr>
              <a:t>(</a:t>
            </a:r>
            <a:r>
              <a:rPr lang="zh-TW" altLang="en-US" sz="2800" dirty="0" smtClean="0">
                <a:latin typeface="+mn-ea"/>
              </a:rPr>
              <a:t>流程及統計圖</a:t>
            </a:r>
            <a:r>
              <a:rPr lang="en-US" altLang="zh-TW" sz="2800" dirty="0" smtClean="0">
                <a:latin typeface="+mn-ea"/>
              </a:rPr>
              <a:t>)</a:t>
            </a:r>
          </a:p>
          <a:p>
            <a:r>
              <a:rPr lang="zh-TW" altLang="en-US" sz="2800" dirty="0" smtClean="0">
                <a:latin typeface="+mn-ea"/>
              </a:rPr>
              <a:t>文獻及引用格式</a:t>
            </a:r>
            <a:endParaRPr lang="en-US" altLang="zh-TW" sz="2800" dirty="0" smtClean="0">
              <a:latin typeface="+mn-ea"/>
            </a:endParaRPr>
          </a:p>
          <a:p>
            <a:pPr lvl="1"/>
            <a:r>
              <a:rPr lang="en-US" altLang="zh-TW" sz="2800" dirty="0" smtClean="0">
                <a:latin typeface="+mn-ea"/>
              </a:rPr>
              <a:t>ENDNOTES</a:t>
            </a:r>
          </a:p>
          <a:p>
            <a:r>
              <a:rPr lang="zh-TW" altLang="en-US" sz="2800" dirty="0" smtClean="0">
                <a:latin typeface="+mn-ea"/>
              </a:rPr>
              <a:t>時間分配</a:t>
            </a:r>
            <a:r>
              <a:rPr lang="en-US" altLang="zh-TW" sz="2800" dirty="0" smtClean="0">
                <a:latin typeface="+mn-ea"/>
              </a:rPr>
              <a:t>:</a:t>
            </a:r>
            <a:r>
              <a:rPr lang="zh-TW" altLang="en-US" sz="2800" dirty="0" smtClean="0">
                <a:latin typeface="+mn-ea"/>
              </a:rPr>
              <a:t> 兩小時講授 </a:t>
            </a:r>
            <a:r>
              <a:rPr lang="en-US" altLang="zh-TW" sz="2800" dirty="0" smtClean="0">
                <a:latin typeface="+mn-ea"/>
              </a:rPr>
              <a:t>; </a:t>
            </a:r>
            <a:r>
              <a:rPr lang="zh-TW" altLang="en-US" sz="2800" dirty="0" smtClean="0">
                <a:latin typeface="+mn-ea"/>
              </a:rPr>
              <a:t>一小時實作</a:t>
            </a:r>
            <a:r>
              <a:rPr lang="en-US" altLang="zh-TW" sz="2800" dirty="0" smtClean="0">
                <a:latin typeface="+mn-ea"/>
              </a:rPr>
              <a:t>, see gold_price_scan.pdf</a:t>
            </a:r>
            <a:r>
              <a:rPr lang="en-US" altLang="zh-TW" sz="2800" strike="sngStrike" dirty="0" smtClean="0">
                <a:latin typeface="+mn-ea"/>
              </a:rPr>
              <a:t>(</a:t>
            </a:r>
            <a:r>
              <a:rPr lang="zh-TW" altLang="en-US" sz="2800" strike="sngStrike" dirty="0" smtClean="0">
                <a:latin typeface="+mn-ea"/>
              </a:rPr>
              <a:t>需列印上繳</a:t>
            </a:r>
            <a:r>
              <a:rPr lang="zh-TW" altLang="en-US" sz="2800" strike="sngStrike" dirty="0" smtClean="0">
                <a:latin typeface="+mn-ea"/>
              </a:rPr>
              <a:t>系</a:t>
            </a:r>
            <a:r>
              <a:rPr lang="zh-TW" altLang="en-US" sz="2800" strike="sngStrike" dirty="0">
                <a:latin typeface="+mn-ea"/>
              </a:rPr>
              <a:t>辦</a:t>
            </a:r>
            <a:r>
              <a:rPr lang="zh-TW" altLang="en-US" sz="2800" strike="sngStrike" dirty="0" smtClean="0">
                <a:latin typeface="+mn-ea"/>
              </a:rPr>
              <a:t>老師</a:t>
            </a:r>
            <a:r>
              <a:rPr lang="zh-TW" altLang="en-US" sz="2800" strike="sngStrike" dirty="0" smtClean="0">
                <a:latin typeface="+mn-ea"/>
              </a:rPr>
              <a:t>信箱</a:t>
            </a:r>
            <a:r>
              <a:rPr lang="en-US" altLang="zh-TW" sz="2800" strike="sngStrike" dirty="0" smtClean="0">
                <a:latin typeface="+mn-ea"/>
              </a:rPr>
              <a:t>)</a:t>
            </a:r>
          </a:p>
          <a:p>
            <a:pPr marL="0" indent="0">
              <a:buNone/>
            </a:pPr>
            <a:endParaRPr lang="en-US" altLang="zh-TW" sz="2800" dirty="0" smtClean="0"/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A6078-1594-4D6D-9BCA-866CE1FB3D16}" type="datetime1">
              <a:rPr lang="en-US" altLang="zh-TW" smtClean="0"/>
              <a:t>1/9/2020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8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參考書目的輸入：人工建檔</a:t>
            </a:r>
            <a:r>
              <a:rPr lang="en-US" altLang="zh-TW" dirty="0" smtClean="0"/>
              <a:t>(</a:t>
            </a:r>
            <a:r>
              <a:rPr lang="zh-TW" altLang="en-US" dirty="0" smtClean="0"/>
              <a:t>略</a:t>
            </a:r>
            <a:r>
              <a:rPr lang="en-US" altLang="zh-TW" dirty="0" smtClean="0"/>
              <a:t>)</a:t>
            </a:r>
            <a:endParaRPr lang="zh-TW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dirty="0" err="1" smtClean="0">
                <a:solidFill>
                  <a:schemeClr val="tx1"/>
                </a:solidFill>
              </a:rPr>
              <a:t>Massague</a:t>
            </a:r>
            <a:r>
              <a:rPr lang="en-US" altLang="zh-TW" dirty="0" smtClean="0">
                <a:solidFill>
                  <a:schemeClr val="tx1"/>
                </a:solidFill>
              </a:rPr>
              <a:t>, J. TGF- signal transduction. </a:t>
            </a:r>
            <a:r>
              <a:rPr lang="en-US" altLang="zh-TW" i="1" dirty="0" err="1" smtClean="0">
                <a:solidFill>
                  <a:schemeClr val="tx1"/>
                </a:solidFill>
              </a:rPr>
              <a:t>Annu</a:t>
            </a:r>
            <a:r>
              <a:rPr lang="en-US" altLang="zh-TW" i="1" dirty="0" smtClean="0">
                <a:solidFill>
                  <a:schemeClr val="tx1"/>
                </a:solidFill>
              </a:rPr>
              <a:t>. Rev. </a:t>
            </a:r>
            <a:r>
              <a:rPr lang="en-US" altLang="zh-TW" i="1" dirty="0" err="1" smtClean="0">
                <a:solidFill>
                  <a:schemeClr val="tx1"/>
                </a:solidFill>
              </a:rPr>
              <a:t>Biochem</a:t>
            </a:r>
            <a:r>
              <a:rPr lang="en-US" altLang="zh-TW" i="1" dirty="0" smtClean="0">
                <a:solidFill>
                  <a:schemeClr val="tx1"/>
                </a:solidFill>
              </a:rPr>
              <a:t>.</a:t>
            </a:r>
            <a:r>
              <a:rPr lang="en-US" altLang="zh-TW" dirty="0" smtClean="0">
                <a:solidFill>
                  <a:schemeClr val="tx1"/>
                </a:solidFill>
              </a:rPr>
              <a:t> 67, 753-791 (1998)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TW" dirty="0" smtClean="0">
              <a:solidFill>
                <a:schemeClr val="tx1"/>
              </a:solidFill>
              <a:effectLst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dirty="0" smtClean="0">
                <a:solidFill>
                  <a:schemeClr val="tx1"/>
                </a:solidFill>
                <a:effectLst/>
              </a:rPr>
              <a:t>作者：</a:t>
            </a:r>
            <a:r>
              <a:rPr lang="en-US" altLang="zh-TW" dirty="0" err="1" smtClean="0">
                <a:solidFill>
                  <a:schemeClr val="tx1"/>
                </a:solidFill>
                <a:effectLst/>
              </a:rPr>
              <a:t>Massague</a:t>
            </a:r>
            <a:r>
              <a:rPr lang="en-US" altLang="zh-TW" dirty="0" smtClean="0">
                <a:solidFill>
                  <a:schemeClr val="tx1"/>
                </a:solidFill>
                <a:effectLst/>
              </a:rPr>
              <a:t>, J.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dirty="0" smtClean="0">
                <a:solidFill>
                  <a:schemeClr val="tx1"/>
                </a:solidFill>
                <a:effectLst/>
              </a:rPr>
              <a:t>篇名：</a:t>
            </a:r>
            <a:r>
              <a:rPr lang="en-US" altLang="zh-TW" dirty="0" smtClean="0">
                <a:solidFill>
                  <a:schemeClr val="tx1"/>
                </a:solidFill>
                <a:effectLst/>
              </a:rPr>
              <a:t>TGF-signal transduction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dirty="0" smtClean="0">
                <a:solidFill>
                  <a:schemeClr val="tx1"/>
                </a:solidFill>
                <a:effectLst/>
              </a:rPr>
              <a:t>出處：</a:t>
            </a:r>
            <a:r>
              <a:rPr lang="en-US" altLang="zh-TW" dirty="0" err="1" smtClean="0">
                <a:solidFill>
                  <a:schemeClr val="tx1"/>
                </a:solidFill>
                <a:effectLst/>
              </a:rPr>
              <a:t>Annu</a:t>
            </a:r>
            <a:r>
              <a:rPr lang="en-US" altLang="zh-TW" dirty="0" smtClean="0">
                <a:solidFill>
                  <a:schemeClr val="tx1"/>
                </a:solidFill>
                <a:effectLst/>
              </a:rPr>
              <a:t>. Rev. </a:t>
            </a:r>
            <a:r>
              <a:rPr lang="en-US" altLang="zh-TW" dirty="0" err="1" smtClean="0">
                <a:solidFill>
                  <a:schemeClr val="tx1"/>
                </a:solidFill>
                <a:effectLst/>
              </a:rPr>
              <a:t>Biochem</a:t>
            </a:r>
            <a:r>
              <a:rPr lang="en-US" altLang="zh-TW" dirty="0" smtClean="0">
                <a:solidFill>
                  <a:schemeClr val="tx1"/>
                </a:solidFill>
                <a:effectLst/>
              </a:rPr>
              <a:t>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dirty="0" smtClean="0">
                <a:solidFill>
                  <a:schemeClr val="tx1"/>
                </a:solidFill>
                <a:effectLst/>
              </a:rPr>
              <a:t>卷期：</a:t>
            </a:r>
            <a:r>
              <a:rPr lang="en-US" altLang="zh-TW" dirty="0" smtClean="0">
                <a:solidFill>
                  <a:schemeClr val="tx1"/>
                </a:solidFill>
                <a:effectLst/>
              </a:rPr>
              <a:t>67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dirty="0" smtClean="0">
                <a:solidFill>
                  <a:schemeClr val="tx1"/>
                </a:solidFill>
                <a:effectLst/>
              </a:rPr>
              <a:t>頁數：</a:t>
            </a:r>
            <a:r>
              <a:rPr lang="en-US" altLang="zh-TW" dirty="0" smtClean="0">
                <a:solidFill>
                  <a:schemeClr val="tx1"/>
                </a:solidFill>
                <a:effectLst/>
              </a:rPr>
              <a:t>753-791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dirty="0" smtClean="0">
                <a:solidFill>
                  <a:schemeClr val="tx1"/>
                </a:solidFill>
                <a:effectLst/>
              </a:rPr>
              <a:t>年代：</a:t>
            </a:r>
            <a:r>
              <a:rPr lang="en-US" altLang="zh-TW" dirty="0" smtClean="0">
                <a:solidFill>
                  <a:schemeClr val="tx1"/>
                </a:solidFill>
                <a:effectLst/>
              </a:rPr>
              <a:t>1998</a:t>
            </a:r>
          </a:p>
          <a:p>
            <a:pPr lvl="1"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3200" dirty="0">
                <a:solidFill>
                  <a:srgbClr val="FF0000"/>
                </a:solidFill>
              </a:rPr>
              <a:t>※</a:t>
            </a:r>
            <a:r>
              <a:rPr lang="zh-TW" altLang="en-US" sz="3200" dirty="0">
                <a:solidFill>
                  <a:srgbClr val="FF0000"/>
                </a:solidFill>
              </a:rPr>
              <a:t>將書目資料分別鍵入正確的欄位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TW" sz="32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53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參考書目的輸入：人工建檔</a:t>
            </a:r>
            <a:r>
              <a:rPr lang="en-US" altLang="zh-TW" dirty="0"/>
              <a:t>(</a:t>
            </a:r>
            <a:r>
              <a:rPr lang="zh-TW" altLang="en-US" dirty="0"/>
              <a:t>略</a:t>
            </a:r>
            <a:r>
              <a:rPr lang="en-US" altLang="zh-TW" dirty="0"/>
              <a:t>)</a:t>
            </a:r>
            <a:endParaRPr lang="zh-TW" altLang="en-US" dirty="0" smtClean="0"/>
          </a:p>
        </p:txBody>
      </p:sp>
      <p:graphicFrame>
        <p:nvGraphicFramePr>
          <p:cNvPr id="157746" name="Group 5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666936"/>
              </p:ext>
            </p:extLst>
          </p:nvPr>
        </p:nvGraphicFramePr>
        <p:xfrm>
          <a:off x="975360" y="2331719"/>
          <a:ext cx="10172700" cy="4409409"/>
        </p:xfrm>
        <a:graphic>
          <a:graphicData uri="http://schemas.openxmlformats.org/drawingml/2006/table">
            <a:tbl>
              <a:tblPr/>
              <a:tblGrid>
                <a:gridCol w="17805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92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5306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Author</a:t>
                      </a:r>
                    </a:p>
                  </a:txBody>
                  <a:tcPr marL="90000" marR="90000" marT="46802" marB="468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輸入方式：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『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姓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, 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名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』 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或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『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名  姓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』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且每位作者必須獨立於一行。 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Ex. Wang, K.C.   ;  D.T. Chen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1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Keyword</a:t>
                      </a:r>
                    </a:p>
                  </a:txBody>
                  <a:tcPr marL="90000" marR="90000" marT="46802" marB="468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輸入關於文獻重要關鍵字，關鍵字彼此間以 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( ; ) 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或 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( \ ) 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隔開。 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4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URL</a:t>
                      </a:r>
                    </a:p>
                  </a:txBody>
                  <a:tcPr marL="90000" marR="90000" marT="46802" marB="468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輸入文獻相關連結，多個連結彼此間以（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;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）隔開</a:t>
                      </a:r>
                      <a:r>
                        <a:rPr kumimoji="1" lang="zh-TW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  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70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Image</a:t>
                      </a:r>
                    </a:p>
                  </a:txBody>
                  <a:tcPr marL="90000" marR="90000" marT="46802" marB="468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可插入圖片、各類型檔案（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PDF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、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Excel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、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Word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、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PowerPoint...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）當做參考書目的附件，惟每筆參考書目僅能插入一個附件。 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Caption</a:t>
                      </a:r>
                    </a:p>
                  </a:txBody>
                  <a:tcPr marL="90000" marR="90000" marT="46802" marB="468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</a:rPr>
                        <a:t>輸入關於附件的文字說明 </a:t>
                      </a:r>
                    </a:p>
                  </a:txBody>
                  <a:tcPr marL="90000" marR="90000" marT="46802" marB="468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7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參考書目的輸入：人工建檔</a:t>
            </a:r>
            <a:r>
              <a:rPr lang="en-US" altLang="zh-TW" dirty="0"/>
              <a:t>(</a:t>
            </a:r>
            <a:r>
              <a:rPr lang="zh-TW" altLang="en-US" dirty="0"/>
              <a:t>略</a:t>
            </a:r>
            <a:r>
              <a:rPr lang="en-US" altLang="zh-TW" dirty="0"/>
              <a:t>)</a:t>
            </a:r>
            <a:endParaRPr lang="zh-TW" alt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954" y="2354580"/>
            <a:ext cx="8825659" cy="372618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References&gt;New Reference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zh-TW" sz="2400" dirty="0" smtClean="0">
              <a:solidFill>
                <a:schemeClr val="tx1"/>
              </a:solidFill>
              <a:effectLst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2400" dirty="0" smtClean="0">
                <a:solidFill>
                  <a:schemeClr val="tx1"/>
                </a:solidFill>
                <a:effectLst/>
              </a:rPr>
              <a:t>各欄位資料內容的輸入採</a:t>
            </a:r>
            <a:r>
              <a:rPr lang="en-US" altLang="zh-TW" sz="2400" dirty="0" smtClean="0">
                <a:solidFill>
                  <a:schemeClr val="tx1"/>
                </a:solidFill>
                <a:effectLst/>
              </a:rPr>
              <a:t>『</a:t>
            </a:r>
            <a:r>
              <a:rPr lang="zh-TW" altLang="en-US" sz="2400" dirty="0" smtClean="0">
                <a:solidFill>
                  <a:schemeClr val="tx1"/>
                </a:solidFill>
                <a:effectLst/>
              </a:rPr>
              <a:t>所輸入即所得</a:t>
            </a:r>
            <a:r>
              <a:rPr lang="en-US" altLang="zh-TW" sz="2400" dirty="0" smtClean="0">
                <a:solidFill>
                  <a:schemeClr val="tx1"/>
                </a:solidFill>
                <a:effectLst/>
              </a:rPr>
              <a:t>』</a:t>
            </a:r>
            <a:r>
              <a:rPr lang="zh-TW" altLang="en-US" sz="2400" dirty="0" smtClean="0">
                <a:solidFill>
                  <a:schemeClr val="tx1"/>
                </a:solidFill>
                <a:effectLst/>
              </a:rPr>
              <a:t>原則，若希望所顯示之資料有大小寫的區別，請於建檔時留意大小寫的輸入。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400" dirty="0" smtClean="0">
                <a:solidFill>
                  <a:schemeClr val="tx1"/>
                </a:solidFill>
                <a:effectLst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2400" b="1" dirty="0" smtClean="0">
                <a:solidFill>
                  <a:schemeClr val="tx1"/>
                </a:solidFill>
                <a:effectLst/>
              </a:rPr>
              <a:t>不需輸入</a:t>
            </a:r>
            <a:r>
              <a:rPr lang="zh-TW" altLang="en-US" sz="2400" dirty="0" smtClean="0">
                <a:solidFill>
                  <a:schemeClr val="tx1"/>
                </a:solidFill>
                <a:effectLst/>
              </a:rPr>
              <a:t>任何特別標點符號 </a:t>
            </a:r>
            <a:r>
              <a:rPr lang="en-US" altLang="zh-TW" sz="2400" dirty="0" smtClean="0">
                <a:solidFill>
                  <a:schemeClr val="tx1"/>
                </a:solidFill>
                <a:effectLst/>
              </a:rPr>
              <a:t>(</a:t>
            </a:r>
            <a:r>
              <a:rPr lang="zh-TW" altLang="en-US" sz="2400" dirty="0" smtClean="0">
                <a:solidFill>
                  <a:schemeClr val="tx1"/>
                </a:solidFill>
                <a:effectLst/>
              </a:rPr>
              <a:t>如括號</a:t>
            </a:r>
            <a:r>
              <a:rPr lang="en-US" altLang="zh-TW" sz="2400" dirty="0" smtClean="0">
                <a:solidFill>
                  <a:schemeClr val="tx1"/>
                </a:solidFill>
                <a:effectLst/>
              </a:rPr>
              <a:t>) </a:t>
            </a:r>
            <a:r>
              <a:rPr lang="zh-TW" altLang="en-US" sz="2400" dirty="0" smtClean="0">
                <a:solidFill>
                  <a:schemeClr val="tx1"/>
                </a:solidFill>
                <a:effectLst/>
              </a:rPr>
              <a:t>與字體 </a:t>
            </a:r>
            <a:r>
              <a:rPr lang="en-US" altLang="zh-TW" sz="2400" dirty="0" smtClean="0">
                <a:solidFill>
                  <a:schemeClr val="tx1"/>
                </a:solidFill>
                <a:effectLst/>
              </a:rPr>
              <a:t>(</a:t>
            </a:r>
            <a:r>
              <a:rPr lang="zh-TW" altLang="en-US" sz="2400" dirty="0" smtClean="0">
                <a:solidFill>
                  <a:schemeClr val="tx1"/>
                </a:solidFill>
                <a:effectLst/>
              </a:rPr>
              <a:t>粗體</a:t>
            </a:r>
            <a:r>
              <a:rPr lang="en-US" altLang="zh-TW" sz="2400" dirty="0" smtClean="0">
                <a:solidFill>
                  <a:schemeClr val="tx1"/>
                </a:solidFill>
                <a:effectLst/>
              </a:rPr>
              <a:t>)</a:t>
            </a:r>
            <a:r>
              <a:rPr lang="zh-TW" altLang="en-US" sz="2400" dirty="0" smtClean="0">
                <a:solidFill>
                  <a:schemeClr val="tx1"/>
                </a:solidFill>
                <a:effectLst/>
              </a:rPr>
              <a:t>，系統會自動套用預設好的格式，並產生必須的標點符號與字體。</a:t>
            </a:r>
          </a:p>
          <a:p>
            <a:pPr eaLnBrk="1" hangingPunct="1">
              <a:lnSpc>
                <a:spcPct val="90000"/>
              </a:lnSpc>
              <a:defRPr/>
            </a:pPr>
            <a:endParaRPr lang="zh-TW" altLang="en-US" sz="2800" b="1" dirty="0"/>
          </a:p>
          <a:p>
            <a:pPr algn="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TW" altLang="en-US" sz="2800" b="1" dirty="0" smtClean="0">
                <a:hlinkClick r:id="rId2" action="ppaction://hlinksldjump"/>
              </a:rPr>
              <a:t>→</a:t>
            </a:r>
            <a:r>
              <a:rPr lang="en-US" altLang="zh-TW" sz="2800" b="1" dirty="0" smtClean="0">
                <a:hlinkClick r:id="rId2" action="ppaction://hlinksldjump"/>
              </a:rPr>
              <a:t>BACK</a:t>
            </a:r>
            <a:endParaRPr lang="en-US" altLang="zh-TW" sz="2800" b="1" dirty="0"/>
          </a:p>
        </p:txBody>
      </p:sp>
    </p:spTree>
    <p:extLst>
      <p:ext uri="{BB962C8B-B14F-4D97-AF65-F5344CB8AC3E}">
        <p14:creationId xmlns:p14="http://schemas.microsoft.com/office/powerpoint/2010/main" val="302620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EndNote vs WORD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1997" y="2171700"/>
            <a:ext cx="9467326" cy="3799207"/>
          </a:xfrm>
        </p:spPr>
        <p:txBody>
          <a:bodyPr>
            <a:noAutofit/>
          </a:bodyPr>
          <a:lstStyle/>
          <a:p>
            <a:pPr marL="609600" indent="-609600"/>
            <a:endParaRPr lang="en-US" altLang="zh-TW" sz="2400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/>
            <a:r>
              <a:rPr lang="zh-TW" altLang="en-US" sz="2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如電腦已安裝好 </a:t>
            </a:r>
            <a:r>
              <a:rPr lang="en-US" altLang="zh-TW" sz="2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EndNote</a:t>
            </a:r>
            <a:r>
              <a:rPr lang="zh-TW" altLang="en-US" sz="2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，開啟 </a:t>
            </a:r>
            <a:r>
              <a:rPr lang="en-US" altLang="zh-TW" sz="2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WORD </a:t>
            </a:r>
            <a:r>
              <a:rPr lang="zh-TW" altLang="en-US" sz="2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軟體選擇工具列</a:t>
            </a:r>
            <a:r>
              <a:rPr lang="en-US" altLang="zh-TW" sz="2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【</a:t>
            </a:r>
            <a:r>
              <a:rPr lang="zh-TW" altLang="en-US" sz="2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工具</a:t>
            </a:r>
            <a:r>
              <a:rPr lang="en-US" altLang="zh-TW" sz="2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】→【EndNote】</a:t>
            </a:r>
            <a:r>
              <a:rPr lang="zh-TW" altLang="en-US" sz="2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，將可執行在文件中插入參考書目的功能。</a:t>
            </a:r>
          </a:p>
          <a:p>
            <a:pPr marL="609600" indent="-609600"/>
            <a:endParaRPr lang="en-US" altLang="zh-TW" sz="2400" dirty="0" smtClean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/>
            <a:r>
              <a:rPr lang="zh-TW" altLang="en-US" sz="24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實例作業：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zh-TW" altLang="en-US" sz="20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插入指定參考書目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zh-TW" altLang="en-US" sz="20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轉換 </a:t>
            </a:r>
            <a:r>
              <a:rPr lang="en-US" altLang="zh-TW" sz="20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Science </a:t>
            </a:r>
            <a:r>
              <a:rPr lang="zh-TW" altLang="en-US" sz="20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期刊參考書目指定格式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zh-TW" altLang="en-US" sz="20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將論文所使用過的參考書目另儲存一個 </a:t>
            </a:r>
            <a:r>
              <a:rPr lang="en-US" altLang="zh-TW" sz="20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127860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latin typeface="+mn-ea"/>
                <a:ea typeface="+mn-ea"/>
              </a:rPr>
              <a:t>EndNote </a:t>
            </a:r>
            <a:r>
              <a:rPr lang="en-US" altLang="zh-TW" dirty="0" err="1" smtClean="0">
                <a:latin typeface="+mn-ea"/>
                <a:ea typeface="+mn-ea"/>
              </a:rPr>
              <a:t>vs</a:t>
            </a:r>
            <a:r>
              <a:rPr lang="en-US" altLang="zh-TW" dirty="0" smtClean="0">
                <a:latin typeface="+mn-ea"/>
                <a:ea typeface="+mn-ea"/>
              </a:rPr>
              <a:t> WORD-example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954" y="2675195"/>
            <a:ext cx="8640762" cy="3371911"/>
          </a:xfrm>
        </p:spPr>
        <p:txBody>
          <a:bodyPr/>
          <a:lstStyle/>
          <a:p>
            <a:pPr marL="609600" indent="-609600"/>
            <a:r>
              <a:rPr lang="en-US" altLang="zh-TW" sz="2400" dirty="0" smtClean="0">
                <a:solidFill>
                  <a:schemeClr val="tx1"/>
                </a:solidFill>
                <a:effectLst/>
              </a:rPr>
              <a:t>Google scholar: “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T</a:t>
            </a:r>
            <a:r>
              <a:rPr lang="en-US" altLang="zh-TW" sz="2400" dirty="0" err="1" smtClean="0">
                <a:solidFill>
                  <a:schemeClr val="tx1"/>
                </a:solidFill>
                <a:effectLst/>
              </a:rPr>
              <a:t>sair-chuan</a:t>
            </a:r>
            <a:r>
              <a:rPr lang="en-US" altLang="zh-TW" sz="2400" dirty="0" smtClean="0">
                <a:solidFill>
                  <a:schemeClr val="tx1"/>
                </a:solidFill>
                <a:effectLst/>
              </a:rPr>
              <a:t> Lin” “</a:t>
            </a:r>
            <a:r>
              <a:rPr lang="zh-TW" altLang="en-US" sz="2400" dirty="0" smtClean="0">
                <a:solidFill>
                  <a:schemeClr val="tx1"/>
                </a:solidFill>
                <a:effectLst/>
              </a:rPr>
              <a:t>林財川</a:t>
            </a:r>
            <a:r>
              <a:rPr lang="en-US" altLang="zh-TW" sz="2400" dirty="0" smtClean="0">
                <a:solidFill>
                  <a:schemeClr val="tx1"/>
                </a:solidFill>
                <a:effectLst/>
              </a:rPr>
              <a:t>”</a:t>
            </a:r>
          </a:p>
          <a:p>
            <a:pPr marL="609600" indent="-609600"/>
            <a:r>
              <a:rPr lang="en-US" altLang="zh-TW" sz="2400" dirty="0">
                <a:solidFill>
                  <a:schemeClr val="tx1"/>
                </a:solidFill>
              </a:rPr>
              <a:t>Google scholar: </a:t>
            </a:r>
            <a:r>
              <a:rPr lang="zh-TW" altLang="en-US" sz="2400" dirty="0" smtClean="0">
                <a:solidFill>
                  <a:schemeClr val="tx1"/>
                </a:solidFill>
              </a:rPr>
              <a:t>學生專題的</a:t>
            </a:r>
            <a:r>
              <a:rPr lang="en-US" altLang="zh-TW" sz="2400" dirty="0">
                <a:solidFill>
                  <a:schemeClr val="tx1"/>
                </a:solidFill>
              </a:rPr>
              <a:t>…ANY </a:t>
            </a:r>
            <a:r>
              <a:rPr lang="en-US" altLang="zh-TW" sz="2400" dirty="0" smtClean="0">
                <a:solidFill>
                  <a:schemeClr val="tx1"/>
                </a:solidFill>
              </a:rPr>
              <a:t>KEYWORD</a:t>
            </a:r>
          </a:p>
          <a:p>
            <a:pPr marL="609600" indent="-609600"/>
            <a:r>
              <a:rPr lang="zh-TW" altLang="en-US" sz="2400" dirty="0" smtClean="0">
                <a:solidFill>
                  <a:schemeClr val="tx1"/>
                </a:solidFill>
              </a:rPr>
              <a:t>範</a:t>
            </a:r>
            <a:r>
              <a:rPr lang="zh-TW" altLang="en-US" sz="2400" dirty="0">
                <a:solidFill>
                  <a:schemeClr val="tx1"/>
                </a:solidFill>
              </a:rPr>
              <a:t>例</a:t>
            </a:r>
            <a:r>
              <a:rPr lang="zh-TW" altLang="en-US" sz="2400" dirty="0" smtClean="0">
                <a:solidFill>
                  <a:schemeClr val="tx1"/>
                </a:solidFill>
              </a:rPr>
              <a:t>檔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609600" indent="-609600"/>
            <a:endParaRPr lang="en-US" altLang="zh-TW" b="1" dirty="0" smtClean="0">
              <a:effectLst/>
            </a:endParaRPr>
          </a:p>
          <a:p>
            <a:pPr marL="609600" indent="-609600"/>
            <a:endParaRPr lang="en-US" altLang="zh-TW" b="1" dirty="0"/>
          </a:p>
          <a:p>
            <a:pPr marL="609600" indent="-609600"/>
            <a:endParaRPr lang="en-US" altLang="zh-TW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9001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標題  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zh-TW" altLang="zh-TW" sz="2800" dirty="0" smtClean="0"/>
              <a:t>字數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不</a:t>
            </a:r>
            <a:r>
              <a:rPr lang="zh-TW" altLang="zh-TW" sz="2800" b="1" dirty="0">
                <a:solidFill>
                  <a:srgbClr val="FF0000"/>
                </a:solidFill>
              </a:rPr>
              <a:t>超過</a:t>
            </a:r>
            <a:r>
              <a:rPr lang="en-US" altLang="zh-TW" sz="2800" b="1" dirty="0">
                <a:solidFill>
                  <a:srgbClr val="FF0000"/>
                </a:solidFill>
              </a:rPr>
              <a:t>25</a:t>
            </a:r>
            <a:r>
              <a:rPr lang="zh-TW" altLang="zh-TW" sz="2800" b="1" dirty="0">
                <a:solidFill>
                  <a:srgbClr val="FF0000"/>
                </a:solidFill>
              </a:rPr>
              <a:t>字</a:t>
            </a:r>
          </a:p>
          <a:p>
            <a:pPr fontAlgn="base"/>
            <a:r>
              <a:rPr lang="zh-TW" altLang="zh-TW" sz="2800" dirty="0" smtClean="0"/>
              <a:t>必須</a:t>
            </a:r>
            <a:r>
              <a:rPr lang="zh-TW" altLang="zh-TW" sz="2800" dirty="0"/>
              <a:t>與正文內容相符</a:t>
            </a:r>
          </a:p>
          <a:p>
            <a:pPr fontAlgn="base"/>
            <a:r>
              <a:rPr lang="zh-TW" altLang="zh-TW" sz="2800" dirty="0" smtClean="0"/>
              <a:t>要</a:t>
            </a:r>
            <a:r>
              <a:rPr lang="zh-TW" altLang="zh-TW" sz="2800" dirty="0" smtClean="0"/>
              <a:t>包含</a:t>
            </a:r>
            <a:r>
              <a:rPr lang="zh-TW" altLang="en-US" sz="2800" dirty="0" smtClean="0"/>
              <a:t>有</a:t>
            </a:r>
            <a:r>
              <a:rPr lang="zh-TW" altLang="zh-TW" sz="2800" dirty="0" smtClean="0"/>
              <a:t>關鍵</a:t>
            </a:r>
            <a:r>
              <a:rPr lang="zh-TW" altLang="zh-TW" sz="2800" dirty="0"/>
              <a:t>詞</a:t>
            </a:r>
          </a:p>
          <a:p>
            <a:pPr fontAlgn="base"/>
            <a:r>
              <a:rPr lang="zh-TW" altLang="zh-TW" sz="2800" dirty="0"/>
              <a:t>標題中不要出現</a:t>
            </a:r>
            <a:r>
              <a:rPr lang="zh-TW" altLang="zh-TW" sz="2800" dirty="0" smtClean="0"/>
              <a:t>符號</a:t>
            </a:r>
            <a:endParaRPr lang="zh-TW" altLang="en-US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009A-6EED-4A00-8A40-7E8475A5E0BE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7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論文或專題計畫</a:t>
            </a:r>
            <a:r>
              <a:rPr lang="zh-TW" altLang="en-US" dirty="0"/>
              <a:t>觀察角度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+mn-ea"/>
              </a:rPr>
              <a:t>1</a:t>
            </a:r>
            <a:r>
              <a:rPr lang="en-US" altLang="zh-TW" sz="2800" dirty="0">
                <a:latin typeface="+mn-ea"/>
              </a:rPr>
              <a:t>.</a:t>
            </a:r>
            <a:r>
              <a:rPr lang="zh-TW" altLang="en-US" sz="2800" dirty="0">
                <a:latin typeface="+mn-ea"/>
              </a:rPr>
              <a:t>說清楚了嗎？指說明清楚，不會誤解</a:t>
            </a:r>
            <a:r>
              <a:rPr lang="zh-TW" altLang="en-US" sz="2800" dirty="0" smtClean="0">
                <a:latin typeface="+mn-ea"/>
              </a:rPr>
              <a:t>。</a:t>
            </a:r>
            <a:endParaRPr lang="en-US" altLang="zh-TW" sz="2800" dirty="0">
              <a:latin typeface="+mn-ea"/>
            </a:endParaRPr>
          </a:p>
          <a:p>
            <a:r>
              <a:rPr lang="en-US" altLang="zh-TW" sz="2800" dirty="0" smtClean="0">
                <a:latin typeface="+mn-ea"/>
              </a:rPr>
              <a:t>2</a:t>
            </a:r>
            <a:r>
              <a:rPr lang="en-US" altLang="zh-TW" sz="2800" dirty="0">
                <a:latin typeface="+mn-ea"/>
              </a:rPr>
              <a:t>.</a:t>
            </a:r>
            <a:r>
              <a:rPr lang="zh-TW" altLang="en-US" sz="2800" dirty="0">
                <a:latin typeface="+mn-ea"/>
              </a:rPr>
              <a:t>講明白了嗎？指說明完整，沒有缺少。 </a:t>
            </a:r>
            <a:endParaRPr lang="en-US" altLang="zh-TW" sz="2800" dirty="0" smtClean="0">
              <a:latin typeface="+mn-ea"/>
            </a:endParaRPr>
          </a:p>
          <a:p>
            <a:r>
              <a:rPr lang="en-US" altLang="zh-TW" sz="2800" dirty="0" smtClean="0">
                <a:latin typeface="+mn-ea"/>
              </a:rPr>
              <a:t>3</a:t>
            </a:r>
            <a:r>
              <a:rPr lang="en-US" altLang="zh-TW" sz="2800" dirty="0">
                <a:latin typeface="+mn-ea"/>
              </a:rPr>
              <a:t>.</a:t>
            </a:r>
            <a:r>
              <a:rPr lang="zh-TW" altLang="en-US" sz="2800" dirty="0">
                <a:latin typeface="+mn-ea"/>
              </a:rPr>
              <a:t>很合理了嗎？指說明合乎道理，有客觀和正確證據支持，推論無誤</a:t>
            </a:r>
            <a:r>
              <a:rPr lang="zh-TW" altLang="en-US" sz="2800" dirty="0" smtClean="0">
                <a:latin typeface="+mn-ea"/>
              </a:rPr>
              <a:t>。</a:t>
            </a:r>
            <a:endParaRPr lang="en-US" altLang="zh-TW" sz="2800" dirty="0" smtClean="0">
              <a:latin typeface="+mn-ea"/>
            </a:endParaRPr>
          </a:p>
          <a:p>
            <a:r>
              <a:rPr lang="en-US" altLang="zh-TW" sz="2800" dirty="0" smtClean="0">
                <a:latin typeface="+mn-ea"/>
              </a:rPr>
              <a:t>4</a:t>
            </a:r>
            <a:r>
              <a:rPr lang="en-US" altLang="zh-TW" sz="2800" dirty="0">
                <a:latin typeface="+mn-ea"/>
              </a:rPr>
              <a:t>.</a:t>
            </a:r>
            <a:r>
              <a:rPr lang="zh-TW" altLang="en-US" sz="2800" dirty="0">
                <a:latin typeface="+mn-ea"/>
              </a:rPr>
              <a:t>可以相信嗎？指前後一致，不前後矛盾。 </a:t>
            </a:r>
            <a:endParaRPr lang="en-US" altLang="zh-TW" sz="2800" dirty="0" smtClean="0">
              <a:latin typeface="+mn-ea"/>
            </a:endParaRPr>
          </a:p>
          <a:p>
            <a:r>
              <a:rPr lang="en-US" altLang="zh-TW" sz="2800" dirty="0" smtClean="0">
                <a:latin typeface="+mn-ea"/>
              </a:rPr>
              <a:t>5</a:t>
            </a:r>
            <a:r>
              <a:rPr lang="en-US" altLang="zh-TW" sz="2800" dirty="0">
                <a:latin typeface="+mn-ea"/>
              </a:rPr>
              <a:t>.</a:t>
            </a:r>
            <a:r>
              <a:rPr lang="zh-TW" altLang="en-US" sz="2800" dirty="0">
                <a:latin typeface="+mn-ea"/>
              </a:rPr>
              <a:t>有夠專業嗎？指合乎學術專業規範。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0A96-EBBE-49EF-BCE2-2DAD6D486333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zh-TW" dirty="0" smtClean="0"/>
              <a:t>摘要</a:t>
            </a:r>
            <a:r>
              <a:rPr lang="zh-TW" altLang="en-US" dirty="0" smtClean="0"/>
              <a:t>  </a:t>
            </a:r>
            <a:r>
              <a:rPr lang="zh-TW" altLang="zh-TW" dirty="0" smtClean="0"/>
              <a:t>四</a:t>
            </a:r>
            <a:r>
              <a:rPr lang="zh-TW" altLang="zh-TW" dirty="0" smtClean="0"/>
              <a:t>要素</a:t>
            </a:r>
            <a:r>
              <a:rPr lang="en-US" altLang="zh-TW" dirty="0" smtClean="0"/>
              <a:t>TC: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zh-TW" altLang="zh-TW" sz="2800" dirty="0"/>
              <a:t>目的</a:t>
            </a:r>
            <a:r>
              <a:rPr lang="en-US" altLang="zh-TW" sz="2800" dirty="0"/>
              <a:t>(</a:t>
            </a:r>
            <a:r>
              <a:rPr lang="zh-TW" altLang="zh-TW" sz="2800" dirty="0"/>
              <a:t>研究什麼</a:t>
            </a:r>
            <a:r>
              <a:rPr lang="en-US" altLang="zh-TW" sz="2800" dirty="0" smtClean="0"/>
              <a:t>)</a:t>
            </a:r>
          </a:p>
          <a:p>
            <a:pPr fontAlgn="base"/>
            <a:r>
              <a:rPr lang="zh-TW" altLang="zh-TW" sz="2800" dirty="0" smtClean="0"/>
              <a:t>方法</a:t>
            </a:r>
            <a:r>
              <a:rPr lang="en-US" altLang="zh-TW" sz="2800" dirty="0"/>
              <a:t>(</a:t>
            </a:r>
            <a:r>
              <a:rPr lang="zh-TW" altLang="zh-TW" sz="2800" dirty="0"/>
              <a:t>怎麼研究</a:t>
            </a:r>
            <a:r>
              <a:rPr lang="en-US" altLang="zh-TW" sz="2800" dirty="0" smtClean="0"/>
              <a:t>)</a:t>
            </a:r>
          </a:p>
          <a:p>
            <a:pPr fontAlgn="base"/>
            <a:r>
              <a:rPr lang="zh-TW" altLang="zh-TW" sz="2800" dirty="0" smtClean="0"/>
              <a:t>結果</a:t>
            </a:r>
            <a:r>
              <a:rPr lang="en-US" altLang="zh-TW" sz="2800" dirty="0" smtClean="0"/>
              <a:t>(</a:t>
            </a:r>
            <a:r>
              <a:rPr lang="zh-TW" altLang="zh-TW" sz="2800" dirty="0" smtClean="0"/>
              <a:t>得到</a:t>
            </a:r>
            <a:r>
              <a:rPr lang="zh-TW" altLang="zh-TW" sz="2800" dirty="0"/>
              <a:t>了什麼</a:t>
            </a:r>
            <a:r>
              <a:rPr lang="zh-TW" altLang="zh-TW" sz="2800" dirty="0" smtClean="0"/>
              <a:t>結果）</a:t>
            </a:r>
            <a:endParaRPr lang="en-US" altLang="zh-TW" sz="2800" dirty="0" smtClean="0"/>
          </a:p>
          <a:p>
            <a:pPr fontAlgn="base"/>
            <a:r>
              <a:rPr lang="zh-TW" altLang="zh-TW" sz="2800" dirty="0" smtClean="0"/>
              <a:t>結論</a:t>
            </a:r>
            <a:r>
              <a:rPr lang="en-US" altLang="zh-TW" sz="2800" dirty="0"/>
              <a:t>(</a:t>
            </a:r>
            <a:r>
              <a:rPr lang="zh-TW" altLang="zh-TW" sz="2800" dirty="0"/>
              <a:t>結果說明了什麼</a:t>
            </a:r>
            <a:r>
              <a:rPr lang="en-US" altLang="zh-TW" sz="2800" dirty="0" smtClean="0"/>
              <a:t>)</a:t>
            </a:r>
            <a:endParaRPr lang="zh-TW" altLang="zh-TW" sz="2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8E28-66CD-47C6-9B2E-576B05E65E16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zh-TW" dirty="0" smtClean="0">
                <a:latin typeface="+mj-ea"/>
              </a:rPr>
              <a:t>摘要</a:t>
            </a:r>
            <a:r>
              <a:rPr lang="zh-TW" altLang="en-US" dirty="0" smtClean="0">
                <a:latin typeface="+mj-ea"/>
              </a:rPr>
              <a:t>切忌</a:t>
            </a:r>
            <a:r>
              <a:rPr lang="en-US" altLang="zh-TW" dirty="0" smtClean="0">
                <a:latin typeface="+mj-ea"/>
              </a:rPr>
              <a:t>: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4" y="2603500"/>
            <a:ext cx="9374501" cy="3416300"/>
          </a:xfrm>
        </p:spPr>
        <p:txBody>
          <a:bodyPr>
            <a:normAutofit/>
          </a:bodyPr>
          <a:lstStyle/>
          <a:p>
            <a:pPr fontAlgn="base"/>
            <a:r>
              <a:rPr lang="zh-TW" altLang="zh-TW" sz="2800" dirty="0" smtClean="0"/>
              <a:t>不用</a:t>
            </a:r>
            <a:r>
              <a:rPr lang="zh-TW" altLang="zh-TW" sz="2800" dirty="0"/>
              <a:t>數學</a:t>
            </a:r>
            <a:r>
              <a:rPr lang="zh-TW" altLang="zh-TW" sz="2800" dirty="0" smtClean="0"/>
              <a:t>公式。</a:t>
            </a:r>
            <a:endParaRPr lang="zh-TW" altLang="zh-TW" sz="2800" dirty="0"/>
          </a:p>
          <a:p>
            <a:pPr fontAlgn="base"/>
            <a:r>
              <a:rPr lang="zh-TW" altLang="zh-TW" sz="2800" dirty="0" smtClean="0"/>
              <a:t>不用</a:t>
            </a:r>
            <a:r>
              <a:rPr lang="zh-TW" altLang="zh-TW" sz="2800" dirty="0"/>
              <a:t>引文，除非該文獻證實或否定了他人已出版的著作。</a:t>
            </a:r>
          </a:p>
          <a:p>
            <a:pPr fontAlgn="base"/>
            <a:r>
              <a:rPr lang="zh-TW" altLang="zh-TW" sz="2800" dirty="0" smtClean="0"/>
              <a:t>縮</a:t>
            </a:r>
            <a:r>
              <a:rPr lang="zh-TW" altLang="zh-TW" sz="2800" dirty="0"/>
              <a:t>略語、略稱、代號，</a:t>
            </a:r>
            <a:r>
              <a:rPr lang="zh-TW" altLang="zh-TW" sz="2800" dirty="0" smtClean="0"/>
              <a:t>除了專業</a:t>
            </a:r>
            <a:r>
              <a:rPr lang="zh-TW" altLang="zh-TW" sz="2800" dirty="0"/>
              <a:t>的讀者也能清楚理解的以外，在首次出現時必須加以說明。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87EA-DCB4-4692-8FE0-0576D2D2384B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0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引言的</a:t>
            </a:r>
            <a:r>
              <a:rPr lang="zh-TW" altLang="zh-TW" dirty="0" smtClean="0"/>
              <a:t>寫法</a:t>
            </a:r>
            <a:r>
              <a:rPr lang="zh-TW" altLang="en-US" dirty="0" smtClean="0"/>
              <a:t>  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zh-TW" altLang="zh-TW" sz="2400" dirty="0">
                <a:latin typeface="+mn-ea"/>
              </a:rPr>
              <a:t>引言是正文前面一段短文，是</a:t>
            </a:r>
            <a:r>
              <a:rPr lang="zh-TW" altLang="zh-TW" sz="2400" b="1" dirty="0">
                <a:latin typeface="+mn-ea"/>
              </a:rPr>
              <a:t>論文的開場白</a:t>
            </a:r>
            <a:r>
              <a:rPr lang="zh-TW" altLang="zh-TW" sz="2400" dirty="0">
                <a:latin typeface="+mn-ea"/>
              </a:rPr>
              <a:t>，主要交代本研究的來龍去脈，可分為</a:t>
            </a:r>
            <a:r>
              <a:rPr lang="zh-TW" altLang="zh-TW" sz="2400" dirty="0" smtClean="0">
                <a:latin typeface="+mn-ea"/>
              </a:rPr>
              <a:t>如下</a:t>
            </a:r>
            <a:r>
              <a:rPr lang="en-US" altLang="zh-TW" sz="2400" dirty="0" smtClean="0">
                <a:latin typeface="+mn-ea"/>
              </a:rPr>
              <a:t>4</a:t>
            </a:r>
            <a:r>
              <a:rPr lang="zh-TW" altLang="zh-TW" sz="2400" dirty="0" smtClean="0">
                <a:latin typeface="+mn-ea"/>
              </a:rPr>
              <a:t>部分：</a:t>
            </a:r>
            <a:endParaRPr lang="en-US" altLang="zh-TW" sz="2400" dirty="0" smtClean="0">
              <a:latin typeface="+mn-ea"/>
            </a:endParaRPr>
          </a:p>
          <a:p>
            <a:pPr lvl="1" fontAlgn="base"/>
            <a:r>
              <a:rPr lang="en-US" altLang="zh-TW" sz="2400" b="1" dirty="0" smtClean="0">
                <a:latin typeface="+mn-ea"/>
              </a:rPr>
              <a:t>1. </a:t>
            </a:r>
            <a:r>
              <a:rPr lang="zh-TW" altLang="zh-TW" sz="2400" b="1" dirty="0" smtClean="0">
                <a:latin typeface="+mn-ea"/>
              </a:rPr>
              <a:t>本</a:t>
            </a:r>
            <a:r>
              <a:rPr lang="zh-TW" altLang="zh-TW" sz="2400" b="1" dirty="0">
                <a:latin typeface="+mn-ea"/>
              </a:rPr>
              <a:t>論文的研究背景</a:t>
            </a:r>
            <a:r>
              <a:rPr lang="zh-TW" altLang="zh-TW" sz="2400" dirty="0">
                <a:latin typeface="+mn-ea"/>
              </a:rPr>
              <a:t>。簡短介紹寫作背景和目的、緣起、發展狀況或</a:t>
            </a:r>
            <a:r>
              <a:rPr lang="zh-TW" altLang="zh-TW" sz="2400" dirty="0" smtClean="0">
                <a:latin typeface="+mn-ea"/>
              </a:rPr>
              <a:t>發展</a:t>
            </a:r>
            <a:r>
              <a:rPr lang="zh-TW" altLang="en-US" sz="2400" dirty="0" smtClean="0">
                <a:latin typeface="+mn-ea"/>
              </a:rPr>
              <a:t>重要</a:t>
            </a:r>
            <a:r>
              <a:rPr lang="zh-TW" altLang="en-US" sz="2400" dirty="0">
                <a:latin typeface="+mn-ea"/>
              </a:rPr>
              <a:t>性</a:t>
            </a:r>
            <a:r>
              <a:rPr lang="zh-TW" altLang="zh-TW" sz="2400" dirty="0" smtClean="0">
                <a:latin typeface="+mn-ea"/>
              </a:rPr>
              <a:t>或</a:t>
            </a:r>
            <a:r>
              <a:rPr lang="zh-TW" altLang="zh-TW" sz="2400" dirty="0">
                <a:latin typeface="+mn-ea"/>
              </a:rPr>
              <a:t>研究熱點、研究意義或存在問題。</a:t>
            </a:r>
          </a:p>
          <a:p>
            <a:pPr lvl="1" fontAlgn="base"/>
            <a:r>
              <a:rPr lang="en-US" altLang="zh-TW" sz="2400" b="1" dirty="0" smtClean="0">
                <a:latin typeface="+mn-ea"/>
              </a:rPr>
              <a:t>2. </a:t>
            </a:r>
            <a:r>
              <a:rPr lang="zh-TW" altLang="zh-TW" sz="2400" b="1" dirty="0" smtClean="0">
                <a:latin typeface="+mn-ea"/>
              </a:rPr>
              <a:t>理論</a:t>
            </a:r>
            <a:r>
              <a:rPr lang="zh-TW" altLang="zh-TW" sz="2400" b="1" dirty="0">
                <a:latin typeface="+mn-ea"/>
              </a:rPr>
              <a:t>依據和理論背景</a:t>
            </a:r>
            <a:r>
              <a:rPr lang="zh-TW" altLang="zh-TW" sz="2400" dirty="0">
                <a:latin typeface="+mn-ea"/>
              </a:rPr>
              <a:t>。對本文研究對象，前人做了哪些研究，解決了哪些問題，還存在哪些空白、不足或缺陷，希望解決什麼問題，該問題的解決有什麼作用和意義</a:t>
            </a:r>
            <a:r>
              <a:rPr lang="zh-TW" altLang="zh-TW" sz="2400" dirty="0" smtClean="0">
                <a:latin typeface="+mn-ea"/>
              </a:rPr>
              <a:t>。</a:t>
            </a:r>
            <a:endParaRPr lang="zh-TW" altLang="zh-TW" sz="2400" dirty="0">
              <a:latin typeface="+mn-ea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AEFB-7447-49C2-A40E-605626058D49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引言的</a:t>
            </a:r>
            <a:r>
              <a:rPr lang="zh-TW" altLang="zh-TW" dirty="0" smtClean="0"/>
              <a:t>寫法</a:t>
            </a:r>
            <a:r>
              <a:rPr lang="zh-TW" altLang="en-US" dirty="0" smtClean="0"/>
              <a:t>  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en-US" altLang="zh-TW" sz="2800" b="1" dirty="0" smtClean="0"/>
              <a:t>3. </a:t>
            </a:r>
            <a:r>
              <a:rPr lang="zh-TW" altLang="zh-TW" sz="2800" b="1" dirty="0" smtClean="0"/>
              <a:t>預期</a:t>
            </a:r>
            <a:r>
              <a:rPr lang="zh-TW" altLang="zh-TW" sz="2800" b="1" dirty="0" smtClean="0"/>
              <a:t>結果、</a:t>
            </a:r>
            <a:r>
              <a:rPr lang="zh-TW" altLang="zh-TW" sz="2800" b="1" dirty="0"/>
              <a:t>作用和意義</a:t>
            </a:r>
            <a:r>
              <a:rPr lang="zh-TW" altLang="zh-TW" sz="2800" dirty="0" smtClean="0"/>
              <a:t>。打算</a:t>
            </a:r>
            <a:r>
              <a:rPr lang="zh-TW" altLang="zh-TW" sz="2800" dirty="0"/>
              <a:t>採用什麼新方法解決</a:t>
            </a:r>
            <a:r>
              <a:rPr lang="zh-TW" altLang="zh-TW" sz="2800" dirty="0" smtClean="0"/>
              <a:t>呢？</a:t>
            </a:r>
            <a:r>
              <a:rPr lang="zh-TW" altLang="zh-TW" sz="2800" dirty="0"/>
              <a:t>通過本文研究，希望</a:t>
            </a:r>
            <a:r>
              <a:rPr lang="zh-TW" altLang="zh-TW" sz="2800" dirty="0" smtClean="0"/>
              <a:t>達到</a:t>
            </a:r>
            <a:r>
              <a:rPr lang="zh-TW" altLang="zh-TW" sz="2800" dirty="0"/>
              <a:t>什麼</a:t>
            </a:r>
            <a:r>
              <a:rPr lang="zh-TW" altLang="zh-TW" sz="2800" dirty="0" smtClean="0"/>
              <a:t>目的</a:t>
            </a:r>
            <a:r>
              <a:rPr lang="zh-TW" altLang="zh-TW" sz="2800" dirty="0"/>
              <a:t>；或者說明本文在</a:t>
            </a:r>
            <a:r>
              <a:rPr lang="en-US" altLang="zh-TW" sz="2800" dirty="0"/>
              <a:t>……</a:t>
            </a:r>
            <a:r>
              <a:rPr lang="zh-TW" altLang="zh-TW" sz="2800" dirty="0"/>
              <a:t>方面具有一定的研究意義。</a:t>
            </a:r>
          </a:p>
          <a:p>
            <a:pPr lvl="1" fontAlgn="base"/>
            <a:r>
              <a:rPr lang="zh-TW" altLang="zh-TW" sz="2800" dirty="0"/>
              <a:t>引言</a:t>
            </a:r>
            <a:r>
              <a:rPr lang="zh-TW" altLang="zh-TW" sz="2800" dirty="0" smtClean="0"/>
              <a:t>也</a:t>
            </a:r>
            <a:r>
              <a:rPr lang="zh-TW" altLang="zh-TW" sz="2800" b="1" dirty="0" smtClean="0"/>
              <a:t>點明</a:t>
            </a:r>
            <a:r>
              <a:rPr lang="zh-TW" altLang="zh-TW" sz="2800" dirty="0"/>
              <a:t>本文的理論依據、實驗基礎和研究方法，簡單闡述其研究</a:t>
            </a:r>
            <a:r>
              <a:rPr lang="zh-TW" altLang="zh-TW" sz="2800" dirty="0" smtClean="0"/>
              <a:t>內容</a:t>
            </a:r>
            <a:r>
              <a:rPr lang="zh-TW" altLang="zh-TW" dirty="0" smtClean="0"/>
              <a:t>。</a:t>
            </a:r>
            <a:endParaRPr lang="zh-TW" altLang="zh-TW" sz="1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F29C-573B-4AD7-BD66-34FD7E0E0AC4}" type="datetime1">
              <a:rPr lang="en-US" altLang="zh-TW" smtClean="0"/>
              <a:t>1/9/2020</a:t>
            </a:fld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654</TotalTime>
  <Words>1559</Words>
  <Application>Microsoft Office PowerPoint</Application>
  <PresentationFormat>寬螢幕</PresentationFormat>
  <Paragraphs>247</Paragraphs>
  <Slides>34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3" baseType="lpstr">
      <vt:lpstr>新細明體</vt:lpstr>
      <vt:lpstr>標楷體</vt:lpstr>
      <vt:lpstr>Arial</vt:lpstr>
      <vt:lpstr>Calibri</vt:lpstr>
      <vt:lpstr>Century Gothic</vt:lpstr>
      <vt:lpstr>Times New Roman</vt:lpstr>
      <vt:lpstr>Wingdings</vt:lpstr>
      <vt:lpstr>Wingdings 3</vt:lpstr>
      <vt:lpstr>離子會議室</vt:lpstr>
      <vt:lpstr>期許寫個 Profession 的 統計分析報告囉! </vt:lpstr>
      <vt:lpstr> OUTLINE 1/2</vt:lpstr>
      <vt:lpstr> OUTLINE 2/2</vt:lpstr>
      <vt:lpstr>標題    </vt:lpstr>
      <vt:lpstr>論文或專題計畫觀察角度</vt:lpstr>
      <vt:lpstr>摘要  四要素TC: </vt:lpstr>
      <vt:lpstr>摘要切忌:</vt:lpstr>
      <vt:lpstr>引言的寫法  (1/2)</vt:lpstr>
      <vt:lpstr>引言的寫法  (2/2)</vt:lpstr>
      <vt:lpstr>文獻探討的意義</vt:lpstr>
      <vt:lpstr>文獻探討的related</vt:lpstr>
      <vt:lpstr>文獻探討的contents 1/3</vt:lpstr>
      <vt:lpstr>文獻探討的contents 2/3</vt:lpstr>
      <vt:lpstr>文獻探討的contents 3/3</vt:lpstr>
      <vt:lpstr>文獻探討的Good Tips-1</vt:lpstr>
      <vt:lpstr>文獻探討的Good Tips-2</vt:lpstr>
      <vt:lpstr>專業使用統計</vt:lpstr>
      <vt:lpstr>結論的寫法 (1/2)</vt:lpstr>
      <vt:lpstr>結論的寫法 (2/2)-主要包括如下內容</vt:lpstr>
      <vt:lpstr>自我檢查-QC觀察重點 (1/3)</vt:lpstr>
      <vt:lpstr>自我檢查-QC觀察重點(2/3)</vt:lpstr>
      <vt:lpstr>自我檢查-QC觀察重點(3/3)</vt:lpstr>
      <vt:lpstr>Section-II</vt:lpstr>
      <vt:lpstr>透過書目管理軟體您可以：</vt:lpstr>
      <vt:lpstr>透過書目管理軟體您可以：</vt:lpstr>
      <vt:lpstr>EndNote簡介</vt:lpstr>
      <vt:lpstr>EndNote特色</vt:lpstr>
      <vt:lpstr>名詞解釋</vt:lpstr>
      <vt:lpstr>參考書目的輸入</vt:lpstr>
      <vt:lpstr>參考書目的輸入：人工建檔(略)</vt:lpstr>
      <vt:lpstr>參考書目的輸入：人工建檔(略)</vt:lpstr>
      <vt:lpstr>參考書目的輸入：人工建檔(略)</vt:lpstr>
      <vt:lpstr>EndNote vs WORD</vt:lpstr>
      <vt:lpstr>EndNote vs WORD-example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tsair-14</dc:creator>
  <cp:lastModifiedBy>tsair-14</cp:lastModifiedBy>
  <cp:revision>74</cp:revision>
  <dcterms:created xsi:type="dcterms:W3CDTF">2019-05-08T05:43:55Z</dcterms:created>
  <dcterms:modified xsi:type="dcterms:W3CDTF">2020-01-09T03:33:09Z</dcterms:modified>
</cp:coreProperties>
</file>