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88" r:id="rId6"/>
    <p:sldId id="274" r:id="rId7"/>
    <p:sldId id="264" r:id="rId8"/>
    <p:sldId id="289" r:id="rId9"/>
    <p:sldId id="290" r:id="rId10"/>
    <p:sldId id="263" r:id="rId11"/>
    <p:sldId id="291" r:id="rId12"/>
    <p:sldId id="265" r:id="rId13"/>
    <p:sldId id="293" r:id="rId14"/>
    <p:sldId id="281" r:id="rId15"/>
    <p:sldId id="28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15" autoAdjust="0"/>
    <p:restoredTop sz="94660"/>
  </p:normalViewPr>
  <p:slideViewPr>
    <p:cSldViewPr snapToGrid="0">
      <p:cViewPr>
        <p:scale>
          <a:sx n="75" d="100"/>
          <a:sy n="75" d="100"/>
        </p:scale>
        <p:origin x="5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DB7C409-0F90-468E-B3F6-17968227C92B}" type="datetimeFigureOut">
              <a:rPr lang="en-US" smtClean="0"/>
              <a:t>9/19/2016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FA00A-59D9-4040-8BC5-C5C4A9B3AFE6}" type="slidenum">
              <a:rPr lang="en-US" smtClean="0"/>
              <a:t>‹#›</a:t>
            </a:fld>
            <a:endParaRPr lang="en-US"/>
          </a:p>
        </p:txBody>
      </p:sp>
    </p:spTree>
    <p:extLst>
      <p:ext uri="{BB962C8B-B14F-4D97-AF65-F5344CB8AC3E}">
        <p14:creationId xmlns:p14="http://schemas.microsoft.com/office/powerpoint/2010/main" val="4285200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B7C409-0F90-468E-B3F6-17968227C92B}" type="datetimeFigureOut">
              <a:rPr lang="en-US" smtClean="0"/>
              <a:t>9/19/2016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FFA00A-59D9-4040-8BC5-C5C4A9B3AFE6}" type="slidenum">
              <a:rPr lang="en-US" smtClean="0"/>
              <a:t>‹#›</a:t>
            </a:fld>
            <a:endParaRPr lang="en-US"/>
          </a:p>
        </p:txBody>
      </p:sp>
    </p:spTree>
    <p:extLst>
      <p:ext uri="{BB962C8B-B14F-4D97-AF65-F5344CB8AC3E}">
        <p14:creationId xmlns:p14="http://schemas.microsoft.com/office/powerpoint/2010/main" val="3869499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B7C409-0F90-468E-B3F6-17968227C92B}" type="datetimeFigureOut">
              <a:rPr lang="en-US" smtClean="0"/>
              <a:t>9/19/2016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FA00A-59D9-4040-8BC5-C5C4A9B3AFE6}" type="slidenum">
              <a:rPr lang="en-US" smtClean="0"/>
              <a:t>‹#›</a:t>
            </a:fld>
            <a:endParaRPr lang="en-US"/>
          </a:p>
        </p:txBody>
      </p:sp>
    </p:spTree>
    <p:extLst>
      <p:ext uri="{BB962C8B-B14F-4D97-AF65-F5344CB8AC3E}">
        <p14:creationId xmlns:p14="http://schemas.microsoft.com/office/powerpoint/2010/main" val="3769806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B7C409-0F90-468E-B3F6-17968227C92B}" type="datetimeFigureOut">
              <a:rPr lang="en-US" smtClean="0"/>
              <a:t>9/19/2016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FA00A-59D9-4040-8BC5-C5C4A9B3AFE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5267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B7C409-0F90-468E-B3F6-17968227C92B}" type="datetimeFigureOut">
              <a:rPr lang="en-US" smtClean="0"/>
              <a:t>9/19/2016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FA00A-59D9-4040-8BC5-C5C4A9B3AFE6}" type="slidenum">
              <a:rPr lang="en-US" smtClean="0"/>
              <a:t>‹#›</a:t>
            </a:fld>
            <a:endParaRPr lang="en-US"/>
          </a:p>
        </p:txBody>
      </p:sp>
    </p:spTree>
    <p:extLst>
      <p:ext uri="{BB962C8B-B14F-4D97-AF65-F5344CB8AC3E}">
        <p14:creationId xmlns:p14="http://schemas.microsoft.com/office/powerpoint/2010/main" val="2819290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DB7C409-0F90-468E-B3F6-17968227C92B}" type="datetimeFigureOut">
              <a:rPr lang="en-US" smtClean="0"/>
              <a:t>9/19/2016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FA00A-59D9-4040-8BC5-C5C4A9B3AFE6}" type="slidenum">
              <a:rPr lang="en-US" smtClean="0"/>
              <a:t>‹#›</a:t>
            </a:fld>
            <a:endParaRPr lang="en-US"/>
          </a:p>
        </p:txBody>
      </p:sp>
    </p:spTree>
    <p:extLst>
      <p:ext uri="{BB962C8B-B14F-4D97-AF65-F5344CB8AC3E}">
        <p14:creationId xmlns:p14="http://schemas.microsoft.com/office/powerpoint/2010/main" val="16849299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DB7C409-0F90-468E-B3F6-17968227C92B}" type="datetimeFigureOut">
              <a:rPr lang="en-US" smtClean="0"/>
              <a:t>9/19/2016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FA00A-59D9-4040-8BC5-C5C4A9B3AFE6}" type="slidenum">
              <a:rPr lang="en-US" smtClean="0"/>
              <a:t>‹#›</a:t>
            </a:fld>
            <a:endParaRPr lang="en-US"/>
          </a:p>
        </p:txBody>
      </p:sp>
    </p:spTree>
    <p:extLst>
      <p:ext uri="{BB962C8B-B14F-4D97-AF65-F5344CB8AC3E}">
        <p14:creationId xmlns:p14="http://schemas.microsoft.com/office/powerpoint/2010/main" val="3102996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B7C409-0F90-468E-B3F6-17968227C92B}" type="datetimeFigureOut">
              <a:rPr lang="en-US" smtClean="0"/>
              <a:t>9/19/2016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FA00A-59D9-4040-8BC5-C5C4A9B3AFE6}" type="slidenum">
              <a:rPr lang="en-US" smtClean="0"/>
              <a:t>‹#›</a:t>
            </a:fld>
            <a:endParaRPr lang="en-US"/>
          </a:p>
        </p:txBody>
      </p:sp>
    </p:spTree>
    <p:extLst>
      <p:ext uri="{BB962C8B-B14F-4D97-AF65-F5344CB8AC3E}">
        <p14:creationId xmlns:p14="http://schemas.microsoft.com/office/powerpoint/2010/main" val="40898669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B7C409-0F90-468E-B3F6-17968227C92B}" type="datetimeFigureOut">
              <a:rPr lang="en-US" smtClean="0"/>
              <a:t>9/19/2016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FA00A-59D9-4040-8BC5-C5C4A9B3AFE6}" type="slidenum">
              <a:rPr lang="en-US" smtClean="0"/>
              <a:t>‹#›</a:t>
            </a:fld>
            <a:endParaRPr lang="en-US"/>
          </a:p>
        </p:txBody>
      </p:sp>
    </p:spTree>
    <p:extLst>
      <p:ext uri="{BB962C8B-B14F-4D97-AF65-F5344CB8AC3E}">
        <p14:creationId xmlns:p14="http://schemas.microsoft.com/office/powerpoint/2010/main" val="1176134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2DB7C409-0F90-468E-B3F6-17968227C92B}" type="datetimeFigureOut">
              <a:rPr lang="en-US" smtClean="0"/>
              <a:t>9/19/2016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FA00A-59D9-4040-8BC5-C5C4A9B3AFE6}" type="slidenum">
              <a:rPr lang="en-US" smtClean="0"/>
              <a:t>‹#›</a:t>
            </a:fld>
            <a:endParaRPr lang="en-US"/>
          </a:p>
        </p:txBody>
      </p:sp>
    </p:spTree>
    <p:extLst>
      <p:ext uri="{BB962C8B-B14F-4D97-AF65-F5344CB8AC3E}">
        <p14:creationId xmlns:p14="http://schemas.microsoft.com/office/powerpoint/2010/main" val="2619155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B7C409-0F90-468E-B3F6-17968227C92B}" type="datetimeFigureOut">
              <a:rPr lang="en-US" smtClean="0"/>
              <a:t>9/19/2016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FFA00A-59D9-4040-8BC5-C5C4A9B3AFE6}" type="slidenum">
              <a:rPr lang="en-US" smtClean="0"/>
              <a:t>‹#›</a:t>
            </a:fld>
            <a:endParaRPr lang="en-US"/>
          </a:p>
        </p:txBody>
      </p:sp>
    </p:spTree>
    <p:extLst>
      <p:ext uri="{BB962C8B-B14F-4D97-AF65-F5344CB8AC3E}">
        <p14:creationId xmlns:p14="http://schemas.microsoft.com/office/powerpoint/2010/main" val="3087501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DB7C409-0F90-468E-B3F6-17968227C92B}" type="datetimeFigureOut">
              <a:rPr lang="en-US" smtClean="0"/>
              <a:t>9/19/2016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FFA00A-59D9-4040-8BC5-C5C4A9B3AFE6}" type="slidenum">
              <a:rPr lang="en-US" smtClean="0"/>
              <a:t>‹#›</a:t>
            </a:fld>
            <a:endParaRPr lang="en-US"/>
          </a:p>
        </p:txBody>
      </p:sp>
    </p:spTree>
    <p:extLst>
      <p:ext uri="{BB962C8B-B14F-4D97-AF65-F5344CB8AC3E}">
        <p14:creationId xmlns:p14="http://schemas.microsoft.com/office/powerpoint/2010/main" val="62431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B7C409-0F90-468E-B3F6-17968227C92B}" type="datetimeFigureOut">
              <a:rPr lang="en-US" smtClean="0"/>
              <a:t>9/19/2016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FFA00A-59D9-4040-8BC5-C5C4A9B3AFE6}" type="slidenum">
              <a:rPr lang="en-US" smtClean="0"/>
              <a:t>‹#›</a:t>
            </a:fld>
            <a:endParaRPr lang="en-US"/>
          </a:p>
        </p:txBody>
      </p:sp>
    </p:spTree>
    <p:extLst>
      <p:ext uri="{BB962C8B-B14F-4D97-AF65-F5344CB8AC3E}">
        <p14:creationId xmlns:p14="http://schemas.microsoft.com/office/powerpoint/2010/main" val="595430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DB7C409-0F90-468E-B3F6-17968227C92B}" type="datetimeFigureOut">
              <a:rPr lang="en-US" smtClean="0"/>
              <a:t>9/19/2016</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3FFA00A-59D9-4040-8BC5-C5C4A9B3AFE6}" type="slidenum">
              <a:rPr lang="en-US" smtClean="0"/>
              <a:t>‹#›</a:t>
            </a:fld>
            <a:endParaRPr lang="en-US"/>
          </a:p>
        </p:txBody>
      </p:sp>
    </p:spTree>
    <p:extLst>
      <p:ext uri="{BB962C8B-B14F-4D97-AF65-F5344CB8AC3E}">
        <p14:creationId xmlns:p14="http://schemas.microsoft.com/office/powerpoint/2010/main" val="2876234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DB7C409-0F90-468E-B3F6-17968227C92B}" type="datetimeFigureOut">
              <a:rPr lang="en-US" smtClean="0"/>
              <a:t>9/19/2016</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3FFA00A-59D9-4040-8BC5-C5C4A9B3AFE6}" type="slidenum">
              <a:rPr lang="en-US" smtClean="0"/>
              <a:t>‹#›</a:t>
            </a:fld>
            <a:endParaRPr lang="en-US"/>
          </a:p>
        </p:txBody>
      </p:sp>
    </p:spTree>
    <p:extLst>
      <p:ext uri="{BB962C8B-B14F-4D97-AF65-F5344CB8AC3E}">
        <p14:creationId xmlns:p14="http://schemas.microsoft.com/office/powerpoint/2010/main" val="3918352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2DB7C409-0F90-468E-B3F6-17968227C92B}" type="datetimeFigureOut">
              <a:rPr lang="en-US" smtClean="0"/>
              <a:t>9/19/2016</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3FFA00A-59D9-4040-8BC5-C5C4A9B3AFE6}" type="slidenum">
              <a:rPr lang="en-US" smtClean="0"/>
              <a:t>‹#›</a:t>
            </a:fld>
            <a:endParaRPr lang="en-US"/>
          </a:p>
        </p:txBody>
      </p:sp>
    </p:spTree>
    <p:extLst>
      <p:ext uri="{BB962C8B-B14F-4D97-AF65-F5344CB8AC3E}">
        <p14:creationId xmlns:p14="http://schemas.microsoft.com/office/powerpoint/2010/main" val="2882706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B7C409-0F90-468E-B3F6-17968227C92B}" type="datetimeFigureOut">
              <a:rPr lang="en-US" smtClean="0"/>
              <a:t>9/19/2016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FFA00A-59D9-4040-8BC5-C5C4A9B3AFE6}" type="slidenum">
              <a:rPr lang="en-US" smtClean="0"/>
              <a:t>‹#›</a:t>
            </a:fld>
            <a:endParaRPr lang="en-US"/>
          </a:p>
        </p:txBody>
      </p:sp>
    </p:spTree>
    <p:extLst>
      <p:ext uri="{BB962C8B-B14F-4D97-AF65-F5344CB8AC3E}">
        <p14:creationId xmlns:p14="http://schemas.microsoft.com/office/powerpoint/2010/main" val="920236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DB7C409-0F90-468E-B3F6-17968227C92B}" type="datetimeFigureOut">
              <a:rPr lang="en-US" smtClean="0"/>
              <a:t>9/19/2016</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3FFA00A-59D9-4040-8BC5-C5C4A9B3AFE6}" type="slidenum">
              <a:rPr lang="en-US" smtClean="0"/>
              <a:t>‹#›</a:t>
            </a:fld>
            <a:endParaRPr lang="en-US"/>
          </a:p>
        </p:txBody>
      </p:sp>
    </p:spTree>
    <p:extLst>
      <p:ext uri="{BB962C8B-B14F-4D97-AF65-F5344CB8AC3E}">
        <p14:creationId xmlns:p14="http://schemas.microsoft.com/office/powerpoint/2010/main" val="329054513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Conditionals</a:t>
            </a:r>
            <a:endParaRPr lang="en-US" dirty="0"/>
          </a:p>
        </p:txBody>
      </p:sp>
      <p:sp>
        <p:nvSpPr>
          <p:cNvPr id="3" name="Subtitle 2"/>
          <p:cNvSpPr>
            <a:spLocks noGrp="1"/>
          </p:cNvSpPr>
          <p:nvPr>
            <p:ph type="subTitle" idx="1"/>
          </p:nvPr>
        </p:nvSpPr>
        <p:spPr/>
        <p:txBody>
          <a:bodyPr>
            <a:normAutofit/>
          </a:bodyPr>
          <a:lstStyle/>
          <a:p>
            <a:r>
              <a:rPr lang="en-US" dirty="0" smtClean="0"/>
              <a:t>Work Hours: 1/2 – answer formative Questions and participate in Lecture</a:t>
            </a:r>
            <a:endParaRPr lang="en-US" dirty="0"/>
          </a:p>
        </p:txBody>
      </p:sp>
    </p:spTree>
    <p:extLst>
      <p:ext uri="{BB962C8B-B14F-4D97-AF65-F5344CB8AC3E}">
        <p14:creationId xmlns:p14="http://schemas.microsoft.com/office/powerpoint/2010/main" val="2610897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4-1: Using the if Statement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Kathryn teaches a science class and her students are required to take three tests. She wants to write a program that her students can use to calculate their average score. She also wants the program to congratulate the student enthusiastically if the average is greater than 95. Here is the algorithm in pseudocode:</a:t>
            </a:r>
          </a:p>
          <a:p>
            <a:pPr marL="0" indent="0">
              <a:buNone/>
            </a:pPr>
            <a:r>
              <a:rPr lang="en-US" dirty="0"/>
              <a:t>	</a:t>
            </a:r>
            <a:r>
              <a:rPr lang="en-US" i="1" dirty="0" smtClean="0"/>
              <a:t>Get the first test score</a:t>
            </a:r>
          </a:p>
          <a:p>
            <a:pPr marL="0" indent="0">
              <a:buNone/>
            </a:pPr>
            <a:r>
              <a:rPr lang="en-US" i="1" dirty="0"/>
              <a:t>	</a:t>
            </a:r>
            <a:r>
              <a:rPr lang="en-US" i="1" dirty="0" smtClean="0"/>
              <a:t>Get the second test score</a:t>
            </a:r>
          </a:p>
          <a:p>
            <a:pPr marL="0" indent="0">
              <a:buNone/>
            </a:pPr>
            <a:r>
              <a:rPr lang="en-US" i="1" dirty="0"/>
              <a:t>	</a:t>
            </a:r>
            <a:r>
              <a:rPr lang="en-US" i="1" dirty="0" smtClean="0"/>
              <a:t>Get the third test score</a:t>
            </a:r>
          </a:p>
          <a:p>
            <a:pPr marL="0" indent="0">
              <a:buNone/>
            </a:pPr>
            <a:r>
              <a:rPr lang="en-US" i="1" dirty="0"/>
              <a:t>	</a:t>
            </a:r>
            <a:r>
              <a:rPr lang="en-US" i="1" dirty="0" smtClean="0"/>
              <a:t>Calculate the average</a:t>
            </a:r>
          </a:p>
          <a:p>
            <a:pPr marL="0" indent="0">
              <a:buNone/>
            </a:pPr>
            <a:r>
              <a:rPr lang="en-US" i="1" dirty="0"/>
              <a:t>	</a:t>
            </a:r>
            <a:r>
              <a:rPr lang="en-US" i="1" dirty="0" smtClean="0"/>
              <a:t>Display the average</a:t>
            </a:r>
          </a:p>
          <a:p>
            <a:pPr marL="0" indent="0">
              <a:buNone/>
            </a:pPr>
            <a:r>
              <a:rPr lang="en-US" i="1" dirty="0"/>
              <a:t>	</a:t>
            </a:r>
            <a:r>
              <a:rPr lang="en-US" i="1" dirty="0" smtClean="0"/>
              <a:t>If the average is greater than 95:</a:t>
            </a:r>
          </a:p>
          <a:p>
            <a:pPr marL="0" indent="0">
              <a:buNone/>
            </a:pPr>
            <a:r>
              <a:rPr lang="en-US" i="1" dirty="0"/>
              <a:t>	</a:t>
            </a:r>
            <a:r>
              <a:rPr lang="en-US" i="1" dirty="0" smtClean="0"/>
              <a:t>	Congratulate the user</a:t>
            </a:r>
          </a:p>
        </p:txBody>
      </p:sp>
    </p:spTree>
    <p:extLst>
      <p:ext uri="{BB962C8B-B14F-4D97-AF65-F5344CB8AC3E}">
        <p14:creationId xmlns:p14="http://schemas.microsoft.com/office/powerpoint/2010/main" val="5338551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If, else if , and else</a:t>
            </a:r>
            <a:endParaRPr lang="en-US" dirty="0"/>
          </a:p>
        </p:txBody>
      </p:sp>
      <p:sp>
        <p:nvSpPr>
          <p:cNvPr id="3" name="Content Placeholder 2"/>
          <p:cNvSpPr>
            <a:spLocks noGrp="1"/>
          </p:cNvSpPr>
          <p:nvPr>
            <p:ph sz="half" idx="1"/>
          </p:nvPr>
        </p:nvSpPr>
        <p:spPr/>
        <p:txBody>
          <a:bodyPr>
            <a:normAutofit/>
          </a:bodyPr>
          <a:lstStyle/>
          <a:p>
            <a:pPr marL="0" indent="0">
              <a:buNone/>
            </a:pPr>
            <a:r>
              <a:rPr lang="en-US" dirty="0"/>
              <a:t> </a:t>
            </a:r>
            <a:r>
              <a:rPr lang="en-US" dirty="0" smtClean="0"/>
              <a:t>if (</a:t>
            </a:r>
            <a:r>
              <a:rPr lang="en-US" i="1" dirty="0" smtClean="0"/>
              <a:t>condition1){</a:t>
            </a:r>
          </a:p>
          <a:p>
            <a:pPr marL="0" indent="0">
              <a:buNone/>
            </a:pPr>
            <a:r>
              <a:rPr lang="en-US" i="1" dirty="0"/>
              <a:t> </a:t>
            </a:r>
            <a:r>
              <a:rPr lang="en-US" i="1" dirty="0" smtClean="0"/>
              <a:t>    code block 1;</a:t>
            </a:r>
          </a:p>
          <a:p>
            <a:pPr marL="0" indent="0">
              <a:buNone/>
            </a:pPr>
            <a:r>
              <a:rPr lang="en-US" i="1" dirty="0"/>
              <a:t>}</a:t>
            </a:r>
            <a:endParaRPr lang="en-US" i="1" dirty="0" smtClean="0"/>
          </a:p>
          <a:p>
            <a:pPr marL="0" indent="0">
              <a:buNone/>
            </a:pPr>
            <a:r>
              <a:rPr lang="en-US" dirty="0" smtClean="0"/>
              <a:t>else</a:t>
            </a:r>
            <a:r>
              <a:rPr lang="en-US" i="1" dirty="0" smtClean="0"/>
              <a:t>{</a:t>
            </a:r>
          </a:p>
          <a:p>
            <a:pPr marL="0" indent="0">
              <a:buNone/>
            </a:pPr>
            <a:r>
              <a:rPr lang="en-US" i="1" dirty="0" smtClean="0"/>
              <a:t>     code block2</a:t>
            </a:r>
          </a:p>
          <a:p>
            <a:pPr marL="0" indent="0">
              <a:buNone/>
            </a:pPr>
            <a:r>
              <a:rPr lang="en-US" i="1" dirty="0" smtClean="0"/>
              <a:t>}</a:t>
            </a:r>
          </a:p>
          <a:p>
            <a:pPr marL="0" indent="0">
              <a:buNone/>
            </a:pPr>
            <a:r>
              <a:rPr lang="en-US" i="1" dirty="0" smtClean="0"/>
              <a:t> rest  the program</a:t>
            </a:r>
            <a:endParaRPr lang="en-US" i="1" dirty="0"/>
          </a:p>
        </p:txBody>
      </p:sp>
      <p:pic>
        <p:nvPicPr>
          <p:cNvPr id="4" name="Picture 3"/>
          <p:cNvPicPr>
            <a:picLocks noChangeAspect="1"/>
          </p:cNvPicPr>
          <p:nvPr/>
        </p:nvPicPr>
        <p:blipFill>
          <a:blip r:embed="rId2"/>
          <a:stretch>
            <a:fillRect/>
          </a:stretch>
        </p:blipFill>
        <p:spPr>
          <a:xfrm>
            <a:off x="4542552" y="1763041"/>
            <a:ext cx="6237065" cy="4562843"/>
          </a:xfrm>
          <a:prstGeom prst="rect">
            <a:avLst/>
          </a:prstGeom>
        </p:spPr>
      </p:pic>
      <p:sp>
        <p:nvSpPr>
          <p:cNvPr id="6" name="Rectangle 5"/>
          <p:cNvSpPr/>
          <p:nvPr/>
        </p:nvSpPr>
        <p:spPr>
          <a:xfrm>
            <a:off x="6566379" y="2936384"/>
            <a:ext cx="1231421" cy="4121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Condition</a:t>
            </a:r>
            <a:endParaRPr lang="en-US" sz="1600" dirty="0">
              <a:solidFill>
                <a:schemeClr val="bg1"/>
              </a:solidFill>
            </a:endParaRPr>
          </a:p>
        </p:txBody>
      </p:sp>
      <p:sp>
        <p:nvSpPr>
          <p:cNvPr id="9" name="Rectangle 8"/>
          <p:cNvSpPr/>
          <p:nvPr/>
        </p:nvSpPr>
        <p:spPr>
          <a:xfrm>
            <a:off x="6566379" y="4219010"/>
            <a:ext cx="1328370" cy="4121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Code block 1</a:t>
            </a:r>
            <a:endParaRPr lang="en-US" sz="1600" dirty="0">
              <a:solidFill>
                <a:schemeClr val="bg1"/>
              </a:solidFill>
            </a:endParaRPr>
          </a:p>
        </p:txBody>
      </p:sp>
      <p:sp>
        <p:nvSpPr>
          <p:cNvPr id="10" name="Rectangle 9"/>
          <p:cNvSpPr/>
          <p:nvPr/>
        </p:nvSpPr>
        <p:spPr>
          <a:xfrm>
            <a:off x="8672998" y="4219010"/>
            <a:ext cx="1308129" cy="4121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Code block 2</a:t>
            </a:r>
            <a:endParaRPr lang="en-US" sz="1600" dirty="0">
              <a:solidFill>
                <a:schemeClr val="bg1"/>
              </a:solidFill>
            </a:endParaRPr>
          </a:p>
        </p:txBody>
      </p:sp>
    </p:spTree>
    <p:extLst>
      <p:ext uri="{BB962C8B-B14F-4D97-AF65-F5344CB8AC3E}">
        <p14:creationId xmlns:p14="http://schemas.microsoft.com/office/powerpoint/2010/main" val="20780115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Nested If Else statements</a:t>
            </a:r>
            <a:endParaRPr lang="en-US" dirty="0"/>
          </a:p>
        </p:txBody>
      </p:sp>
      <p:sp>
        <p:nvSpPr>
          <p:cNvPr id="3" name="Content Placeholder 2"/>
          <p:cNvSpPr>
            <a:spLocks noGrp="1"/>
          </p:cNvSpPr>
          <p:nvPr>
            <p:ph sz="half" idx="1"/>
          </p:nvPr>
        </p:nvSpPr>
        <p:spPr/>
        <p:txBody>
          <a:bodyPr>
            <a:normAutofit fontScale="47500" lnSpcReduction="20000"/>
          </a:bodyPr>
          <a:lstStyle/>
          <a:p>
            <a:pPr marL="0" indent="0">
              <a:buNone/>
            </a:pPr>
            <a:r>
              <a:rPr lang="en-US" dirty="0"/>
              <a:t> </a:t>
            </a:r>
            <a:r>
              <a:rPr lang="en-US" dirty="0" smtClean="0"/>
              <a:t>if (</a:t>
            </a:r>
            <a:r>
              <a:rPr lang="en-US" i="1" dirty="0" smtClean="0"/>
              <a:t>condition1){</a:t>
            </a:r>
          </a:p>
          <a:p>
            <a:pPr marL="0" indent="0">
              <a:buNone/>
            </a:pPr>
            <a:r>
              <a:rPr lang="en-US" i="1" dirty="0"/>
              <a:t> </a:t>
            </a:r>
            <a:r>
              <a:rPr lang="en-US" i="1" dirty="0" smtClean="0"/>
              <a:t>    code block 1;</a:t>
            </a:r>
          </a:p>
          <a:p>
            <a:pPr marL="0" indent="0">
              <a:buNone/>
            </a:pPr>
            <a:r>
              <a:rPr lang="en-US" i="1" dirty="0"/>
              <a:t>}</a:t>
            </a:r>
            <a:endParaRPr lang="en-US" i="1" dirty="0" smtClean="0"/>
          </a:p>
          <a:p>
            <a:pPr marL="0" indent="0">
              <a:buNone/>
            </a:pPr>
            <a:r>
              <a:rPr lang="en-US" dirty="0"/>
              <a:t> </a:t>
            </a:r>
            <a:r>
              <a:rPr lang="en-US" dirty="0" smtClean="0"/>
              <a:t>else {</a:t>
            </a:r>
          </a:p>
          <a:p>
            <a:pPr marL="0" indent="0">
              <a:buNone/>
            </a:pPr>
            <a:r>
              <a:rPr lang="en-US" dirty="0" smtClean="0"/>
              <a:t>       if (</a:t>
            </a:r>
            <a:r>
              <a:rPr lang="en-US" i="1" dirty="0" smtClean="0"/>
              <a:t>condition2){</a:t>
            </a:r>
          </a:p>
          <a:p>
            <a:pPr marL="0" indent="0">
              <a:buNone/>
            </a:pPr>
            <a:r>
              <a:rPr lang="en-US" dirty="0"/>
              <a:t> </a:t>
            </a:r>
            <a:r>
              <a:rPr lang="en-US" dirty="0" smtClean="0"/>
              <a:t>           </a:t>
            </a:r>
            <a:r>
              <a:rPr lang="en-US" i="1" dirty="0" smtClean="0"/>
              <a:t>code block 2</a:t>
            </a:r>
          </a:p>
          <a:p>
            <a:pPr marL="0" indent="0">
              <a:buNone/>
            </a:pPr>
            <a:r>
              <a:rPr lang="en-US" i="1" dirty="0" smtClean="0"/>
              <a:t>      }</a:t>
            </a:r>
          </a:p>
          <a:p>
            <a:pPr marL="0" indent="0">
              <a:buNone/>
            </a:pPr>
            <a:r>
              <a:rPr lang="en-US" i="1" dirty="0"/>
              <a:t> </a:t>
            </a:r>
            <a:r>
              <a:rPr lang="en-US" i="1" dirty="0" smtClean="0"/>
              <a:t>     </a:t>
            </a:r>
            <a:r>
              <a:rPr lang="en-US" dirty="0" smtClean="0"/>
              <a:t>else{</a:t>
            </a:r>
          </a:p>
          <a:p>
            <a:pPr marL="0" indent="0">
              <a:buNone/>
            </a:pPr>
            <a:r>
              <a:rPr lang="en-US" dirty="0"/>
              <a:t> </a:t>
            </a:r>
            <a:r>
              <a:rPr lang="en-US" dirty="0" smtClean="0"/>
              <a:t>           if (</a:t>
            </a:r>
            <a:r>
              <a:rPr lang="en-US" i="1" dirty="0" smtClean="0"/>
              <a:t>condition3){</a:t>
            </a:r>
          </a:p>
          <a:p>
            <a:pPr marL="0" indent="0">
              <a:buNone/>
            </a:pPr>
            <a:r>
              <a:rPr lang="en-US" i="1" dirty="0"/>
              <a:t> </a:t>
            </a:r>
            <a:r>
              <a:rPr lang="en-US" i="1" dirty="0" smtClean="0"/>
              <a:t>                code block 3</a:t>
            </a:r>
          </a:p>
          <a:p>
            <a:pPr marL="0" indent="0">
              <a:buNone/>
            </a:pPr>
            <a:r>
              <a:rPr lang="en-US" i="1" dirty="0" smtClean="0"/>
              <a:t>           }</a:t>
            </a:r>
          </a:p>
          <a:p>
            <a:pPr marL="0" indent="0">
              <a:buNone/>
            </a:pPr>
            <a:r>
              <a:rPr lang="en-US" i="1" dirty="0" smtClean="0"/>
              <a:t>          </a:t>
            </a:r>
            <a:r>
              <a:rPr lang="en-US" dirty="0" smtClean="0"/>
              <a:t>else</a:t>
            </a:r>
            <a:r>
              <a:rPr lang="en-US" i="1" dirty="0"/>
              <a:t>{</a:t>
            </a:r>
            <a:endParaRPr lang="en-US" i="1" dirty="0" smtClean="0"/>
          </a:p>
          <a:p>
            <a:pPr marL="0" indent="0">
              <a:buNone/>
            </a:pPr>
            <a:r>
              <a:rPr lang="en-US" i="1" dirty="0"/>
              <a:t> </a:t>
            </a:r>
            <a:r>
              <a:rPr lang="en-US" i="1" dirty="0" smtClean="0"/>
              <a:t>                code block4</a:t>
            </a:r>
          </a:p>
          <a:p>
            <a:pPr marL="0" indent="0">
              <a:buNone/>
            </a:pPr>
            <a:r>
              <a:rPr lang="en-US" i="1" dirty="0" smtClean="0"/>
              <a:t>          }</a:t>
            </a:r>
          </a:p>
          <a:p>
            <a:pPr marL="0" indent="0">
              <a:buNone/>
            </a:pPr>
            <a:r>
              <a:rPr lang="en-US" i="1" dirty="0" smtClean="0"/>
              <a:t>     }</a:t>
            </a:r>
          </a:p>
          <a:p>
            <a:pPr marL="0" indent="0">
              <a:buNone/>
            </a:pPr>
            <a:r>
              <a:rPr lang="en-US" i="1" dirty="0"/>
              <a:t>}</a:t>
            </a:r>
            <a:endParaRPr lang="en-US" i="1" dirty="0" smtClean="0"/>
          </a:p>
          <a:p>
            <a:pPr marL="0" indent="0">
              <a:buNone/>
            </a:pPr>
            <a:r>
              <a:rPr lang="en-US" i="1" dirty="0"/>
              <a:t> </a:t>
            </a:r>
            <a:r>
              <a:rPr lang="en-US" i="1" dirty="0" smtClean="0"/>
              <a:t>rest  the program</a:t>
            </a:r>
            <a:endParaRPr lang="en-US" i="1" dirty="0"/>
          </a:p>
        </p:txBody>
      </p:sp>
      <p:pic>
        <p:nvPicPr>
          <p:cNvPr id="1026" name="Picture 2" descr="http://2.bp.blogspot.com/-Oes0joarxPA/TfaTHTa1kMI/AAAAAAAAAGg/XThq6n8R57o/s1600/7.GIF"/>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73600" y="1827762"/>
            <a:ext cx="7152364" cy="465431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355596" y="2359811"/>
            <a:ext cx="1303007" cy="2009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Code block</a:t>
            </a:r>
            <a:r>
              <a:rPr lang="en-US" sz="1400" dirty="0" smtClean="0">
                <a:solidFill>
                  <a:schemeClr val="bg1"/>
                </a:solidFill>
              </a:rPr>
              <a:t> 1</a:t>
            </a:r>
            <a:endParaRPr lang="en-US" sz="1400" dirty="0">
              <a:solidFill>
                <a:schemeClr val="bg1"/>
              </a:solidFill>
            </a:endParaRPr>
          </a:p>
        </p:txBody>
      </p:sp>
      <p:sp>
        <p:nvSpPr>
          <p:cNvPr id="9" name="Rectangle 8"/>
          <p:cNvSpPr/>
          <p:nvPr/>
        </p:nvSpPr>
        <p:spPr>
          <a:xfrm>
            <a:off x="6007100" y="2943812"/>
            <a:ext cx="1219200" cy="2090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Code block</a:t>
            </a:r>
            <a:r>
              <a:rPr lang="en-US" sz="1400" dirty="0" smtClean="0">
                <a:solidFill>
                  <a:schemeClr val="bg1"/>
                </a:solidFill>
              </a:rPr>
              <a:t> 2</a:t>
            </a:r>
            <a:endParaRPr lang="en-US" sz="1400" dirty="0">
              <a:solidFill>
                <a:schemeClr val="bg1"/>
              </a:solidFill>
            </a:endParaRPr>
          </a:p>
        </p:txBody>
      </p:sp>
      <p:sp>
        <p:nvSpPr>
          <p:cNvPr id="10" name="Rectangle 9"/>
          <p:cNvSpPr/>
          <p:nvPr/>
        </p:nvSpPr>
        <p:spPr>
          <a:xfrm>
            <a:off x="6944164" y="3693364"/>
            <a:ext cx="1317702" cy="863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Code block</a:t>
            </a:r>
            <a:r>
              <a:rPr lang="en-US" sz="1400" dirty="0" smtClean="0">
                <a:solidFill>
                  <a:schemeClr val="bg1"/>
                </a:solidFill>
              </a:rPr>
              <a:t> 3</a:t>
            </a:r>
            <a:endParaRPr lang="en-US" sz="1400" dirty="0">
              <a:solidFill>
                <a:schemeClr val="bg1"/>
              </a:solidFill>
            </a:endParaRPr>
          </a:p>
        </p:txBody>
      </p:sp>
      <p:sp>
        <p:nvSpPr>
          <p:cNvPr id="8" name="Rectangle 7"/>
          <p:cNvSpPr/>
          <p:nvPr/>
        </p:nvSpPr>
        <p:spPr>
          <a:xfrm>
            <a:off x="7727324" y="3909222"/>
            <a:ext cx="3915177" cy="14234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613821" y="3736536"/>
            <a:ext cx="2539284" cy="1423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Elbow Connector 13"/>
          <p:cNvCxnSpPr/>
          <p:nvPr/>
        </p:nvCxnSpPr>
        <p:spPr>
          <a:xfrm rot="10800000" flipV="1">
            <a:off x="7521263" y="3736536"/>
            <a:ext cx="2163651" cy="1423416"/>
          </a:xfrm>
          <a:prstGeom prst="bentConnector3">
            <a:avLst>
              <a:gd name="adj1" fmla="val 595"/>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 name="Round Single Corner Rectangle 4"/>
          <p:cNvSpPr/>
          <p:nvPr/>
        </p:nvSpPr>
        <p:spPr>
          <a:xfrm>
            <a:off x="8872112" y="3901359"/>
            <a:ext cx="1625600" cy="798051"/>
          </a:xfrm>
          <a:prstGeom prst="round1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064224" y="4117670"/>
            <a:ext cx="1298976" cy="36543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Code block 4</a:t>
            </a:r>
            <a:endParaRPr lang="en-US" sz="1400" dirty="0">
              <a:solidFill>
                <a:schemeClr val="bg1"/>
              </a:solidFill>
            </a:endParaRPr>
          </a:p>
        </p:txBody>
      </p:sp>
      <p:sp>
        <p:nvSpPr>
          <p:cNvPr id="18" name="Rectangle 17"/>
          <p:cNvSpPr/>
          <p:nvPr/>
        </p:nvSpPr>
        <p:spPr>
          <a:xfrm>
            <a:off x="5303414" y="5690907"/>
            <a:ext cx="1406875" cy="3076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Rest of program</a:t>
            </a:r>
            <a:endParaRPr lang="en-US" sz="1400" dirty="0">
              <a:solidFill>
                <a:schemeClr val="tx1"/>
              </a:solidFill>
            </a:endParaRPr>
          </a:p>
        </p:txBody>
      </p:sp>
    </p:spTree>
    <p:extLst>
      <p:ext uri="{BB962C8B-B14F-4D97-AF65-F5344CB8AC3E}">
        <p14:creationId xmlns:p14="http://schemas.microsoft.com/office/powerpoint/2010/main" val="40331494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Nested If Else </a:t>
            </a:r>
            <a:r>
              <a:rPr lang="en-US" dirty="0" smtClean="0"/>
              <a:t>statements using Else If</a:t>
            </a:r>
            <a:endParaRPr lang="en-US" dirty="0"/>
          </a:p>
        </p:txBody>
      </p:sp>
      <p:sp>
        <p:nvSpPr>
          <p:cNvPr id="3" name="Content Placeholder 2"/>
          <p:cNvSpPr>
            <a:spLocks noGrp="1"/>
          </p:cNvSpPr>
          <p:nvPr>
            <p:ph sz="half" idx="1"/>
          </p:nvPr>
        </p:nvSpPr>
        <p:spPr/>
        <p:txBody>
          <a:bodyPr>
            <a:normAutofit/>
          </a:bodyPr>
          <a:lstStyle/>
          <a:p>
            <a:pPr marL="0" indent="0">
              <a:buNone/>
            </a:pPr>
            <a:r>
              <a:rPr lang="en-US" dirty="0"/>
              <a:t> if (</a:t>
            </a:r>
            <a:r>
              <a:rPr lang="en-US" i="1" dirty="0"/>
              <a:t>condition1){</a:t>
            </a:r>
          </a:p>
          <a:p>
            <a:pPr marL="0" indent="0">
              <a:buNone/>
            </a:pPr>
            <a:r>
              <a:rPr lang="en-US" i="1" dirty="0"/>
              <a:t>     code block 1;</a:t>
            </a:r>
          </a:p>
          <a:p>
            <a:pPr marL="0" indent="0">
              <a:buNone/>
            </a:pPr>
            <a:r>
              <a:rPr lang="en-US" i="1" dirty="0"/>
              <a:t> }</a:t>
            </a:r>
            <a:r>
              <a:rPr lang="en-US" dirty="0"/>
              <a:t> else if (</a:t>
            </a:r>
            <a:r>
              <a:rPr lang="en-US" i="1" dirty="0"/>
              <a:t>condition2){</a:t>
            </a:r>
          </a:p>
          <a:p>
            <a:pPr marL="0" indent="0">
              <a:buNone/>
            </a:pPr>
            <a:r>
              <a:rPr lang="en-US" dirty="0"/>
              <a:t>     </a:t>
            </a:r>
            <a:r>
              <a:rPr lang="en-US" i="1" dirty="0"/>
              <a:t>code block 2</a:t>
            </a:r>
          </a:p>
          <a:p>
            <a:pPr marL="0" indent="0">
              <a:buNone/>
            </a:pPr>
            <a:r>
              <a:rPr lang="en-US" i="1" dirty="0"/>
              <a:t> } </a:t>
            </a:r>
            <a:r>
              <a:rPr lang="en-US" dirty="0"/>
              <a:t>else if (</a:t>
            </a:r>
            <a:r>
              <a:rPr lang="en-US" i="1" dirty="0"/>
              <a:t>condition3){</a:t>
            </a:r>
          </a:p>
          <a:p>
            <a:pPr marL="0" indent="0">
              <a:buNone/>
            </a:pPr>
            <a:r>
              <a:rPr lang="en-US" i="1" dirty="0"/>
              <a:t>     code block 3</a:t>
            </a:r>
          </a:p>
          <a:p>
            <a:pPr marL="0" indent="0">
              <a:buNone/>
            </a:pPr>
            <a:r>
              <a:rPr lang="en-US" i="1" dirty="0"/>
              <a:t> } </a:t>
            </a:r>
            <a:r>
              <a:rPr lang="en-US" dirty="0"/>
              <a:t>else</a:t>
            </a:r>
            <a:r>
              <a:rPr lang="en-US" i="1" dirty="0"/>
              <a:t>{</a:t>
            </a:r>
          </a:p>
          <a:p>
            <a:pPr marL="0" indent="0">
              <a:buNone/>
            </a:pPr>
            <a:r>
              <a:rPr lang="en-US" i="1" dirty="0"/>
              <a:t>     code block4</a:t>
            </a:r>
          </a:p>
          <a:p>
            <a:pPr marL="0" indent="0">
              <a:buNone/>
            </a:pPr>
            <a:r>
              <a:rPr lang="en-US" i="1" dirty="0"/>
              <a:t> }</a:t>
            </a:r>
          </a:p>
          <a:p>
            <a:pPr marL="0" indent="0">
              <a:buNone/>
            </a:pPr>
            <a:r>
              <a:rPr lang="en-US" i="1" dirty="0"/>
              <a:t> rest  the program</a:t>
            </a:r>
            <a:endParaRPr lang="en-US" i="1" dirty="0"/>
          </a:p>
        </p:txBody>
      </p:sp>
      <p:pic>
        <p:nvPicPr>
          <p:cNvPr id="1026" name="Picture 2" descr="http://2.bp.blogspot.com/-Oes0joarxPA/TfaTHTa1kMI/AAAAAAAAAGg/XThq6n8R57o/s1600/7.GIF"/>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73600" y="1827762"/>
            <a:ext cx="7152364" cy="465431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355596" y="2359811"/>
            <a:ext cx="1303007" cy="2009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Code block</a:t>
            </a:r>
            <a:r>
              <a:rPr lang="en-US" sz="1400" dirty="0" smtClean="0">
                <a:solidFill>
                  <a:schemeClr val="bg1"/>
                </a:solidFill>
              </a:rPr>
              <a:t> 1</a:t>
            </a:r>
            <a:endParaRPr lang="en-US" sz="1400" dirty="0">
              <a:solidFill>
                <a:schemeClr val="bg1"/>
              </a:solidFill>
            </a:endParaRPr>
          </a:p>
        </p:txBody>
      </p:sp>
      <p:sp>
        <p:nvSpPr>
          <p:cNvPr id="9" name="Rectangle 8"/>
          <p:cNvSpPr/>
          <p:nvPr/>
        </p:nvSpPr>
        <p:spPr>
          <a:xfrm>
            <a:off x="6007100" y="2943812"/>
            <a:ext cx="1219200" cy="2090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Code block</a:t>
            </a:r>
            <a:r>
              <a:rPr lang="en-US" sz="1400" dirty="0" smtClean="0">
                <a:solidFill>
                  <a:schemeClr val="bg1"/>
                </a:solidFill>
              </a:rPr>
              <a:t> 2</a:t>
            </a:r>
            <a:endParaRPr lang="en-US" sz="1400" dirty="0">
              <a:solidFill>
                <a:schemeClr val="bg1"/>
              </a:solidFill>
            </a:endParaRPr>
          </a:p>
        </p:txBody>
      </p:sp>
      <p:sp>
        <p:nvSpPr>
          <p:cNvPr id="10" name="Rectangle 9"/>
          <p:cNvSpPr/>
          <p:nvPr/>
        </p:nvSpPr>
        <p:spPr>
          <a:xfrm>
            <a:off x="6944164" y="3693364"/>
            <a:ext cx="1317702" cy="863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bg1"/>
                </a:solidFill>
              </a:rPr>
              <a:t>Code block</a:t>
            </a:r>
            <a:r>
              <a:rPr lang="en-US" sz="1400" dirty="0" smtClean="0">
                <a:solidFill>
                  <a:schemeClr val="bg1"/>
                </a:solidFill>
              </a:rPr>
              <a:t> 3</a:t>
            </a:r>
            <a:endParaRPr lang="en-US" sz="1400" dirty="0">
              <a:solidFill>
                <a:schemeClr val="bg1"/>
              </a:solidFill>
            </a:endParaRPr>
          </a:p>
        </p:txBody>
      </p:sp>
      <p:sp>
        <p:nvSpPr>
          <p:cNvPr id="8" name="Rectangle 7"/>
          <p:cNvSpPr/>
          <p:nvPr/>
        </p:nvSpPr>
        <p:spPr>
          <a:xfrm>
            <a:off x="7727324" y="3909222"/>
            <a:ext cx="3915177" cy="14234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613821" y="3736536"/>
            <a:ext cx="2539284" cy="1423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Elbow Connector 13"/>
          <p:cNvCxnSpPr/>
          <p:nvPr/>
        </p:nvCxnSpPr>
        <p:spPr>
          <a:xfrm rot="10800000" flipV="1">
            <a:off x="7521263" y="3736536"/>
            <a:ext cx="2163651" cy="1423416"/>
          </a:xfrm>
          <a:prstGeom prst="bentConnector3">
            <a:avLst>
              <a:gd name="adj1" fmla="val 595"/>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 name="Round Single Corner Rectangle 4"/>
          <p:cNvSpPr/>
          <p:nvPr/>
        </p:nvSpPr>
        <p:spPr>
          <a:xfrm>
            <a:off x="8872112" y="3901359"/>
            <a:ext cx="1625600" cy="798051"/>
          </a:xfrm>
          <a:prstGeom prst="round1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064224" y="4117670"/>
            <a:ext cx="1298976" cy="36543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Code block 4</a:t>
            </a:r>
            <a:endParaRPr lang="en-US" sz="1400" dirty="0">
              <a:solidFill>
                <a:schemeClr val="bg1"/>
              </a:solidFill>
            </a:endParaRPr>
          </a:p>
        </p:txBody>
      </p:sp>
      <p:sp>
        <p:nvSpPr>
          <p:cNvPr id="18" name="Rectangle 17"/>
          <p:cNvSpPr/>
          <p:nvPr/>
        </p:nvSpPr>
        <p:spPr>
          <a:xfrm>
            <a:off x="5303414" y="5690907"/>
            <a:ext cx="1406875" cy="3076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Rest of program</a:t>
            </a:r>
            <a:endParaRPr lang="en-US" sz="1400" dirty="0">
              <a:solidFill>
                <a:schemeClr val="tx1"/>
              </a:solidFill>
            </a:endParaRPr>
          </a:p>
        </p:txBody>
      </p:sp>
    </p:spTree>
    <p:extLst>
      <p:ext uri="{BB962C8B-B14F-4D97-AF65-F5344CB8AC3E}">
        <p14:creationId xmlns:p14="http://schemas.microsoft.com/office/powerpoint/2010/main" val="37320152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if else statements examples</a:t>
            </a:r>
            <a:endParaRPr lang="en-US" dirty="0"/>
          </a:p>
        </p:txBody>
      </p:sp>
      <p:sp>
        <p:nvSpPr>
          <p:cNvPr id="4" name="Content Placeholder 3"/>
          <p:cNvSpPr>
            <a:spLocks noGrp="1"/>
          </p:cNvSpPr>
          <p:nvPr>
            <p:ph sz="half" idx="1"/>
          </p:nvPr>
        </p:nvSpPr>
        <p:spPr>
          <a:xfrm>
            <a:off x="1341120" y="1690688"/>
            <a:ext cx="10012680" cy="4486275"/>
          </a:xfrm>
        </p:spPr>
        <p:txBody>
          <a:bodyPr>
            <a:normAutofit/>
          </a:bodyPr>
          <a:lstStyle/>
          <a:p>
            <a:pPr marL="0" indent="0">
              <a:buNone/>
            </a:pPr>
            <a:r>
              <a:rPr lang="en-US" dirty="0" smtClean="0"/>
              <a:t> </a:t>
            </a:r>
            <a:r>
              <a:rPr lang="en-US" dirty="0" err="1" smtClean="0"/>
              <a:t>int</a:t>
            </a:r>
            <a:r>
              <a:rPr lang="en-US" dirty="0" smtClean="0"/>
              <a:t> x  = 4;</a:t>
            </a:r>
          </a:p>
          <a:p>
            <a:pPr marL="0" indent="0">
              <a:buNone/>
            </a:pPr>
            <a:r>
              <a:rPr lang="en-US" dirty="0"/>
              <a:t> </a:t>
            </a:r>
            <a:r>
              <a:rPr lang="en-US" dirty="0" smtClean="0"/>
              <a:t>print (“this is as test”);</a:t>
            </a:r>
          </a:p>
          <a:p>
            <a:pPr marL="0" indent="0">
              <a:buNone/>
            </a:pPr>
            <a:r>
              <a:rPr lang="en-US" dirty="0" smtClean="0"/>
              <a:t> if (x &lt; 5)</a:t>
            </a:r>
            <a:r>
              <a:rPr lang="en-US" i="1" dirty="0" smtClean="0"/>
              <a:t> </a:t>
            </a:r>
            <a:r>
              <a:rPr lang="en-US" dirty="0"/>
              <a:t>{</a:t>
            </a:r>
            <a:endParaRPr lang="en-US" dirty="0" smtClean="0"/>
          </a:p>
          <a:p>
            <a:pPr marL="0" indent="0">
              <a:buNone/>
            </a:pPr>
            <a:r>
              <a:rPr lang="en-US" dirty="0" smtClean="0"/>
              <a:t>       print(“this gets executed only if x is less than 4”);</a:t>
            </a:r>
          </a:p>
          <a:p>
            <a:pPr marL="0" indent="0">
              <a:buNone/>
            </a:pPr>
            <a:r>
              <a:rPr lang="en-US" dirty="0"/>
              <a:t> </a:t>
            </a:r>
            <a:r>
              <a:rPr lang="en-US" dirty="0" smtClean="0"/>
              <a:t>      print(“same with this line”);</a:t>
            </a:r>
          </a:p>
          <a:p>
            <a:pPr marL="0" indent="0">
              <a:buNone/>
            </a:pPr>
            <a:r>
              <a:rPr lang="en-US" i="1" dirty="0"/>
              <a:t> </a:t>
            </a:r>
            <a:r>
              <a:rPr lang="en-US" dirty="0" smtClean="0"/>
              <a:t>else </a:t>
            </a:r>
            <a:r>
              <a:rPr lang="en-US" dirty="0" smtClean="0"/>
              <a:t>{</a:t>
            </a:r>
            <a:endParaRPr lang="en-US" dirty="0" smtClean="0"/>
          </a:p>
          <a:p>
            <a:pPr marL="0" indent="0">
              <a:buNone/>
            </a:pPr>
            <a:r>
              <a:rPr lang="en-US" i="1" dirty="0"/>
              <a:t> </a:t>
            </a:r>
            <a:r>
              <a:rPr lang="en-US" i="1" dirty="0" smtClean="0"/>
              <a:t>      </a:t>
            </a:r>
            <a:r>
              <a:rPr lang="en-US" dirty="0" smtClean="0"/>
              <a:t>print(“this only gets executed if x &gt;= 4”);</a:t>
            </a:r>
            <a:endParaRPr lang="en-US" dirty="0"/>
          </a:p>
          <a:p>
            <a:pPr marL="0" indent="0">
              <a:buNone/>
            </a:pPr>
            <a:r>
              <a:rPr lang="en-US" dirty="0"/>
              <a:t>       </a:t>
            </a:r>
            <a:r>
              <a:rPr lang="en-US" dirty="0" smtClean="0"/>
              <a:t>print(“still within else block”);</a:t>
            </a:r>
            <a:endParaRPr lang="en-US" dirty="0"/>
          </a:p>
          <a:p>
            <a:pPr marL="0" indent="0">
              <a:buNone/>
            </a:pPr>
            <a:r>
              <a:rPr lang="en-US" i="1" dirty="0" smtClean="0"/>
              <a:t>}</a:t>
            </a:r>
            <a:endParaRPr lang="en-US" i="1" dirty="0"/>
          </a:p>
          <a:p>
            <a:pPr marL="0" indent="0">
              <a:buNone/>
            </a:pPr>
            <a:r>
              <a:rPr lang="en-US" dirty="0"/>
              <a:t>p</a:t>
            </a:r>
            <a:r>
              <a:rPr lang="en-US" dirty="0" smtClean="0"/>
              <a:t>rint (“this gets executed no matter what x is”)</a:t>
            </a:r>
            <a:endParaRPr lang="en-US" dirty="0"/>
          </a:p>
        </p:txBody>
      </p:sp>
    </p:spTree>
    <p:extLst>
      <p:ext uri="{BB962C8B-B14F-4D97-AF65-F5344CB8AC3E}">
        <p14:creationId xmlns:p14="http://schemas.microsoft.com/office/powerpoint/2010/main" val="42281074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syntax for else </a:t>
            </a:r>
            <a:r>
              <a:rPr lang="en-US" dirty="0" smtClean="0"/>
              <a:t>if </a:t>
            </a:r>
            <a:r>
              <a:rPr lang="en-US" dirty="0" smtClean="0"/>
              <a:t>statements (revisited)</a:t>
            </a:r>
            <a:endParaRPr lang="en-US" dirty="0"/>
          </a:p>
        </p:txBody>
      </p:sp>
      <p:sp>
        <p:nvSpPr>
          <p:cNvPr id="4" name="Content Placeholder 3"/>
          <p:cNvSpPr>
            <a:spLocks noGrp="1"/>
          </p:cNvSpPr>
          <p:nvPr>
            <p:ph sz="half" idx="1"/>
          </p:nvPr>
        </p:nvSpPr>
        <p:spPr>
          <a:xfrm>
            <a:off x="1341120" y="1690688"/>
            <a:ext cx="10012680" cy="4486275"/>
          </a:xfrm>
        </p:spPr>
        <p:txBody>
          <a:bodyPr>
            <a:normAutofit fontScale="77500" lnSpcReduction="20000"/>
          </a:bodyPr>
          <a:lstStyle/>
          <a:p>
            <a:pPr marL="0" indent="0">
              <a:buNone/>
            </a:pPr>
            <a:r>
              <a:rPr lang="en-US" dirty="0" smtClean="0"/>
              <a:t> </a:t>
            </a:r>
            <a:r>
              <a:rPr lang="en-US" dirty="0" err="1" smtClean="0"/>
              <a:t>int</a:t>
            </a:r>
            <a:r>
              <a:rPr lang="en-US" dirty="0" smtClean="0"/>
              <a:t> x  </a:t>
            </a:r>
            <a:r>
              <a:rPr lang="en-US" dirty="0" smtClean="0"/>
              <a:t>= </a:t>
            </a:r>
            <a:r>
              <a:rPr lang="en-US" dirty="0"/>
              <a:t>5</a:t>
            </a:r>
            <a:r>
              <a:rPr lang="en-US" dirty="0" smtClean="0"/>
              <a:t>;</a:t>
            </a:r>
            <a:endParaRPr lang="en-US" dirty="0" smtClean="0"/>
          </a:p>
          <a:p>
            <a:pPr marL="0" indent="0">
              <a:buNone/>
            </a:pPr>
            <a:r>
              <a:rPr lang="en-US" dirty="0"/>
              <a:t> </a:t>
            </a:r>
            <a:r>
              <a:rPr lang="en-US" dirty="0" smtClean="0"/>
              <a:t>print (‘this is as test’)</a:t>
            </a:r>
          </a:p>
          <a:p>
            <a:pPr marL="0" indent="0">
              <a:buNone/>
            </a:pPr>
            <a:r>
              <a:rPr lang="en-US" dirty="0" smtClean="0"/>
              <a:t> if (x &lt; 5)</a:t>
            </a:r>
            <a:r>
              <a:rPr lang="en-US" i="1" dirty="0" smtClean="0"/>
              <a:t> </a:t>
            </a:r>
            <a:r>
              <a:rPr lang="en-US" dirty="0"/>
              <a:t>{</a:t>
            </a:r>
            <a:endParaRPr lang="en-US" dirty="0" smtClean="0"/>
          </a:p>
          <a:p>
            <a:pPr marL="0" indent="0">
              <a:buNone/>
            </a:pPr>
            <a:r>
              <a:rPr lang="en-US" dirty="0" smtClean="0"/>
              <a:t>       print</a:t>
            </a:r>
            <a:r>
              <a:rPr lang="en-US" dirty="0" smtClean="0"/>
              <a:t>(“this </a:t>
            </a:r>
            <a:r>
              <a:rPr lang="en-US" dirty="0" smtClean="0"/>
              <a:t>gets executed only if x is less than </a:t>
            </a:r>
            <a:r>
              <a:rPr lang="en-US" dirty="0" smtClean="0"/>
              <a:t>4”);</a:t>
            </a:r>
            <a:endParaRPr lang="en-US" dirty="0" smtClean="0"/>
          </a:p>
          <a:p>
            <a:pPr marL="0" indent="0">
              <a:buNone/>
            </a:pPr>
            <a:r>
              <a:rPr lang="en-US" dirty="0"/>
              <a:t> </a:t>
            </a:r>
            <a:r>
              <a:rPr lang="en-US" dirty="0" smtClean="0"/>
              <a:t>      print</a:t>
            </a:r>
            <a:r>
              <a:rPr lang="en-US" dirty="0" smtClean="0"/>
              <a:t>(“same </a:t>
            </a:r>
            <a:r>
              <a:rPr lang="en-US" dirty="0" smtClean="0"/>
              <a:t>with this </a:t>
            </a:r>
            <a:r>
              <a:rPr lang="en-US" dirty="0" smtClean="0"/>
              <a:t>line”);</a:t>
            </a:r>
          </a:p>
          <a:p>
            <a:pPr marL="0" indent="0">
              <a:buNone/>
            </a:pPr>
            <a:r>
              <a:rPr lang="en-US" dirty="0"/>
              <a:t>}</a:t>
            </a:r>
            <a:endParaRPr lang="en-US" dirty="0" smtClean="0"/>
          </a:p>
          <a:p>
            <a:pPr marL="0" indent="0">
              <a:buNone/>
            </a:pPr>
            <a:r>
              <a:rPr lang="en-US" dirty="0" smtClean="0"/>
              <a:t>el</a:t>
            </a:r>
            <a:r>
              <a:rPr lang="en-US" dirty="0" smtClean="0"/>
              <a:t>se if </a:t>
            </a:r>
            <a:r>
              <a:rPr lang="en-US" dirty="0" smtClean="0"/>
              <a:t>(x &lt; 7) </a:t>
            </a:r>
            <a:r>
              <a:rPr lang="en-US" dirty="0"/>
              <a:t>{</a:t>
            </a:r>
            <a:endParaRPr lang="en-US" dirty="0"/>
          </a:p>
          <a:p>
            <a:pPr marL="0" indent="0">
              <a:buNone/>
            </a:pPr>
            <a:r>
              <a:rPr lang="en-US" i="1" dirty="0"/>
              <a:t>       </a:t>
            </a:r>
            <a:r>
              <a:rPr lang="en-US" dirty="0"/>
              <a:t>print</a:t>
            </a:r>
            <a:r>
              <a:rPr lang="en-US" dirty="0" smtClean="0"/>
              <a:t>(“this </a:t>
            </a:r>
            <a:r>
              <a:rPr lang="en-US" dirty="0"/>
              <a:t>only gets executed </a:t>
            </a:r>
            <a:r>
              <a:rPr lang="en-US" dirty="0" smtClean="0"/>
              <a:t>if 7&gt;x </a:t>
            </a:r>
            <a:r>
              <a:rPr lang="en-US" dirty="0"/>
              <a:t>&gt;= </a:t>
            </a:r>
            <a:r>
              <a:rPr lang="en-US" dirty="0" smtClean="0"/>
              <a:t>5”);</a:t>
            </a:r>
            <a:endParaRPr lang="en-US" dirty="0"/>
          </a:p>
          <a:p>
            <a:pPr marL="0" indent="0">
              <a:buNone/>
            </a:pPr>
            <a:r>
              <a:rPr lang="en-US" dirty="0"/>
              <a:t>       print</a:t>
            </a:r>
            <a:r>
              <a:rPr lang="en-US" dirty="0" smtClean="0"/>
              <a:t>(“still </a:t>
            </a:r>
            <a:r>
              <a:rPr lang="en-US" dirty="0"/>
              <a:t>within </a:t>
            </a:r>
            <a:r>
              <a:rPr lang="en-US" dirty="0" smtClean="0"/>
              <a:t>else if </a:t>
            </a:r>
            <a:r>
              <a:rPr lang="en-US" dirty="0" smtClean="0"/>
              <a:t>block”);</a:t>
            </a:r>
            <a:endParaRPr lang="en-US" dirty="0"/>
          </a:p>
          <a:p>
            <a:pPr marL="0" indent="0">
              <a:buNone/>
            </a:pPr>
            <a:r>
              <a:rPr lang="en-US" dirty="0" smtClean="0"/>
              <a:t>}</a:t>
            </a:r>
            <a:endParaRPr lang="en-US" dirty="0" smtClean="0"/>
          </a:p>
          <a:p>
            <a:pPr marL="0" indent="0">
              <a:buNone/>
            </a:pPr>
            <a:r>
              <a:rPr lang="en-US" i="1" dirty="0"/>
              <a:t> </a:t>
            </a:r>
            <a:r>
              <a:rPr lang="en-US" dirty="0" smtClean="0"/>
              <a:t>else </a:t>
            </a:r>
            <a:r>
              <a:rPr lang="en-US" dirty="0" smtClean="0"/>
              <a:t>{</a:t>
            </a:r>
            <a:endParaRPr lang="en-US" dirty="0" smtClean="0"/>
          </a:p>
          <a:p>
            <a:pPr marL="0" indent="0">
              <a:buNone/>
            </a:pPr>
            <a:r>
              <a:rPr lang="en-US" i="1" dirty="0"/>
              <a:t> </a:t>
            </a:r>
            <a:r>
              <a:rPr lang="en-US" i="1" dirty="0" smtClean="0"/>
              <a:t>      </a:t>
            </a:r>
            <a:r>
              <a:rPr lang="en-US" dirty="0" smtClean="0"/>
              <a:t>print</a:t>
            </a:r>
            <a:r>
              <a:rPr lang="en-US" dirty="0" smtClean="0"/>
              <a:t>(“this </a:t>
            </a:r>
            <a:r>
              <a:rPr lang="en-US" dirty="0" smtClean="0"/>
              <a:t>only gets executed if x &gt;= </a:t>
            </a:r>
            <a:r>
              <a:rPr lang="en-US" dirty="0" smtClean="0"/>
              <a:t>7”);</a:t>
            </a:r>
            <a:endParaRPr lang="en-US" dirty="0"/>
          </a:p>
          <a:p>
            <a:pPr marL="0" indent="0">
              <a:buNone/>
            </a:pPr>
            <a:r>
              <a:rPr lang="en-US" dirty="0"/>
              <a:t>       print</a:t>
            </a:r>
            <a:r>
              <a:rPr lang="en-US" dirty="0" smtClean="0"/>
              <a:t>(“still </a:t>
            </a:r>
            <a:r>
              <a:rPr lang="en-US" dirty="0" smtClean="0"/>
              <a:t>within else </a:t>
            </a:r>
            <a:r>
              <a:rPr lang="en-US" dirty="0" smtClean="0"/>
              <a:t>block”);</a:t>
            </a:r>
            <a:endParaRPr lang="en-US" dirty="0"/>
          </a:p>
          <a:p>
            <a:pPr marL="0" indent="0">
              <a:buNone/>
            </a:pPr>
            <a:r>
              <a:rPr lang="en-US" i="1" dirty="0" smtClean="0"/>
              <a:t>}</a:t>
            </a:r>
            <a:endParaRPr lang="en-US" i="1" dirty="0"/>
          </a:p>
          <a:p>
            <a:pPr marL="0" indent="0">
              <a:buNone/>
            </a:pPr>
            <a:r>
              <a:rPr lang="en-US" dirty="0"/>
              <a:t>p</a:t>
            </a:r>
            <a:r>
              <a:rPr lang="en-US" dirty="0" smtClean="0"/>
              <a:t>rint </a:t>
            </a:r>
            <a:r>
              <a:rPr lang="en-US" dirty="0" smtClean="0"/>
              <a:t>(“this </a:t>
            </a:r>
            <a:r>
              <a:rPr lang="en-US" dirty="0" smtClean="0"/>
              <a:t>gets executed no matter what x </a:t>
            </a:r>
            <a:r>
              <a:rPr lang="en-US" dirty="0" smtClean="0"/>
              <a:t>is”);</a:t>
            </a:r>
            <a:endParaRPr lang="en-US" dirty="0"/>
          </a:p>
        </p:txBody>
      </p:sp>
    </p:spTree>
    <p:extLst>
      <p:ext uri="{BB962C8B-B14F-4D97-AF65-F5344CB8AC3E}">
        <p14:creationId xmlns:p14="http://schemas.microsoft.com/office/powerpoint/2010/main" val="1410221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We use the if statement to write a single alternative decision structure. Here is the general format of the if statement.</a:t>
            </a:r>
            <a:endParaRPr lang="en-US" sz="2400" dirty="0"/>
          </a:p>
        </p:txBody>
      </p:sp>
      <p:sp>
        <p:nvSpPr>
          <p:cNvPr id="3" name="Content Placeholder 2"/>
          <p:cNvSpPr>
            <a:spLocks noGrp="1"/>
          </p:cNvSpPr>
          <p:nvPr>
            <p:ph sz="half" idx="1"/>
          </p:nvPr>
        </p:nvSpPr>
        <p:spPr/>
        <p:txBody>
          <a:bodyPr/>
          <a:lstStyle/>
          <a:p>
            <a:pPr marL="457200" lvl="1" indent="0">
              <a:buNone/>
            </a:pPr>
            <a:r>
              <a:rPr lang="en-US" dirty="0" smtClean="0"/>
              <a:t>If (</a:t>
            </a:r>
            <a:r>
              <a:rPr lang="en-US" i="1" dirty="0" smtClean="0"/>
              <a:t>condition is true){</a:t>
            </a:r>
            <a:endParaRPr lang="en-US" dirty="0" smtClean="0"/>
          </a:p>
          <a:p>
            <a:pPr marL="914400" lvl="2" indent="0">
              <a:buNone/>
            </a:pPr>
            <a:r>
              <a:rPr lang="en-US" dirty="0" smtClean="0"/>
              <a:t>Statement</a:t>
            </a:r>
          </a:p>
          <a:p>
            <a:pPr marL="914400" lvl="2" indent="0">
              <a:buNone/>
            </a:pPr>
            <a:r>
              <a:rPr lang="en-US" dirty="0" smtClean="0"/>
              <a:t>Statement</a:t>
            </a:r>
          </a:p>
          <a:p>
            <a:pPr marL="914400" lvl="2" indent="0">
              <a:buNone/>
            </a:pPr>
            <a:r>
              <a:rPr lang="en-US" dirty="0" smtClean="0"/>
              <a:t>Statement</a:t>
            </a:r>
          </a:p>
          <a:p>
            <a:pPr marL="457200" lvl="1" indent="0">
              <a:buNone/>
            </a:pPr>
            <a:r>
              <a:rPr lang="en-US" dirty="0" smtClean="0"/>
              <a:t>}</a:t>
            </a:r>
            <a:endParaRPr lang="en-US" dirty="0"/>
          </a:p>
          <a:p>
            <a:pPr lvl="2"/>
            <a:endParaRPr lang="en-US" dirty="0"/>
          </a:p>
        </p:txBody>
      </p:sp>
      <p:pic>
        <p:nvPicPr>
          <p:cNvPr id="1026" name="Picture 2" descr="http://www.openbookproject.net/books/bpp4awd/_images/flowchart_if_only.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302321" y="1415151"/>
            <a:ext cx="3026551" cy="4593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5265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Condition</a:t>
            </a:r>
            <a:endParaRPr lang="en-US" dirty="0"/>
          </a:p>
        </p:txBody>
      </p:sp>
      <p:sp>
        <p:nvSpPr>
          <p:cNvPr id="3" name="Content Placeholder 2"/>
          <p:cNvSpPr>
            <a:spLocks noGrp="1"/>
          </p:cNvSpPr>
          <p:nvPr>
            <p:ph sz="half" idx="1"/>
          </p:nvPr>
        </p:nvSpPr>
        <p:spPr/>
        <p:txBody>
          <a:bodyPr/>
          <a:lstStyle/>
          <a:p>
            <a:r>
              <a:rPr lang="en-US" dirty="0" smtClean="0"/>
              <a:t>Cold Outside?</a:t>
            </a:r>
          </a:p>
          <a:p>
            <a:pPr lvl="1"/>
            <a:r>
              <a:rPr lang="en-US" b="1" dirty="0" smtClean="0"/>
              <a:t>True:</a:t>
            </a:r>
          </a:p>
          <a:p>
            <a:pPr marL="457200" lvl="1" indent="0">
              <a:buNone/>
            </a:pPr>
            <a:r>
              <a:rPr lang="en-US" dirty="0" smtClean="0"/>
              <a:t>   Wear a Coat</a:t>
            </a:r>
          </a:p>
          <a:p>
            <a:pPr marL="457200" lvl="1" indent="0">
              <a:buNone/>
            </a:pPr>
            <a:r>
              <a:rPr lang="en-US" dirty="0"/>
              <a:t> </a:t>
            </a:r>
            <a:r>
              <a:rPr lang="en-US" dirty="0" smtClean="0"/>
              <a:t>  Wear a hat</a:t>
            </a:r>
          </a:p>
          <a:p>
            <a:pPr marL="457200" lvl="1" indent="0">
              <a:buNone/>
            </a:pPr>
            <a:r>
              <a:rPr lang="en-US" dirty="0" smtClean="0"/>
              <a:t>   Wear gloves</a:t>
            </a:r>
          </a:p>
          <a:p>
            <a:pPr lvl="1"/>
            <a:endParaRPr lang="en-US" dirty="0"/>
          </a:p>
          <a:p>
            <a:pPr lvl="1"/>
            <a:r>
              <a:rPr lang="en-US" b="1" dirty="0" smtClean="0"/>
              <a:t>False</a:t>
            </a:r>
          </a:p>
          <a:p>
            <a:pPr marL="457200" lvl="1" indent="0">
              <a:buNone/>
            </a:pPr>
            <a:r>
              <a:rPr lang="en-US" dirty="0" smtClean="0"/>
              <a:t>   End</a:t>
            </a:r>
            <a:endParaRPr lang="en-US" dirty="0"/>
          </a:p>
        </p:txBody>
      </p:sp>
      <p:pic>
        <p:nvPicPr>
          <p:cNvPr id="2050" name="Picture 2" descr="http://www.cs.swarthmore.edu/~jwaterman/cs21/s14/img/if_statement_flowchart.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985902" y="2105282"/>
            <a:ext cx="3733333" cy="4101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9757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Boolean expressions</a:t>
            </a:r>
            <a:endParaRPr lang="en-US" dirty="0"/>
          </a:p>
        </p:txBody>
      </p:sp>
      <p:sp>
        <p:nvSpPr>
          <p:cNvPr id="3" name="Content Placeholder 2"/>
          <p:cNvSpPr>
            <a:spLocks noGrp="1"/>
          </p:cNvSpPr>
          <p:nvPr>
            <p:ph sz="half" idx="1"/>
          </p:nvPr>
        </p:nvSpPr>
        <p:spPr>
          <a:xfrm>
            <a:off x="1558344" y="1825625"/>
            <a:ext cx="9795456" cy="4351338"/>
          </a:xfrm>
        </p:spPr>
        <p:txBody>
          <a:bodyPr/>
          <a:lstStyle/>
          <a:p>
            <a:r>
              <a:rPr lang="en-US" dirty="0" smtClean="0"/>
              <a:t>Boolean expressions are used in the condition part of an if statement.</a:t>
            </a:r>
          </a:p>
          <a:p>
            <a:r>
              <a:rPr lang="en-US" dirty="0" smtClean="0"/>
              <a:t>A Boolean expression is something that evaluates to true or false</a:t>
            </a:r>
          </a:p>
          <a:p>
            <a:endParaRPr lang="en-US" dirty="0"/>
          </a:p>
          <a:p>
            <a:r>
              <a:rPr lang="en-US" dirty="0" smtClean="0"/>
              <a:t>For example :   (10 &gt; 8)   is a Boolean expression because it evaluates to </a:t>
            </a:r>
            <a:r>
              <a:rPr lang="en-US" dirty="0" smtClean="0"/>
              <a:t>true. </a:t>
            </a:r>
            <a:endParaRPr lang="en-US" dirty="0" smtClean="0"/>
          </a:p>
          <a:p>
            <a:pPr marL="0" indent="0">
              <a:buNone/>
            </a:pPr>
            <a:r>
              <a:rPr lang="en-US" dirty="0" smtClean="0"/>
              <a:t> If you read the expression as 10 is greater than 8 you know that </a:t>
            </a:r>
            <a:r>
              <a:rPr lang="en-US" smtClean="0"/>
              <a:t>is </a:t>
            </a:r>
            <a:r>
              <a:rPr lang="en-US" smtClean="0"/>
              <a:t>true.</a:t>
            </a:r>
            <a:endParaRPr lang="en-US" dirty="0"/>
          </a:p>
        </p:txBody>
      </p:sp>
    </p:spTree>
    <p:extLst>
      <p:ext uri="{BB962C8B-B14F-4D97-AF65-F5344CB8AC3E}">
        <p14:creationId xmlns:p14="http://schemas.microsoft.com/office/powerpoint/2010/main" val="37905304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Boolean expressions- operators</a:t>
            </a:r>
            <a:endParaRPr lang="en-US" dirty="0"/>
          </a:p>
        </p:txBody>
      </p:sp>
      <p:pic>
        <p:nvPicPr>
          <p:cNvPr id="4098" name="Picture 2" descr="http://www.expertsmind.com/CMSImages/1574_relational%20operator.pn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727201" y="1690688"/>
            <a:ext cx="8448040" cy="4887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1350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syntax for if statements</a:t>
            </a:r>
            <a:endParaRPr lang="en-US" dirty="0"/>
          </a:p>
        </p:txBody>
      </p:sp>
      <p:sp>
        <p:nvSpPr>
          <p:cNvPr id="4" name="Content Placeholder 3"/>
          <p:cNvSpPr>
            <a:spLocks noGrp="1"/>
          </p:cNvSpPr>
          <p:nvPr>
            <p:ph sz="half" idx="1"/>
          </p:nvPr>
        </p:nvSpPr>
        <p:spPr>
          <a:xfrm>
            <a:off x="1341120" y="1690688"/>
            <a:ext cx="10012680" cy="4486275"/>
          </a:xfrm>
        </p:spPr>
        <p:txBody>
          <a:bodyPr/>
          <a:lstStyle/>
          <a:p>
            <a:pPr marL="0" indent="0">
              <a:buNone/>
            </a:pPr>
            <a:r>
              <a:rPr lang="en-US" dirty="0" smtClean="0"/>
              <a:t> if (</a:t>
            </a:r>
            <a:r>
              <a:rPr lang="en-US" i="1" dirty="0" smtClean="0"/>
              <a:t>condition) </a:t>
            </a:r>
            <a:r>
              <a:rPr lang="en-US" dirty="0"/>
              <a:t>{</a:t>
            </a:r>
            <a:endParaRPr lang="en-US" dirty="0" smtClean="0"/>
          </a:p>
          <a:p>
            <a:pPr marL="0" indent="0">
              <a:buNone/>
            </a:pPr>
            <a:r>
              <a:rPr lang="en-US" dirty="0"/>
              <a:t> </a:t>
            </a:r>
            <a:r>
              <a:rPr lang="en-US" dirty="0" smtClean="0"/>
              <a:t>      </a:t>
            </a:r>
            <a:r>
              <a:rPr lang="en-US" i="1" dirty="0" smtClean="0"/>
              <a:t>code to execute if condition is true</a:t>
            </a:r>
          </a:p>
          <a:p>
            <a:pPr marL="0" indent="0">
              <a:buNone/>
            </a:pPr>
            <a:r>
              <a:rPr lang="en-US" i="1" dirty="0"/>
              <a:t> </a:t>
            </a:r>
            <a:r>
              <a:rPr lang="en-US" i="1" dirty="0" smtClean="0"/>
              <a:t>      additional code to execute if true</a:t>
            </a:r>
          </a:p>
          <a:p>
            <a:pPr marL="0" indent="0">
              <a:buNone/>
            </a:pPr>
            <a:r>
              <a:rPr lang="en-US" dirty="0" smtClean="0"/>
              <a:t>}</a:t>
            </a:r>
          </a:p>
          <a:p>
            <a:pPr marL="0" indent="0">
              <a:buNone/>
            </a:pPr>
            <a:r>
              <a:rPr lang="en-US" i="1" dirty="0"/>
              <a:t> </a:t>
            </a:r>
            <a:r>
              <a:rPr lang="en-US" i="1" dirty="0" smtClean="0"/>
              <a:t>code that gets executed whether true or false.</a:t>
            </a:r>
            <a:endParaRPr lang="en-US" dirty="0"/>
          </a:p>
        </p:txBody>
      </p:sp>
    </p:spTree>
    <p:extLst>
      <p:ext uri="{BB962C8B-B14F-4D97-AF65-F5344CB8AC3E}">
        <p14:creationId xmlns:p14="http://schemas.microsoft.com/office/powerpoint/2010/main" val="306801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gets printed?</a:t>
            </a:r>
            <a:endParaRPr lang="en-US" dirty="0"/>
          </a:p>
        </p:txBody>
      </p:sp>
      <p:sp>
        <p:nvSpPr>
          <p:cNvPr id="4" name="Content Placeholder 3"/>
          <p:cNvSpPr>
            <a:spLocks noGrp="1"/>
          </p:cNvSpPr>
          <p:nvPr>
            <p:ph sz="half" idx="1"/>
          </p:nvPr>
        </p:nvSpPr>
        <p:spPr>
          <a:xfrm>
            <a:off x="1341120" y="1690688"/>
            <a:ext cx="10012680" cy="4486275"/>
          </a:xfrm>
        </p:spPr>
        <p:txBody>
          <a:bodyPr/>
          <a:lstStyle/>
          <a:p>
            <a:pPr marL="0" indent="0">
              <a:buNone/>
            </a:pPr>
            <a:r>
              <a:rPr lang="en-US" dirty="0" smtClean="0"/>
              <a:t> </a:t>
            </a:r>
            <a:r>
              <a:rPr lang="en-US" dirty="0" err="1" smtClean="0"/>
              <a:t>int</a:t>
            </a:r>
            <a:r>
              <a:rPr lang="en-US" dirty="0" smtClean="0"/>
              <a:t> x  = 4;</a:t>
            </a:r>
          </a:p>
          <a:p>
            <a:pPr marL="0" indent="0">
              <a:buNone/>
            </a:pPr>
            <a:r>
              <a:rPr lang="en-US" dirty="0"/>
              <a:t> </a:t>
            </a:r>
            <a:r>
              <a:rPr lang="en-US" dirty="0" smtClean="0"/>
              <a:t>print(“this is as test”);</a:t>
            </a:r>
          </a:p>
          <a:p>
            <a:pPr marL="0" indent="0">
              <a:buNone/>
            </a:pPr>
            <a:r>
              <a:rPr lang="en-US" dirty="0" smtClean="0"/>
              <a:t> if (x &lt; 5)</a:t>
            </a:r>
            <a:r>
              <a:rPr lang="en-US" i="1" dirty="0" smtClean="0"/>
              <a:t> </a:t>
            </a:r>
            <a:r>
              <a:rPr lang="en-US" dirty="0"/>
              <a:t>{</a:t>
            </a:r>
            <a:endParaRPr lang="en-US" dirty="0" smtClean="0"/>
          </a:p>
          <a:p>
            <a:pPr marL="0" indent="0">
              <a:buNone/>
            </a:pPr>
            <a:r>
              <a:rPr lang="en-US" dirty="0" smtClean="0"/>
              <a:t>       print(“this gets executed only if x is less than 4”);</a:t>
            </a:r>
          </a:p>
          <a:p>
            <a:pPr marL="0" indent="0">
              <a:buNone/>
            </a:pPr>
            <a:r>
              <a:rPr lang="en-US" dirty="0"/>
              <a:t> </a:t>
            </a:r>
            <a:r>
              <a:rPr lang="en-US" dirty="0" smtClean="0"/>
              <a:t>      print(“same with this line”);</a:t>
            </a:r>
          </a:p>
          <a:p>
            <a:pPr marL="0" indent="0">
              <a:buNone/>
            </a:pPr>
            <a:r>
              <a:rPr lang="en-US" dirty="0" smtClean="0"/>
              <a:t>}</a:t>
            </a:r>
            <a:endParaRPr lang="en-US" dirty="0"/>
          </a:p>
          <a:p>
            <a:pPr marL="0" indent="0">
              <a:buNone/>
            </a:pPr>
            <a:r>
              <a:rPr lang="en-US" dirty="0"/>
              <a:t>p</a:t>
            </a:r>
            <a:r>
              <a:rPr lang="en-US" dirty="0" smtClean="0"/>
              <a:t>rint (“this gets executed no matter what x is”);</a:t>
            </a:r>
            <a:endParaRPr lang="en-US" dirty="0"/>
          </a:p>
        </p:txBody>
      </p:sp>
      <p:sp>
        <p:nvSpPr>
          <p:cNvPr id="3" name="TextBox 2"/>
          <p:cNvSpPr txBox="1"/>
          <p:nvPr/>
        </p:nvSpPr>
        <p:spPr>
          <a:xfrm>
            <a:off x="2451100" y="5689600"/>
            <a:ext cx="8379217" cy="369332"/>
          </a:xfrm>
          <a:prstGeom prst="rect">
            <a:avLst/>
          </a:prstGeom>
          <a:noFill/>
        </p:spPr>
        <p:txBody>
          <a:bodyPr wrap="none" rtlCol="0">
            <a:spAutoFit/>
          </a:bodyPr>
          <a:lstStyle/>
          <a:p>
            <a:r>
              <a:rPr lang="en-US" dirty="0" smtClean="0">
                <a:solidFill>
                  <a:srgbClr val="FFFF00"/>
                </a:solidFill>
              </a:rPr>
              <a:t>*Remember – print is pseudo code replace with language specific syntax</a:t>
            </a:r>
            <a:endParaRPr lang="en-US" dirty="0">
              <a:solidFill>
                <a:srgbClr val="FFFF00"/>
              </a:solidFill>
            </a:endParaRPr>
          </a:p>
        </p:txBody>
      </p:sp>
    </p:spTree>
    <p:extLst>
      <p:ext uri="{BB962C8B-B14F-4D97-AF65-F5344CB8AC3E}">
        <p14:creationId xmlns:p14="http://schemas.microsoft.com/office/powerpoint/2010/main" val="37768612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gets printed?</a:t>
            </a:r>
            <a:endParaRPr lang="en-US" dirty="0"/>
          </a:p>
        </p:txBody>
      </p:sp>
      <p:sp>
        <p:nvSpPr>
          <p:cNvPr id="4" name="Content Placeholder 3"/>
          <p:cNvSpPr>
            <a:spLocks noGrp="1"/>
          </p:cNvSpPr>
          <p:nvPr>
            <p:ph sz="half" idx="1"/>
          </p:nvPr>
        </p:nvSpPr>
        <p:spPr>
          <a:xfrm>
            <a:off x="1341120" y="1690688"/>
            <a:ext cx="10012680" cy="4486275"/>
          </a:xfrm>
        </p:spPr>
        <p:txBody>
          <a:bodyPr/>
          <a:lstStyle/>
          <a:p>
            <a:pPr marL="0" indent="0">
              <a:buNone/>
            </a:pPr>
            <a:r>
              <a:rPr lang="en-US" dirty="0" smtClean="0"/>
              <a:t> </a:t>
            </a:r>
            <a:r>
              <a:rPr lang="en-US" dirty="0" err="1" smtClean="0"/>
              <a:t>int</a:t>
            </a:r>
            <a:r>
              <a:rPr lang="en-US" dirty="0" smtClean="0"/>
              <a:t> x  = </a:t>
            </a:r>
            <a:r>
              <a:rPr lang="en-US" dirty="0"/>
              <a:t>5</a:t>
            </a:r>
            <a:r>
              <a:rPr lang="en-US" dirty="0" smtClean="0"/>
              <a:t>;</a:t>
            </a:r>
          </a:p>
          <a:p>
            <a:pPr marL="0" indent="0">
              <a:buNone/>
            </a:pPr>
            <a:r>
              <a:rPr lang="en-US" dirty="0"/>
              <a:t> </a:t>
            </a:r>
            <a:r>
              <a:rPr lang="en-US" dirty="0" smtClean="0"/>
              <a:t>print(“this is as test”);</a:t>
            </a:r>
          </a:p>
          <a:p>
            <a:pPr marL="0" indent="0">
              <a:buNone/>
            </a:pPr>
            <a:r>
              <a:rPr lang="en-US" dirty="0" smtClean="0"/>
              <a:t> if (x &lt; 5)</a:t>
            </a:r>
            <a:r>
              <a:rPr lang="en-US" i="1" dirty="0" smtClean="0"/>
              <a:t> </a:t>
            </a:r>
            <a:r>
              <a:rPr lang="en-US" dirty="0"/>
              <a:t>{</a:t>
            </a:r>
            <a:endParaRPr lang="en-US" dirty="0" smtClean="0"/>
          </a:p>
          <a:p>
            <a:pPr marL="0" indent="0">
              <a:buNone/>
            </a:pPr>
            <a:r>
              <a:rPr lang="en-US" dirty="0" smtClean="0"/>
              <a:t>       print(“this gets executed only if x is less than 4”);</a:t>
            </a:r>
          </a:p>
          <a:p>
            <a:pPr marL="0" indent="0">
              <a:buNone/>
            </a:pPr>
            <a:r>
              <a:rPr lang="en-US" dirty="0"/>
              <a:t> </a:t>
            </a:r>
            <a:r>
              <a:rPr lang="en-US" dirty="0" smtClean="0"/>
              <a:t>      print(“same with this line”);</a:t>
            </a:r>
          </a:p>
          <a:p>
            <a:pPr marL="0" indent="0">
              <a:buNone/>
            </a:pPr>
            <a:r>
              <a:rPr lang="en-US" dirty="0" smtClean="0"/>
              <a:t>}</a:t>
            </a:r>
            <a:endParaRPr lang="en-US" dirty="0"/>
          </a:p>
          <a:p>
            <a:pPr marL="0" indent="0">
              <a:buNone/>
            </a:pPr>
            <a:r>
              <a:rPr lang="en-US" dirty="0"/>
              <a:t>p</a:t>
            </a:r>
            <a:r>
              <a:rPr lang="en-US" dirty="0" smtClean="0"/>
              <a:t>rint (“this gets executed no matter what x is”);</a:t>
            </a:r>
            <a:endParaRPr lang="en-US" dirty="0"/>
          </a:p>
        </p:txBody>
      </p:sp>
      <p:sp>
        <p:nvSpPr>
          <p:cNvPr id="5" name="TextBox 4"/>
          <p:cNvSpPr txBox="1"/>
          <p:nvPr/>
        </p:nvSpPr>
        <p:spPr>
          <a:xfrm>
            <a:off x="2451100" y="5689600"/>
            <a:ext cx="8379217" cy="369332"/>
          </a:xfrm>
          <a:prstGeom prst="rect">
            <a:avLst/>
          </a:prstGeom>
          <a:noFill/>
        </p:spPr>
        <p:txBody>
          <a:bodyPr wrap="none" rtlCol="0">
            <a:spAutoFit/>
          </a:bodyPr>
          <a:lstStyle/>
          <a:p>
            <a:r>
              <a:rPr lang="en-US" dirty="0" smtClean="0">
                <a:solidFill>
                  <a:srgbClr val="FFFF00"/>
                </a:solidFill>
              </a:rPr>
              <a:t>*Remember – print is pseudo code replace with language specific syntax</a:t>
            </a:r>
            <a:endParaRPr lang="en-US" dirty="0">
              <a:solidFill>
                <a:srgbClr val="FFFF00"/>
              </a:solidFill>
            </a:endParaRPr>
          </a:p>
        </p:txBody>
      </p:sp>
    </p:spTree>
    <p:extLst>
      <p:ext uri="{BB962C8B-B14F-4D97-AF65-F5344CB8AC3E}">
        <p14:creationId xmlns:p14="http://schemas.microsoft.com/office/powerpoint/2010/main" val="16381862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Find the error</a:t>
            </a:r>
            <a:endParaRPr lang="en-US" dirty="0"/>
          </a:p>
        </p:txBody>
      </p:sp>
      <p:sp>
        <p:nvSpPr>
          <p:cNvPr id="4" name="Content Placeholder 3"/>
          <p:cNvSpPr>
            <a:spLocks noGrp="1"/>
          </p:cNvSpPr>
          <p:nvPr>
            <p:ph sz="half" idx="1"/>
          </p:nvPr>
        </p:nvSpPr>
        <p:spPr>
          <a:xfrm>
            <a:off x="1341120" y="1690688"/>
            <a:ext cx="10012680" cy="4486275"/>
          </a:xfrm>
        </p:spPr>
        <p:txBody>
          <a:bodyPr/>
          <a:lstStyle/>
          <a:p>
            <a:pPr marL="0" indent="0">
              <a:buNone/>
            </a:pPr>
            <a:r>
              <a:rPr lang="en-US" dirty="0" smtClean="0"/>
              <a:t> </a:t>
            </a:r>
            <a:r>
              <a:rPr lang="en-US" dirty="0" err="1" smtClean="0"/>
              <a:t>int</a:t>
            </a:r>
            <a:r>
              <a:rPr lang="en-US" dirty="0" smtClean="0"/>
              <a:t> x  = </a:t>
            </a:r>
            <a:r>
              <a:rPr lang="en-US" dirty="0"/>
              <a:t>5</a:t>
            </a:r>
            <a:r>
              <a:rPr lang="en-US" dirty="0" smtClean="0"/>
              <a:t>;</a:t>
            </a:r>
          </a:p>
          <a:p>
            <a:pPr marL="0" indent="0">
              <a:buNone/>
            </a:pPr>
            <a:r>
              <a:rPr lang="en-US" dirty="0"/>
              <a:t> </a:t>
            </a:r>
            <a:r>
              <a:rPr lang="en-US" dirty="0" smtClean="0"/>
              <a:t>print(“this is as test”);</a:t>
            </a:r>
          </a:p>
          <a:p>
            <a:pPr marL="0" indent="0">
              <a:buNone/>
            </a:pPr>
            <a:r>
              <a:rPr lang="en-US" dirty="0" smtClean="0"/>
              <a:t> if (x = 5)</a:t>
            </a:r>
            <a:r>
              <a:rPr lang="en-US" i="1" dirty="0" smtClean="0"/>
              <a:t> </a:t>
            </a:r>
            <a:r>
              <a:rPr lang="en-US" dirty="0"/>
              <a:t>{</a:t>
            </a:r>
            <a:endParaRPr lang="en-US" dirty="0" smtClean="0"/>
          </a:p>
          <a:p>
            <a:pPr marL="0" indent="0">
              <a:buNone/>
            </a:pPr>
            <a:r>
              <a:rPr lang="en-US" dirty="0" smtClean="0"/>
              <a:t>       print(“this gets executed only if x is less than 4”);</a:t>
            </a:r>
          </a:p>
          <a:p>
            <a:pPr marL="0" indent="0">
              <a:buNone/>
            </a:pPr>
            <a:r>
              <a:rPr lang="en-US" dirty="0"/>
              <a:t> </a:t>
            </a:r>
            <a:r>
              <a:rPr lang="en-US" dirty="0" smtClean="0"/>
              <a:t>      print(“same with this line”);</a:t>
            </a:r>
          </a:p>
          <a:p>
            <a:pPr marL="0" indent="0">
              <a:buNone/>
            </a:pPr>
            <a:r>
              <a:rPr lang="en-US" dirty="0" smtClean="0"/>
              <a:t>}</a:t>
            </a:r>
            <a:endParaRPr lang="en-US" dirty="0"/>
          </a:p>
          <a:p>
            <a:pPr marL="0" indent="0">
              <a:buNone/>
            </a:pPr>
            <a:r>
              <a:rPr lang="en-US" dirty="0"/>
              <a:t>p</a:t>
            </a:r>
            <a:r>
              <a:rPr lang="en-US" dirty="0" smtClean="0"/>
              <a:t>rint (“this gets executed no matter what x is”);</a:t>
            </a:r>
            <a:endParaRPr lang="en-US" dirty="0"/>
          </a:p>
        </p:txBody>
      </p:sp>
      <p:sp>
        <p:nvSpPr>
          <p:cNvPr id="5" name="TextBox 4"/>
          <p:cNvSpPr txBox="1"/>
          <p:nvPr/>
        </p:nvSpPr>
        <p:spPr>
          <a:xfrm>
            <a:off x="2451100" y="5689600"/>
            <a:ext cx="8379217" cy="369332"/>
          </a:xfrm>
          <a:prstGeom prst="rect">
            <a:avLst/>
          </a:prstGeom>
          <a:noFill/>
        </p:spPr>
        <p:txBody>
          <a:bodyPr wrap="none" rtlCol="0">
            <a:spAutoFit/>
          </a:bodyPr>
          <a:lstStyle/>
          <a:p>
            <a:r>
              <a:rPr lang="en-US" dirty="0" smtClean="0">
                <a:solidFill>
                  <a:srgbClr val="FFFF00"/>
                </a:solidFill>
              </a:rPr>
              <a:t>*Remember – print is pseudo code replace with language specific syntax</a:t>
            </a:r>
            <a:endParaRPr lang="en-US" dirty="0">
              <a:solidFill>
                <a:srgbClr val="FFFF00"/>
              </a:solidFill>
            </a:endParaRPr>
          </a:p>
        </p:txBody>
      </p:sp>
    </p:spTree>
    <p:extLst>
      <p:ext uri="{BB962C8B-B14F-4D97-AF65-F5344CB8AC3E}">
        <p14:creationId xmlns:p14="http://schemas.microsoft.com/office/powerpoint/2010/main" val="7892713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7584</TotalTime>
  <Words>823</Words>
  <Application>Microsoft Office PowerPoint</Application>
  <PresentationFormat>Widescreen</PresentationFormat>
  <Paragraphs>143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vt:lpstr>
      <vt:lpstr>Conditionals</vt:lpstr>
      <vt:lpstr>We use the if statement to write a single alternative decision structure. Here is the general format of the if statement.</vt:lpstr>
      <vt:lpstr>If Condition</vt:lpstr>
      <vt:lpstr>Boolean expressions</vt:lpstr>
      <vt:lpstr>Boolean expressions- operators</vt:lpstr>
      <vt:lpstr>syntax for if statements</vt:lpstr>
      <vt:lpstr>What gets printed?</vt:lpstr>
      <vt:lpstr>What gets printed?</vt:lpstr>
      <vt:lpstr>Find the error</vt:lpstr>
      <vt:lpstr>Program 4-1: Using the if Statement</vt:lpstr>
      <vt:lpstr>If, else if , and else</vt:lpstr>
      <vt:lpstr>Nested If Else statements</vt:lpstr>
      <vt:lpstr>Nested If Else statements using Else If</vt:lpstr>
      <vt:lpstr>if else statements examples</vt:lpstr>
      <vt:lpstr>syntax for else if statements (revisited)</vt:lpstr>
    </vt:vector>
  </TitlesOfParts>
  <Company>Ingham ISD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S4.1 The if Statement</dc:title>
  <dc:creator>Mark Dodak</dc:creator>
  <cp:lastModifiedBy>David Baker</cp:lastModifiedBy>
  <cp:revision>37</cp:revision>
  <dcterms:created xsi:type="dcterms:W3CDTF">2015-09-17T17:49:51Z</dcterms:created>
  <dcterms:modified xsi:type="dcterms:W3CDTF">2016-09-20T15:44:18Z</dcterms:modified>
</cp:coreProperties>
</file>