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8" name="Shape 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Server hochfahren</a:t>
            </a:r>
            <a:endParaRPr sz="2400"/>
          </a:p>
          <a:p>
            <a:pPr lvl="0">
              <a:defRPr sz="1800"/>
            </a:pPr>
            <a:r>
              <a:rPr sz="2400"/>
              <a:t>JRebel ist auch begrenzt bzgl. Bean Metadata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Mention Java EE 8</a:t>
            </a:r>
            <a:endParaRPr sz="2400"/>
          </a:p>
          <a:p>
            <a:pPr lvl="0">
              <a:defRPr sz="1800"/>
            </a:pPr>
            <a:r>
              <a:rPr sz="2400"/>
              <a:t>Proxies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  <a:lvl2pPr marL="0" indent="228600" algn="ctr">
              <a:spcBef>
                <a:spcPts val="0"/>
              </a:spcBef>
              <a:buSzTx/>
              <a:buNone/>
              <a:defRPr sz="3800"/>
            </a:lvl2pPr>
            <a:lvl3pPr marL="0" indent="457200" algn="ctr">
              <a:spcBef>
                <a:spcPts val="0"/>
              </a:spcBef>
              <a:buSzTx/>
              <a:buNone/>
              <a:defRPr sz="3800"/>
            </a:lvl3pPr>
            <a:lvl4pPr marL="0" indent="685800" algn="ctr">
              <a:spcBef>
                <a:spcPts val="0"/>
              </a:spcBef>
              <a:buSzTx/>
              <a:buNone/>
              <a:defRPr sz="3800"/>
            </a:lvl4pPr>
            <a:lvl5pPr marL="0" indent="914400" algn="ctr"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  <a:lvl2pPr marL="0" indent="228600" algn="ctr">
              <a:spcBef>
                <a:spcPts val="0"/>
              </a:spcBef>
              <a:buSzTx/>
              <a:buNone/>
              <a:defRPr sz="3800"/>
            </a:lvl2pPr>
            <a:lvl3pPr marL="0" indent="457200" algn="ctr">
              <a:spcBef>
                <a:spcPts val="0"/>
              </a:spcBef>
              <a:buSzTx/>
              <a:buNone/>
              <a:defRPr sz="3800"/>
            </a:lvl3pPr>
            <a:lvl4pPr marL="0" indent="685800" algn="ctr">
              <a:spcBef>
                <a:spcPts val="0"/>
              </a:spcBef>
              <a:buSzTx/>
              <a:buNone/>
              <a:defRPr sz="3800"/>
            </a:lvl4pPr>
            <a:lvl5pPr marL="0" indent="914400" algn="ctr"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  <a:lvl2pPr marL="0" indent="228600" algn="ctr">
              <a:spcBef>
                <a:spcPts val="0"/>
              </a:spcBef>
              <a:buSzTx/>
              <a:buNone/>
              <a:defRPr sz="3800"/>
            </a:lvl2pPr>
            <a:lvl3pPr marL="0" indent="457200" algn="ctr">
              <a:spcBef>
                <a:spcPts val="0"/>
              </a:spcBef>
              <a:buSzTx/>
              <a:buNone/>
              <a:defRPr sz="3800"/>
            </a:lvl3pPr>
            <a:lvl4pPr marL="0" indent="685800" algn="ctr">
              <a:spcBef>
                <a:spcPts val="0"/>
              </a:spcBef>
              <a:buSzTx/>
              <a:buNone/>
              <a:defRPr sz="3800"/>
            </a:lvl4pPr>
            <a:lvl5pPr marL="0" indent="914400" algn="ctr"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3800"/>
              </a:spcBef>
              <a:defRPr sz="3800"/>
            </a:lvl1pPr>
            <a:lvl2pPr marL="863600" indent="-431800">
              <a:spcBef>
                <a:spcPts val="3800"/>
              </a:spcBef>
              <a:defRPr sz="3800"/>
            </a:lvl2pPr>
            <a:lvl3pPr marL="1295400" indent="-431800">
              <a:spcBef>
                <a:spcPts val="3800"/>
              </a:spcBef>
              <a:defRPr sz="3800"/>
            </a:lvl3pPr>
            <a:lvl4pPr marL="1727200" indent="-431800">
              <a:spcBef>
                <a:spcPts val="3800"/>
              </a:spcBef>
              <a:defRPr sz="3800"/>
            </a:lvl4pPr>
            <a:lvl5pPr marL="2159000" indent="-431800"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2705" indent="-522705" defTabSz="584200"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954505" indent="-522705" defTabSz="584200"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386305" indent="-522705" defTabSz="584200"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1818105" indent="-522705" defTabSz="584200"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249905" indent="-522705" defTabSz="584200"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2681705" indent="-522705" defTabSz="584200"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113505" indent="-522705" defTabSz="584200"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3545305" indent="-522705" defTabSz="584200"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3977105" indent="-522705" defTabSz="584200"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hyperlink" Target="mailto:florian.fladung@novatec-gmbh.de?subject=" TargetMode="External"/><Relationship Id="rId4" Type="http://schemas.openxmlformats.org/officeDocument/2006/relationships/hyperlink" Target="mailto:qaiser.abbasi@novatec-gmbh.de?subject=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BEAN TESTING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2334914" y="4305300"/>
            <a:ext cx="833497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cap="all" sz="7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integration tests</a:t>
            </a:r>
          </a:p>
        </p:txBody>
      </p:sp>
      <p:pic>
        <p:nvPicPr>
          <p:cNvPr id="7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1800" y="5633531"/>
            <a:ext cx="2914254" cy="2042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7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5851078" y="2133600"/>
            <a:ext cx="4325244" cy="3955207"/>
          </a:xfrm>
          <a:prstGeom prst="rect">
            <a:avLst/>
          </a:prstGeom>
          <a:gradFill>
            <a:gsLst>
              <a:gs pos="0">
                <a:srgbClr val="7888A0"/>
              </a:gs>
              <a:gs pos="100000">
                <a:srgbClr val="3D455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6265291" y="3119139"/>
            <a:ext cx="3496818" cy="1984128"/>
          </a:xfrm>
          <a:prstGeom prst="rect">
            <a:avLst/>
          </a:prstGeom>
          <a:gradFill>
            <a:gsLst>
              <a:gs pos="0">
                <a:srgbClr val="C0BD95"/>
              </a:gs>
              <a:gs pos="100000">
                <a:srgbClr val="7A754C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Shape 82"/>
          <p:cNvSpPr/>
          <p:nvPr/>
        </p:nvSpPr>
        <p:spPr>
          <a:xfrm>
            <a:off x="6944258" y="4337049"/>
            <a:ext cx="21388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83" name="Shape 83"/>
          <p:cNvSpPr/>
          <p:nvPr/>
        </p:nvSpPr>
        <p:spPr>
          <a:xfrm>
            <a:off x="4089400" y="3213100"/>
            <a:ext cx="1800336" cy="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84" name="Shape 84"/>
          <p:cNvSpPr/>
          <p:nvPr/>
        </p:nvSpPr>
        <p:spPr>
          <a:xfrm flipH="1">
            <a:off x="4010135" y="4902200"/>
            <a:ext cx="1857265" cy="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85" name="Shape 85"/>
          <p:cNvSpPr/>
          <p:nvPr/>
        </p:nvSpPr>
        <p:spPr>
          <a:xfrm>
            <a:off x="6791920" y="1454149"/>
            <a:ext cx="2189560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8889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8889E"/>
                </a:solidFill>
              </a:rPr>
              <a:t>App Server</a:t>
            </a:r>
          </a:p>
        </p:txBody>
      </p:sp>
      <p:sp>
        <p:nvSpPr>
          <p:cNvPr id="86" name="Shape 86"/>
          <p:cNvSpPr/>
          <p:nvPr/>
        </p:nvSpPr>
        <p:spPr>
          <a:xfrm>
            <a:off x="2552700" y="3119139"/>
            <a:ext cx="1432868" cy="1984128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86B8C1"/>
              </a:gs>
              <a:gs pos="100000">
                <a:srgbClr val="497E87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2470150" y="2432049"/>
            <a:ext cx="1597968" cy="622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Int-Tests</a:t>
            </a:r>
          </a:p>
        </p:txBody>
      </p:sp>
    </p:spTree>
  </p:cSld>
  <p:clrMapOvr>
    <a:masterClrMapping/>
  </p:clrMapOvr>
  <p:transition spd="slow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nodeType="afterEffect" presetClass="entr" presetSubtype="1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10" presetID="17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"/>
                            </p:stCondLst>
                            <p:childTnLst>
                              <p:par>
                                <p:cTn id="32" nodeType="afterEffect" presetClass="entr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7" grpId="5"/>
      <p:bldP build="whole" bldLvl="1" animBg="1" rev="0" advAuto="0" spid="85" grpId="1"/>
      <p:bldP build="whole" bldLvl="1" animBg="1" rev="0" advAuto="0" spid="83" grpId="7"/>
      <p:bldP build="whole" bldLvl="1" animBg="1" rev="0" advAuto="0" spid="81" grpId="3"/>
      <p:bldP build="whole" bldLvl="1" animBg="1" rev="0" advAuto="0" spid="84" grpId="8"/>
      <p:bldP build="whole" bldLvl="1" animBg="1" rev="0" advAuto="0" spid="86" grpId="6"/>
      <p:bldP build="whole" bldLvl="1" animBg="1" rev="0" advAuto="0" spid="80" grpId="2"/>
      <p:bldP build="whole" bldLvl="1" animBg="1" rev="0" advAuto="0" spid="82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9098" y="2550754"/>
            <a:ext cx="5671433" cy="500958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90" name="Shape 90"/>
          <p:cNvSpPr/>
          <p:nvPr>
            <p:ph type="body" idx="1"/>
          </p:nvPr>
        </p:nvSpPr>
        <p:spPr>
          <a:xfrm>
            <a:off x="355600" y="1917700"/>
            <a:ext cx="5892800" cy="6299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Arquillian</a:t>
            </a:r>
            <a:endParaRPr sz="3800">
              <a:solidFill>
                <a:srgbClr val="535353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Deployment needed</a:t>
            </a:r>
            <a:endParaRPr sz="3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Java EE embedded</a:t>
            </a:r>
            <a:endParaRPr sz="3800">
              <a:solidFill>
                <a:srgbClr val="535353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Configuration hell</a:t>
            </a:r>
          </a:p>
        </p:txBody>
      </p: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900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778603" y="1314449"/>
            <a:ext cx="11447594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535353"/>
                </a:solidFill>
              </a:rPr>
              <a:t>There are only 10 types of  Testing:</a:t>
            </a:r>
          </a:p>
        </p:txBody>
      </p:sp>
      <p:sp>
        <p:nvSpPr>
          <p:cNvPr id="93" name="Shape 93"/>
          <p:cNvSpPr/>
          <p:nvPr/>
        </p:nvSpPr>
        <p:spPr>
          <a:xfrm>
            <a:off x="5160044" y="3651250"/>
            <a:ext cx="268471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535353"/>
                </a:solidFill>
              </a:rPr>
              <a:t>Unit Tests</a:t>
            </a:r>
          </a:p>
        </p:txBody>
      </p:sp>
      <p:sp>
        <p:nvSpPr>
          <p:cNvPr id="94" name="Shape 94"/>
          <p:cNvSpPr/>
          <p:nvPr/>
        </p:nvSpPr>
        <p:spPr>
          <a:xfrm>
            <a:off x="4291074" y="4730750"/>
            <a:ext cx="442265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535353"/>
                </a:solidFill>
              </a:rPr>
              <a:t>Integration Tests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3" grpId="1"/>
      <p:bldP build="whole" bldLvl="1" animBg="1" rev="0" advAuto="0" spid="94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2642058" y="1041400"/>
            <a:ext cx="34280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535353"/>
                </a:solidFill>
              </a:rPr>
              <a:t>JPA Queries</a:t>
            </a:r>
          </a:p>
        </p:txBody>
      </p:sp>
      <p:sp>
        <p:nvSpPr>
          <p:cNvPr id="97" name="Shape 97"/>
          <p:cNvSpPr/>
          <p:nvPr/>
        </p:nvSpPr>
        <p:spPr>
          <a:xfrm>
            <a:off x="1550823" y="2466975"/>
            <a:ext cx="561055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535353"/>
                </a:solidFill>
              </a:rPr>
              <a:t>Persistence Services</a:t>
            </a:r>
          </a:p>
        </p:txBody>
      </p:sp>
      <p:sp>
        <p:nvSpPr>
          <p:cNvPr id="98" name="Shape 98"/>
          <p:cNvSpPr/>
          <p:nvPr/>
        </p:nvSpPr>
        <p:spPr>
          <a:xfrm>
            <a:off x="1833395" y="3892550"/>
            <a:ext cx="504541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535353"/>
                </a:solidFill>
              </a:rPr>
              <a:t>CDI Components</a:t>
            </a:r>
          </a:p>
        </p:txBody>
      </p:sp>
      <p:sp>
        <p:nvSpPr>
          <p:cNvPr id="99" name="Shape 99"/>
          <p:cNvSpPr/>
          <p:nvPr/>
        </p:nvSpPr>
        <p:spPr>
          <a:xfrm>
            <a:off x="8991835" y="3784599"/>
            <a:ext cx="3250730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535353"/>
                </a:solidFill>
              </a:rPr>
              <a:t>Integration</a:t>
            </a:r>
            <a:endParaRPr sz="55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535353"/>
                </a:solidFill>
              </a:rPr>
              <a:t>Test ??</a:t>
            </a:r>
          </a:p>
        </p:txBody>
      </p:sp>
      <p:sp>
        <p:nvSpPr>
          <p:cNvPr id="100" name="Shape 100"/>
          <p:cNvSpPr/>
          <p:nvPr/>
        </p:nvSpPr>
        <p:spPr>
          <a:xfrm>
            <a:off x="2151778" y="5165724"/>
            <a:ext cx="4408644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535353"/>
                </a:solidFill>
              </a:rPr>
              <a:t>Bean Validation</a:t>
            </a:r>
            <a:endParaRPr sz="55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535353"/>
                </a:solidFill>
              </a:rPr>
              <a:t>Constraints</a:t>
            </a:r>
          </a:p>
        </p:txBody>
      </p:sp>
      <p:sp>
        <p:nvSpPr>
          <p:cNvPr id="101" name="Shape 101"/>
          <p:cNvSpPr/>
          <p:nvPr/>
        </p:nvSpPr>
        <p:spPr>
          <a:xfrm>
            <a:off x="2356758" y="7226299"/>
            <a:ext cx="3998684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535353"/>
                </a:solidFill>
              </a:rPr>
              <a:t>Distributed</a:t>
            </a:r>
            <a:endParaRPr sz="55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535353"/>
                </a:solidFill>
              </a:rPr>
              <a:t>Business Logic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16" presetID="23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16" presetID="23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10" presetID="17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" grpId="6"/>
      <p:bldP build="whole" bldLvl="1" animBg="1" rev="0" advAuto="0" spid="101" grpId="5"/>
      <p:bldP build="whole" bldLvl="1" animBg="1" rev="0" advAuto="0" spid="97" grpId="2"/>
      <p:bldP build="whole" bldLvl="1" animBg="1" rev="0" advAuto="0" spid="96" grpId="1"/>
      <p:bldP build="whole" bldLvl="1" animBg="1" rev="0" advAuto="0" spid="100" grpId="4"/>
      <p:bldP build="whole" bldLvl="1" animBg="1" rev="0" advAuto="0" spid="98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creen Shot 2015-04-07 at 21.41.3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635" y="1025028"/>
            <a:ext cx="7378701" cy="659130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/>
        </p:nvSpPr>
        <p:spPr>
          <a:xfrm>
            <a:off x="8939032" y="2578100"/>
            <a:ext cx="244193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535353"/>
                </a:solidFill>
              </a:rPr>
              <a:t>Unit Test</a:t>
            </a:r>
          </a:p>
        </p:txBody>
      </p:sp>
      <p:sp>
        <p:nvSpPr>
          <p:cNvPr id="105" name="Shape 105"/>
          <p:cNvSpPr/>
          <p:nvPr/>
        </p:nvSpPr>
        <p:spPr>
          <a:xfrm>
            <a:off x="8044445" y="5448300"/>
            <a:ext cx="423111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535353"/>
                </a:solidFill>
              </a:rPr>
              <a:t>Integrationstest</a:t>
            </a:r>
          </a:p>
        </p:txBody>
      </p:sp>
      <p:pic>
        <p:nvPicPr>
          <p:cNvPr id="10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39014" y="1702494"/>
            <a:ext cx="2441972" cy="244197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07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39014" y="4572694"/>
            <a:ext cx="2441972" cy="244197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16" presetID="23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6" grpId="2"/>
      <p:bldP build="whole" bldLvl="1" animBg="1" rev="0" advAuto="0" spid="105" grpId="3"/>
      <p:bldP build="whole" bldLvl="1" animBg="1" rev="0" advAuto="0" spid="104" grpId="1"/>
      <p:bldP build="whole" bldLvl="1" animBg="1" rev="0" advAuto="0" spid="107" grpId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2502" y="3410069"/>
            <a:ext cx="2933796" cy="293346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110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8501" y="3766842"/>
            <a:ext cx="2678928" cy="2219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asted-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68346" y="4067011"/>
            <a:ext cx="868108" cy="161957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" grpId="2"/>
      <p:bldP build="whole" bldLvl="1" animBg="1" rev="0" advAuto="0" spid="11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Bean testing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546026" y="3761102"/>
            <a:ext cx="1903297" cy="1964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23" h="14762" fill="norm" stroke="1" extrusionOk="0">
                <a:moveTo>
                  <a:pt x="0" y="7034"/>
                </a:moveTo>
                <a:cubicBezTo>
                  <a:pt x="123" y="-908"/>
                  <a:pt x="14299" y="-2743"/>
                  <a:pt x="17699" y="4743"/>
                </a:cubicBezTo>
                <a:cubicBezTo>
                  <a:pt x="21600" y="13332"/>
                  <a:pt x="6151" y="18857"/>
                  <a:pt x="365" y="10942"/>
                </a:cubicBezTo>
              </a:path>
            </a:pathLst>
          </a:cu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16" name="Shape 116"/>
          <p:cNvSpPr/>
          <p:nvPr/>
        </p:nvSpPr>
        <p:spPr>
          <a:xfrm>
            <a:off x="4274791" y="3166792"/>
            <a:ext cx="3152561" cy="3154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23" h="14762" fill="norm" stroke="1" extrusionOk="0">
                <a:moveTo>
                  <a:pt x="0" y="7034"/>
                </a:moveTo>
                <a:cubicBezTo>
                  <a:pt x="123" y="-908"/>
                  <a:pt x="14299" y="-2743"/>
                  <a:pt x="17699" y="4743"/>
                </a:cubicBezTo>
                <a:cubicBezTo>
                  <a:pt x="21600" y="13332"/>
                  <a:pt x="6151" y="18857"/>
                  <a:pt x="365" y="10942"/>
                </a:cubicBezTo>
              </a:path>
            </a:pathLst>
          </a:cu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17" name="Shape 117"/>
          <p:cNvSpPr/>
          <p:nvPr/>
        </p:nvSpPr>
        <p:spPr>
          <a:xfrm>
            <a:off x="8253483" y="2422623"/>
            <a:ext cx="4640202" cy="4642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23" h="14762" fill="norm" stroke="1" extrusionOk="0">
                <a:moveTo>
                  <a:pt x="0" y="7034"/>
                </a:moveTo>
                <a:cubicBezTo>
                  <a:pt x="123" y="-908"/>
                  <a:pt x="14299" y="-2743"/>
                  <a:pt x="17699" y="4743"/>
                </a:cubicBezTo>
                <a:cubicBezTo>
                  <a:pt x="21600" y="13332"/>
                  <a:pt x="6151" y="18857"/>
                  <a:pt x="365" y="10942"/>
                </a:cubicBezTo>
              </a:path>
            </a:pathLst>
          </a:cu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18" name="Shape 118"/>
          <p:cNvSpPr/>
          <p:nvPr/>
        </p:nvSpPr>
        <p:spPr>
          <a:xfrm>
            <a:off x="1442079" y="1457324"/>
            <a:ext cx="18279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Unit Tests</a:t>
            </a:r>
          </a:p>
        </p:txBody>
      </p:sp>
      <p:sp>
        <p:nvSpPr>
          <p:cNvPr id="119" name="Shape 119"/>
          <p:cNvSpPr/>
          <p:nvPr/>
        </p:nvSpPr>
        <p:spPr>
          <a:xfrm>
            <a:off x="4770470" y="1457324"/>
            <a:ext cx="18785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BeanTests</a:t>
            </a:r>
          </a:p>
        </p:txBody>
      </p:sp>
      <p:sp>
        <p:nvSpPr>
          <p:cNvPr id="120" name="Shape 120"/>
          <p:cNvSpPr/>
          <p:nvPr/>
        </p:nvSpPr>
        <p:spPr>
          <a:xfrm>
            <a:off x="8804786" y="1457324"/>
            <a:ext cx="29865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Integration Tests</a:t>
            </a:r>
          </a:p>
        </p:txBody>
      </p:sp>
      <p:sp>
        <p:nvSpPr>
          <p:cNvPr id="121" name="Shape 121"/>
          <p:cNvSpPr/>
          <p:nvPr/>
        </p:nvSpPr>
        <p:spPr>
          <a:xfrm>
            <a:off x="1372908" y="5851524"/>
            <a:ext cx="2248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milliseconds</a:t>
            </a:r>
          </a:p>
        </p:txBody>
      </p:sp>
      <p:sp>
        <p:nvSpPr>
          <p:cNvPr id="122" name="Shape 122"/>
          <p:cNvSpPr/>
          <p:nvPr/>
        </p:nvSpPr>
        <p:spPr>
          <a:xfrm>
            <a:off x="4986300" y="6397624"/>
            <a:ext cx="15526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seconds</a:t>
            </a:r>
          </a:p>
        </p:txBody>
      </p:sp>
      <p:sp>
        <p:nvSpPr>
          <p:cNvPr id="123" name="Shape 123"/>
          <p:cNvSpPr/>
          <p:nvPr/>
        </p:nvSpPr>
        <p:spPr>
          <a:xfrm>
            <a:off x="9684353" y="7153275"/>
            <a:ext cx="177857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(several)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minutes</a:t>
            </a:r>
          </a:p>
        </p:txBody>
      </p:sp>
      <p:sp>
        <p:nvSpPr>
          <p:cNvPr id="124" name="Shape 124"/>
          <p:cNvSpPr/>
          <p:nvPr/>
        </p:nvSpPr>
        <p:spPr>
          <a:xfrm>
            <a:off x="4948063" y="311149"/>
            <a:ext cx="3108674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5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200">
                <a:solidFill>
                  <a:srgbClr val="535353"/>
                </a:solidFill>
              </a:rPr>
              <a:t>Feedback</a:t>
            </a:r>
          </a:p>
        </p:txBody>
      </p:sp>
      <p:sp>
        <p:nvSpPr>
          <p:cNvPr id="125" name="Shape 125"/>
          <p:cNvSpPr/>
          <p:nvPr/>
        </p:nvSpPr>
        <p:spPr>
          <a:xfrm>
            <a:off x="1451867" y="8712398"/>
            <a:ext cx="10689681" cy="431602"/>
          </a:xfrm>
          <a:prstGeom prst="rect">
            <a:avLst/>
          </a:prstGeom>
          <a:gradFill>
            <a:gsLst>
              <a:gs pos="33642">
                <a:srgbClr val="9CCED5"/>
              </a:gs>
              <a:gs pos="71490">
                <a:srgbClr val="A1726C"/>
              </a:gs>
              <a:gs pos="80140">
                <a:srgbClr val="A61702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>
        <p14:flip dir="r"/>
      </p:transition>
    </mc:Choice>
    <mc:Fallback>
      <p:transition xmlns:p14="http://schemas.microsoft.com/office/powerpoint/2010/main" spd="fast" advClick="1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0" presetID="17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8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0"/>
                            </p:stCondLst>
                            <p:childTnLst>
                              <p:par>
                                <p:cTn id="14" nodeType="afterEffect" presetClass="entr" presetSubtype="10" presetID="17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10" presetID="17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8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80"/>
                            </p:stCondLst>
                            <p:childTnLst>
                              <p:par>
                                <p:cTn id="29" nodeType="afterEffect" presetClass="entr" presetSubtype="10" presetID="17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10" presetID="17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nodeType="after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8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80"/>
                            </p:stCondLst>
                            <p:childTnLst>
                              <p:par>
                                <p:cTn id="44" nodeType="afterEffect" presetClass="entr" presetSubtype="10" presetID="17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presetClass="entr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7"/>
      <p:bldP build="whole" bldLvl="1" animBg="1" rev="0" advAuto="0" spid="115" grpId="2"/>
      <p:bldP build="whole" bldLvl="1" animBg="1" rev="0" advAuto="0" spid="118" grpId="1"/>
      <p:bldP build="whole" bldLvl="1" animBg="1" rev="0" advAuto="0" spid="122" grpId="6"/>
      <p:bldP build="whole" bldLvl="1" animBg="1" rev="0" advAuto="0" spid="117" grpId="8"/>
      <p:bldP build="whole" bldLvl="1" animBg="1" rev="0" advAuto="0" spid="125" grpId="10"/>
      <p:bldP build="whole" bldLvl="1" animBg="1" rev="0" advAuto="0" spid="119" grpId="4"/>
      <p:bldP build="whole" bldLvl="1" animBg="1" rev="0" advAuto="0" spid="116" grpId="5"/>
      <p:bldP build="whole" bldLvl="1" animBg="1" rev="0" advAuto="0" spid="123" grpId="9"/>
      <p:bldP build="whole" bldLvl="1" animBg="1" rev="0" advAuto="0" spid="121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5700759" y="5744406"/>
            <a:ext cx="2756030" cy="59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426"/>
                </a:lnTo>
                <a:lnTo>
                  <a:pt x="18198" y="523"/>
                </a:lnTo>
                <a:lnTo>
                  <a:pt x="3598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78AAB3"/>
          </a:solidFill>
          <a:ln w="25400">
            <a:solidFill>
              <a:srgbClr val="3D4553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8" name="Shape 128"/>
          <p:cNvSpPr/>
          <p:nvPr/>
        </p:nvSpPr>
        <p:spPr>
          <a:xfrm>
            <a:off x="4910937" y="3656700"/>
            <a:ext cx="4334273" cy="1188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310"/>
                </a:lnTo>
                <a:lnTo>
                  <a:pt x="17169" y="471"/>
                </a:lnTo>
                <a:lnTo>
                  <a:pt x="4269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78AAB3">
              <a:alpha val="0"/>
            </a:srgbClr>
          </a:solidFill>
          <a:ln w="25400">
            <a:solidFill>
              <a:srgbClr val="3D4553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9" name="Shape 129"/>
          <p:cNvSpPr/>
          <p:nvPr/>
        </p:nvSpPr>
        <p:spPr>
          <a:xfrm>
            <a:off x="5237857" y="1299151"/>
            <a:ext cx="3681806" cy="2433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404"/>
                </a:moveTo>
                <a:lnTo>
                  <a:pt x="21600" y="21600"/>
                </a:lnTo>
                <a:lnTo>
                  <a:pt x="10973" y="0"/>
                </a:lnTo>
                <a:lnTo>
                  <a:pt x="0" y="21404"/>
                </a:lnTo>
                <a:close/>
              </a:path>
            </a:pathLst>
          </a:custGeom>
          <a:solidFill>
            <a:srgbClr val="78AAB3"/>
          </a:solidFill>
          <a:ln w="25400">
            <a:solidFill>
              <a:srgbClr val="3D4553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slow" advClick="1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200">
                <a:solidFill>
                  <a:srgbClr val="535353"/>
                </a:solidFill>
              </a:rPr>
              <a:t>because life is too short </a:t>
            </a:r>
            <a:endParaRPr cap="all" sz="5200">
              <a:solidFill>
                <a:srgbClr val="535353"/>
              </a:solidFill>
            </a:endParaRPr>
          </a:p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200">
                <a:solidFill>
                  <a:srgbClr val="535353"/>
                </a:solidFill>
              </a:rPr>
              <a:t>for integration tests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flip dir="r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8900" y="920749"/>
            <a:ext cx="7721621" cy="28829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2779117" y="4127500"/>
            <a:ext cx="7954624" cy="32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marL="522705" indent="-522705" algn="l">
              <a:spcBef>
                <a:spcPts val="4600"/>
              </a:spcBef>
              <a:buSzPct val="56000"/>
              <a:buChar char="★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Since Java EE 6 (2009)</a:t>
            </a:r>
            <a:endParaRPr sz="4600">
              <a:solidFill>
                <a:srgbClr val="535353"/>
              </a:solidFill>
            </a:endParaRPr>
          </a:p>
          <a:p>
            <a:pPr lvl="0" marL="522705" indent="-522705" algn="l">
              <a:spcBef>
                <a:spcPts val="4600"/>
              </a:spcBef>
              <a:buSzPct val="56000"/>
              <a:buChar char="★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Origin JBoss Seam (Gavin King)</a:t>
            </a:r>
            <a:endParaRPr sz="4600">
              <a:solidFill>
                <a:srgbClr val="535353"/>
              </a:solidFill>
            </a:endParaRPr>
          </a:p>
          <a:p>
            <a:pPr lvl="0" marL="522705" indent="-522705" algn="l">
              <a:spcBef>
                <a:spcPts val="4600"/>
              </a:spcBef>
              <a:buSzPct val="56000"/>
              <a:buChar char="★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You can inject everything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17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Class="entr" presetSubtype="8" presetID="17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8" presetID="17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8" presetID="17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7300" y="806450"/>
            <a:ext cx="7950200" cy="318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7600" y="4914900"/>
            <a:ext cx="2870200" cy="10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25650" y="4889500"/>
            <a:ext cx="22479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61400" y="4895850"/>
            <a:ext cx="1283330" cy="59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nodeType="after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"/>
      <p:bldP build="whole" bldLvl="1" animBg="1" rev="0" advAuto="0" spid="135" grpId="1"/>
      <p:bldP build="whole" bldLvl="1" animBg="1" rev="0" advAuto="0" spid="136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7300" y="558800"/>
            <a:ext cx="2870200" cy="10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1810491" y="4794249"/>
            <a:ext cx="5243619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700">
                <a:solidFill>
                  <a:srgbClr val="535353"/>
                </a:solidFill>
              </a:rPr>
              <a:t>Dependency Injection</a:t>
            </a:r>
          </a:p>
        </p:txBody>
      </p:sp>
      <p:sp>
        <p:nvSpPr>
          <p:cNvPr id="141" name="Shape 141"/>
          <p:cNvSpPr/>
          <p:nvPr/>
        </p:nvSpPr>
        <p:spPr>
          <a:xfrm>
            <a:off x="5598104" y="7092949"/>
            <a:ext cx="450099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700">
                <a:solidFill>
                  <a:srgbClr val="535353"/>
                </a:solidFill>
              </a:rPr>
              <a:t>Producer Methods</a:t>
            </a:r>
          </a:p>
        </p:txBody>
      </p:sp>
      <p:sp>
        <p:nvSpPr>
          <p:cNvPr id="142" name="Shape 142"/>
          <p:cNvSpPr/>
          <p:nvPr/>
        </p:nvSpPr>
        <p:spPr>
          <a:xfrm>
            <a:off x="2196700" y="3219449"/>
            <a:ext cx="29726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700">
                <a:solidFill>
                  <a:srgbClr val="535353"/>
                </a:solidFill>
              </a:rPr>
              <a:t>Interceptors</a:t>
            </a:r>
          </a:p>
        </p:txBody>
      </p:sp>
      <p:sp>
        <p:nvSpPr>
          <p:cNvPr id="143" name="Shape 143"/>
          <p:cNvSpPr/>
          <p:nvPr/>
        </p:nvSpPr>
        <p:spPr>
          <a:xfrm>
            <a:off x="9139687" y="3041649"/>
            <a:ext cx="282046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700">
                <a:solidFill>
                  <a:srgbClr val="535353"/>
                </a:solidFill>
              </a:rPr>
              <a:t>Decorators</a:t>
            </a:r>
          </a:p>
        </p:txBody>
      </p:sp>
      <p:sp>
        <p:nvSpPr>
          <p:cNvPr id="144" name="Shape 144"/>
          <p:cNvSpPr/>
          <p:nvPr/>
        </p:nvSpPr>
        <p:spPr>
          <a:xfrm>
            <a:off x="6469409" y="5759449"/>
            <a:ext cx="275838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700">
                <a:solidFill>
                  <a:srgbClr val="535353"/>
                </a:solidFill>
              </a:rPr>
              <a:t>CDI Events</a:t>
            </a:r>
          </a:p>
        </p:txBody>
      </p:sp>
      <p:sp>
        <p:nvSpPr>
          <p:cNvPr id="145" name="Shape 145"/>
          <p:cNvSpPr/>
          <p:nvPr/>
        </p:nvSpPr>
        <p:spPr>
          <a:xfrm>
            <a:off x="6778823" y="3984624"/>
            <a:ext cx="421575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700">
                <a:solidFill>
                  <a:srgbClr val="535353"/>
                </a:solidFill>
              </a:rPr>
              <a:t>CDI Extensions</a:t>
            </a:r>
          </a:p>
        </p:txBody>
      </p: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nodeType="after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nodeType="afterEffect" presetClass="entr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" nodeType="afterEffect" presetClass="entr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nodeType="afterEffect" presetClass="entr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5"/>
      <p:bldP build="whole" bldLvl="1" animBg="1" rev="0" advAuto="0" spid="145" grpId="1"/>
      <p:bldP build="whole" bldLvl="1" animBg="1" rev="0" advAuto="0" spid="144" grpId="6"/>
      <p:bldP build="whole" bldLvl="1" animBg="1" rev="0" advAuto="0" spid="143" grpId="3"/>
      <p:bldP build="whole" bldLvl="1" animBg="1" rev="0" advAuto="0" spid="142" grpId="2"/>
      <p:bldP build="whole" bldLvl="1" animBg="1" rev="0" advAuto="0" spid="140" grpId="4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0300" y="933450"/>
            <a:ext cx="4655356" cy="1737916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2005272" y="1294407"/>
            <a:ext cx="1247256" cy="1016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solidFill>
                  <a:srgbClr val="2F585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2F585F"/>
                </a:solidFill>
              </a:rPr>
              <a:t>EJB</a:t>
            </a:r>
          </a:p>
        </p:txBody>
      </p:sp>
      <p:sp>
        <p:nvSpPr>
          <p:cNvPr id="149" name="Shape 149"/>
          <p:cNvSpPr/>
          <p:nvPr/>
        </p:nvSpPr>
        <p:spPr>
          <a:xfrm>
            <a:off x="1409886" y="2978149"/>
            <a:ext cx="24380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Transactional</a:t>
            </a:r>
          </a:p>
        </p:txBody>
      </p:sp>
      <p:sp>
        <p:nvSpPr>
          <p:cNvPr id="150" name="Shape 150"/>
          <p:cNvSpPr/>
          <p:nvPr/>
        </p:nvSpPr>
        <p:spPr>
          <a:xfrm>
            <a:off x="1858491" y="3702049"/>
            <a:ext cx="15408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Security</a:t>
            </a:r>
          </a:p>
        </p:txBody>
      </p:sp>
      <p:sp>
        <p:nvSpPr>
          <p:cNvPr id="151" name="Shape 151"/>
          <p:cNvSpPr/>
          <p:nvPr/>
        </p:nvSpPr>
        <p:spPr>
          <a:xfrm>
            <a:off x="1949797" y="4565649"/>
            <a:ext cx="13582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Pooled</a:t>
            </a:r>
          </a:p>
        </p:txBody>
      </p:sp>
      <p:sp>
        <p:nvSpPr>
          <p:cNvPr id="152" name="Shape 152"/>
          <p:cNvSpPr/>
          <p:nvPr/>
        </p:nvSpPr>
        <p:spPr>
          <a:xfrm>
            <a:off x="1852575" y="5429249"/>
            <a:ext cx="155265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Remote</a:t>
            </a:r>
          </a:p>
        </p:txBody>
      </p:sp>
      <p:sp>
        <p:nvSpPr>
          <p:cNvPr id="153" name="Shape 153"/>
          <p:cNvSpPr/>
          <p:nvPr/>
        </p:nvSpPr>
        <p:spPr>
          <a:xfrm>
            <a:off x="8656159" y="3702049"/>
            <a:ext cx="230363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Interceptors</a:t>
            </a:r>
          </a:p>
        </p:txBody>
      </p:sp>
      <p:sp>
        <p:nvSpPr>
          <p:cNvPr id="154" name="Shape 154"/>
          <p:cNvSpPr/>
          <p:nvPr/>
        </p:nvSpPr>
        <p:spPr>
          <a:xfrm>
            <a:off x="8656159" y="2978149"/>
            <a:ext cx="230363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Interceptors</a:t>
            </a:r>
          </a:p>
        </p:txBody>
      </p:sp>
      <p:sp>
        <p:nvSpPr>
          <p:cNvPr id="155" name="Shape 155"/>
          <p:cNvSpPr/>
          <p:nvPr/>
        </p:nvSpPr>
        <p:spPr>
          <a:xfrm>
            <a:off x="9170671" y="4565649"/>
            <a:ext cx="145241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Scoped</a:t>
            </a:r>
          </a:p>
        </p:txBody>
      </p:sp>
      <p:sp>
        <p:nvSpPr>
          <p:cNvPr id="156" name="Shape 156"/>
          <p:cNvSpPr/>
          <p:nvPr/>
        </p:nvSpPr>
        <p:spPr>
          <a:xfrm>
            <a:off x="9775545" y="5429249"/>
            <a:ext cx="24266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?</a:t>
            </a:r>
          </a:p>
        </p:txBody>
      </p: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8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1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nodeType="afterEffect" presetClass="entr" presetSubtype="8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1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nodeType="afterEffect" presetClass="entr" presetSubtype="8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2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nodeType="afterEffect" presetClass="entr" presetSubtype="8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2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2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left)" transition="in">
                                      <p:cBhvr>
                                        <p:cTn id="3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2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left)" transition="in">
                                      <p:cBhvr>
                                        <p:cTn id="3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2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left)" transition="in">
                                      <p:cBhvr>
                                        <p:cTn id="4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2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left)" transition="in">
                                      <p:cBhvr>
                                        <p:cTn id="4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5"/>
      <p:bldP build="whole" bldLvl="1" animBg="1" rev="0" advAuto="0" spid="153" grpId="7"/>
      <p:bldP build="whole" bldLvl="1" animBg="1" rev="0" advAuto="0" spid="154" grpId="6"/>
      <p:bldP build="whole" bldLvl="1" animBg="1" rev="0" advAuto="0" spid="149" grpId="2"/>
      <p:bldP build="whole" bldLvl="1" animBg="1" rev="0" advAuto="0" spid="150" grpId="3"/>
      <p:bldP build="whole" bldLvl="1" animBg="1" rev="0" advAuto="0" spid="155" grpId="8"/>
      <p:bldP build="whole" bldLvl="1" animBg="1" rev="0" advAuto="0" spid="151" grpId="4"/>
      <p:bldP build="whole" bldLvl="1" animBg="1" rev="0" advAuto="0" spid="156" grpId="9"/>
      <p:bldP build="whole" bldLvl="1" animBg="1" rev="0" advAuto="0" spid="14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4394522" y="276224"/>
            <a:ext cx="421575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700">
                <a:solidFill>
                  <a:srgbClr val="535353"/>
                </a:solidFill>
              </a:rPr>
              <a:t>CDI Extensions</a:t>
            </a:r>
          </a:p>
        </p:txBody>
      </p:sp>
      <p:sp>
        <p:nvSpPr>
          <p:cNvPr id="161" name="Shape 161"/>
          <p:cNvSpPr/>
          <p:nvPr/>
        </p:nvSpPr>
        <p:spPr>
          <a:xfrm>
            <a:off x="558601" y="3098800"/>
            <a:ext cx="408539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535353"/>
                </a:solidFill>
                <a:latin typeface="Helvetica"/>
                <a:ea typeface="Helvetica"/>
                <a:cs typeface="Helvetica"/>
                <a:sym typeface="Helvetica"/>
              </a:rPr>
              <a:t>@Stateless</a:t>
            </a:r>
            <a:endParaRPr sz="2900">
              <a:solidFill>
                <a:srgbClr val="535353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535353"/>
                </a:solidFill>
                <a:latin typeface="Helvetica"/>
                <a:ea typeface="Helvetica"/>
                <a:cs typeface="Helvetica"/>
                <a:sym typeface="Helvetica"/>
              </a:rPr>
              <a:t>public class MyService{}</a:t>
            </a:r>
          </a:p>
        </p:txBody>
      </p:sp>
      <p:sp>
        <p:nvSpPr>
          <p:cNvPr id="162" name="Shape 162"/>
          <p:cNvSpPr/>
          <p:nvPr/>
        </p:nvSpPr>
        <p:spPr>
          <a:xfrm>
            <a:off x="7226101" y="2851150"/>
            <a:ext cx="4085395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5F8C94"/>
                </a:solidFill>
                <a:latin typeface="Helvetica"/>
                <a:ea typeface="Helvetica"/>
                <a:cs typeface="Helvetica"/>
                <a:sym typeface="Helvetica"/>
              </a:rPr>
              <a:t>@RequestScoped</a:t>
            </a:r>
            <a:endParaRPr sz="2900">
              <a:solidFill>
                <a:srgbClr val="5F8C94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5F8C94"/>
                </a:solidFill>
                <a:latin typeface="Helvetica"/>
                <a:ea typeface="Helvetica"/>
                <a:cs typeface="Helvetica"/>
                <a:sym typeface="Helvetica"/>
              </a:rPr>
              <a:t>@Transactional</a:t>
            </a:r>
            <a:endParaRPr sz="2900">
              <a:solidFill>
                <a:srgbClr val="5F8C94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535353"/>
                </a:solidFill>
                <a:latin typeface="Helvetica"/>
                <a:ea typeface="Helvetica"/>
                <a:cs typeface="Helvetica"/>
                <a:sym typeface="Helvetica"/>
              </a:rPr>
              <a:t>public class MyService{}</a:t>
            </a:r>
          </a:p>
        </p:txBody>
      </p:sp>
      <p:sp>
        <p:nvSpPr>
          <p:cNvPr id="163" name="Shape 163"/>
          <p:cNvSpPr/>
          <p:nvPr/>
        </p:nvSpPr>
        <p:spPr>
          <a:xfrm>
            <a:off x="444301" y="6093104"/>
            <a:ext cx="496478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535353"/>
                </a:solidFill>
                <a:latin typeface="Helvetica"/>
                <a:ea typeface="Helvetica"/>
                <a:cs typeface="Helvetica"/>
                <a:sym typeface="Helvetica"/>
              </a:rPr>
              <a:t>@EJB</a:t>
            </a:r>
            <a:endParaRPr sz="2900">
              <a:solidFill>
                <a:srgbClr val="535353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535353"/>
                </a:solidFill>
                <a:latin typeface="Helvetica"/>
                <a:ea typeface="Helvetica"/>
                <a:cs typeface="Helvetica"/>
                <a:sym typeface="Helvetica"/>
              </a:rPr>
              <a:t>private MyService myService;</a:t>
            </a:r>
          </a:p>
        </p:txBody>
      </p:sp>
      <p:sp>
        <p:nvSpPr>
          <p:cNvPr id="164" name="Shape 164"/>
          <p:cNvSpPr/>
          <p:nvPr/>
        </p:nvSpPr>
        <p:spPr>
          <a:xfrm>
            <a:off x="7176715" y="6093104"/>
            <a:ext cx="496478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5F8C94"/>
                </a:solidFill>
                <a:latin typeface="Helvetica"/>
                <a:ea typeface="Helvetica"/>
                <a:cs typeface="Helvetica"/>
                <a:sym typeface="Helvetica"/>
              </a:rPr>
              <a:t>@Inject</a:t>
            </a:r>
            <a:endParaRPr sz="2900">
              <a:solidFill>
                <a:srgbClr val="5F8C94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535353"/>
                </a:solidFill>
                <a:latin typeface="Helvetica"/>
                <a:ea typeface="Helvetica"/>
                <a:cs typeface="Helvetica"/>
                <a:sym typeface="Helvetica"/>
              </a:rPr>
              <a:t>private MyService myService;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2"/>
      <p:bldP build="whole" bldLvl="1" animBg="1" rev="0" advAuto="0" spid="161" grpId="1"/>
      <p:bldP build="whole" bldLvl="1" animBg="1" rev="0" advAuto="0" spid="163" grpId="3"/>
      <p:bldP build="whole" bldLvl="1" animBg="1" rev="0" advAuto="0" spid="164" grpId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567" y="255583"/>
            <a:ext cx="1675171" cy="205250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sp>
        <p:nvSpPr>
          <p:cNvPr id="167" name="Shape 167"/>
          <p:cNvSpPr/>
          <p:nvPr/>
        </p:nvSpPr>
        <p:spPr>
          <a:xfrm>
            <a:off x="3812865" y="303934"/>
            <a:ext cx="766507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353"/>
                </a:solidFill>
              </a:rPr>
              <a:t>https://github.com/NovaTecConsulting/BeanTest</a:t>
            </a:r>
          </a:p>
        </p:txBody>
      </p:sp>
      <p:grpSp>
        <p:nvGrpSpPr>
          <p:cNvPr id="170" name="Group 170"/>
          <p:cNvGrpSpPr/>
          <p:nvPr/>
        </p:nvGrpSpPr>
        <p:grpSpPr>
          <a:xfrm>
            <a:off x="3504258" y="944389"/>
            <a:ext cx="8282284" cy="6862391"/>
            <a:chOff x="-215900" y="-139700"/>
            <a:chExt cx="8282283" cy="6862390"/>
          </a:xfrm>
        </p:grpSpPr>
        <p:pic>
          <p:nvPicPr>
            <p:cNvPr id="169" name="GitHub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850484" cy="630359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8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15900" y="-139700"/>
              <a:ext cx="8282284" cy="686239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592746" y="400049"/>
            <a:ext cx="98193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Wie kann ich Bean-Test in meinem Projekt einsetzen ?</a:t>
            </a:r>
          </a:p>
        </p:txBody>
      </p:sp>
      <p:sp>
        <p:nvSpPr>
          <p:cNvPr id="173" name="Shape 173"/>
          <p:cNvSpPr/>
          <p:nvPr/>
        </p:nvSpPr>
        <p:spPr>
          <a:xfrm>
            <a:off x="1145009" y="3536950"/>
            <a:ext cx="89198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E38B3"/>
                </a:solidFill>
                <a:latin typeface="Helvetica"/>
                <a:ea typeface="Helvetica"/>
                <a:cs typeface="Helvetica"/>
                <a:sym typeface="Helvetica"/>
              </a:rPr>
              <a:t>&lt;repository&gt;</a:t>
            </a:r>
            <a:endParaRPr sz="2000">
              <a:solidFill>
                <a:srgbClr val="7E38B3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35353"/>
                </a:solidFill>
                <a:latin typeface="Helvetica"/>
                <a:ea typeface="Helvetica"/>
                <a:cs typeface="Helvetica"/>
                <a:sym typeface="Helvetica"/>
              </a:rPr>
              <a:t>       </a:t>
            </a:r>
            <a:r>
              <a:rPr sz="2000">
                <a:solidFill>
                  <a:srgbClr val="8631B6"/>
                </a:solidFill>
                <a:latin typeface="Helvetica"/>
                <a:ea typeface="Helvetica"/>
                <a:cs typeface="Helvetica"/>
                <a:sym typeface="Helvetica"/>
              </a:rPr>
              <a:t>&lt;id&gt;</a:t>
            </a:r>
            <a:r>
              <a:rPr sz="2000">
                <a:solidFill>
                  <a:srgbClr val="535353"/>
                </a:solidFill>
                <a:latin typeface="Helvetica"/>
                <a:ea typeface="Helvetica"/>
                <a:cs typeface="Helvetica"/>
                <a:sym typeface="Helvetica"/>
              </a:rPr>
              <a:t>Novatec</a:t>
            </a:r>
            <a:r>
              <a:rPr sz="2000">
                <a:solidFill>
                  <a:srgbClr val="9956C0"/>
                </a:solidFill>
                <a:latin typeface="Helvetica"/>
                <a:ea typeface="Helvetica"/>
                <a:cs typeface="Helvetica"/>
                <a:sym typeface="Helvetica"/>
              </a:rPr>
              <a:t>&lt;/id&gt;</a:t>
            </a:r>
            <a:endParaRPr sz="2000">
              <a:solidFill>
                <a:srgbClr val="535353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35353"/>
                </a:solidFill>
                <a:latin typeface="Helvetica"/>
                <a:ea typeface="Helvetica"/>
                <a:cs typeface="Helvetica"/>
                <a:sym typeface="Helvetica"/>
              </a:rPr>
              <a:t>       </a:t>
            </a:r>
            <a:r>
              <a:rPr sz="2000">
                <a:solidFill>
                  <a:srgbClr val="8732B6"/>
                </a:solidFill>
                <a:latin typeface="Helvetica"/>
                <a:ea typeface="Helvetica"/>
                <a:cs typeface="Helvetica"/>
                <a:sym typeface="Helvetica"/>
              </a:rPr>
              <a:t>&lt;name&gt;</a:t>
            </a:r>
            <a:r>
              <a:rPr sz="2000">
                <a:solidFill>
                  <a:srgbClr val="535353"/>
                </a:solidFill>
                <a:latin typeface="Helvetica"/>
                <a:ea typeface="Helvetica"/>
                <a:cs typeface="Helvetica"/>
                <a:sym typeface="Helvetica"/>
              </a:rPr>
              <a:t>Novatec Repository</a:t>
            </a:r>
            <a:r>
              <a:rPr sz="2000">
                <a:solidFill>
                  <a:srgbClr val="8E43BB"/>
                </a:solidFill>
                <a:latin typeface="Helvetica"/>
                <a:ea typeface="Helvetica"/>
                <a:cs typeface="Helvetica"/>
                <a:sym typeface="Helvetica"/>
              </a:rPr>
              <a:t>&lt;/name&gt;</a:t>
            </a:r>
            <a:endParaRPr sz="2000">
              <a:solidFill>
                <a:srgbClr val="8E43BB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35353"/>
                </a:solidFill>
                <a:latin typeface="Helvetica"/>
                <a:ea typeface="Helvetica"/>
                <a:cs typeface="Helvetica"/>
                <a:sym typeface="Helvetica"/>
              </a:rPr>
              <a:t>       </a:t>
            </a:r>
            <a:r>
              <a:rPr sz="2000">
                <a:solidFill>
                  <a:srgbClr val="7E2DB2"/>
                </a:solidFill>
                <a:latin typeface="Helvetica"/>
                <a:ea typeface="Helvetica"/>
                <a:cs typeface="Helvetica"/>
                <a:sym typeface="Helvetica"/>
              </a:rPr>
              <a:t>&lt;url&gt;</a:t>
            </a:r>
            <a:r>
              <a:rPr sz="2000">
                <a:solidFill>
                  <a:srgbClr val="535353"/>
                </a:solidFill>
                <a:latin typeface="Helvetica"/>
                <a:ea typeface="Helvetica"/>
                <a:cs typeface="Helvetica"/>
                <a:sym typeface="Helvetica"/>
              </a:rPr>
              <a:t>http://repository.novatec-gmbh.de/content/repositories/novatec</a:t>
            </a:r>
            <a:r>
              <a:rPr sz="2000">
                <a:solidFill>
                  <a:srgbClr val="8631B6"/>
                </a:solidFill>
                <a:latin typeface="Helvetica"/>
                <a:ea typeface="Helvetica"/>
                <a:cs typeface="Helvetica"/>
                <a:sym typeface="Helvetica"/>
              </a:rPr>
              <a:t>&lt;/url&gt;</a:t>
            </a:r>
            <a:endParaRPr sz="2000">
              <a:solidFill>
                <a:srgbClr val="535353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3BB7"/>
                </a:solidFill>
                <a:latin typeface="Helvetica"/>
                <a:ea typeface="Helvetica"/>
                <a:cs typeface="Helvetica"/>
                <a:sym typeface="Helvetica"/>
              </a:rPr>
              <a:t>&lt;/repository&gt;</a:t>
            </a:r>
          </a:p>
        </p:txBody>
      </p:sp>
      <p:sp>
        <p:nvSpPr>
          <p:cNvPr id="174" name="Shape 174"/>
          <p:cNvSpPr/>
          <p:nvPr/>
        </p:nvSpPr>
        <p:spPr>
          <a:xfrm>
            <a:off x="1245617" y="1460500"/>
            <a:ext cx="4364832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E38B3"/>
                </a:solidFill>
                <a:latin typeface="Helvetica"/>
                <a:ea typeface="Helvetica"/>
                <a:cs typeface="Helvetica"/>
                <a:sym typeface="Helvetica"/>
              </a:rPr>
              <a:t>&lt;dependency&gt;</a:t>
            </a:r>
            <a:endParaRPr sz="2000">
              <a:solidFill>
                <a:srgbClr val="7E38B3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E38B3"/>
                </a:solidFill>
                <a:latin typeface="Helvetica"/>
                <a:ea typeface="Helvetica"/>
                <a:cs typeface="Helvetica"/>
                <a:sym typeface="Helvetica"/>
              </a:rPr>
              <a:t>      &lt;groupId&gt;</a:t>
            </a:r>
            <a:r>
              <a:rPr sz="2000">
                <a:solidFill>
                  <a:srgbClr val="3D4553"/>
                </a:solidFill>
                <a:latin typeface="Helvetica"/>
                <a:ea typeface="Helvetica"/>
                <a:cs typeface="Helvetica"/>
                <a:sym typeface="Helvetica"/>
              </a:rPr>
              <a:t>info.novatec</a:t>
            </a:r>
            <a:r>
              <a:rPr sz="2000">
                <a:solidFill>
                  <a:srgbClr val="7E38B3"/>
                </a:solidFill>
                <a:latin typeface="Helvetica"/>
                <a:ea typeface="Helvetica"/>
                <a:cs typeface="Helvetica"/>
                <a:sym typeface="Helvetica"/>
              </a:rPr>
              <a:t>&lt;/groupId&gt;</a:t>
            </a:r>
            <a:endParaRPr sz="2000">
              <a:solidFill>
                <a:srgbClr val="7E38B3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E38B3"/>
                </a:solidFill>
                <a:latin typeface="Helvetica"/>
                <a:ea typeface="Helvetica"/>
                <a:cs typeface="Helvetica"/>
                <a:sym typeface="Helvetica"/>
              </a:rPr>
              <a:t>      &lt;artifactId&gt;</a:t>
            </a:r>
            <a:r>
              <a:rPr sz="2000">
                <a:solidFill>
                  <a:srgbClr val="3D4553"/>
                </a:solidFill>
                <a:latin typeface="Helvetica"/>
                <a:ea typeface="Helvetica"/>
                <a:cs typeface="Helvetica"/>
                <a:sym typeface="Helvetica"/>
              </a:rPr>
              <a:t>bean-test</a:t>
            </a:r>
            <a:r>
              <a:rPr sz="2000">
                <a:solidFill>
                  <a:srgbClr val="7E38B3"/>
                </a:solidFill>
                <a:latin typeface="Helvetica"/>
                <a:ea typeface="Helvetica"/>
                <a:cs typeface="Helvetica"/>
                <a:sym typeface="Helvetica"/>
              </a:rPr>
              <a:t>&lt;/artifactId&gt;</a:t>
            </a:r>
            <a:endParaRPr sz="2000">
              <a:solidFill>
                <a:srgbClr val="7E38B3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E38B3"/>
                </a:solidFill>
                <a:latin typeface="Helvetica"/>
                <a:ea typeface="Helvetica"/>
                <a:cs typeface="Helvetica"/>
                <a:sym typeface="Helvetica"/>
              </a:rPr>
              <a:t>      &lt;version&gt;</a:t>
            </a:r>
            <a:r>
              <a:rPr sz="2000">
                <a:solidFill>
                  <a:srgbClr val="3D4553"/>
                </a:solidFill>
                <a:latin typeface="Helvetica"/>
                <a:ea typeface="Helvetica"/>
                <a:cs typeface="Helvetica"/>
                <a:sym typeface="Helvetica"/>
              </a:rPr>
              <a:t>0.1</a:t>
            </a:r>
            <a:r>
              <a:rPr sz="2000">
                <a:solidFill>
                  <a:srgbClr val="7E38B3"/>
                </a:solidFill>
                <a:latin typeface="Helvetica"/>
                <a:ea typeface="Helvetica"/>
                <a:cs typeface="Helvetica"/>
                <a:sym typeface="Helvetica"/>
              </a:rPr>
              <a:t>&lt;/version&gt;</a:t>
            </a:r>
            <a:endParaRPr sz="2000">
              <a:solidFill>
                <a:srgbClr val="7E38B3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E38B3"/>
                </a:solidFill>
                <a:latin typeface="Helvetica"/>
                <a:ea typeface="Helvetica"/>
                <a:cs typeface="Helvetica"/>
                <a:sym typeface="Helvetica"/>
              </a:rPr>
              <a:t>      &lt;scope&gt;</a:t>
            </a:r>
            <a:r>
              <a:rPr sz="2000">
                <a:solidFill>
                  <a:srgbClr val="212733"/>
                </a:solidFill>
                <a:latin typeface="Helvetica"/>
                <a:ea typeface="Helvetica"/>
                <a:cs typeface="Helvetica"/>
                <a:sym typeface="Helvetica"/>
              </a:rPr>
              <a:t>test</a:t>
            </a:r>
            <a:r>
              <a:rPr sz="2000">
                <a:solidFill>
                  <a:srgbClr val="7E38B3"/>
                </a:solidFill>
                <a:latin typeface="Helvetica"/>
                <a:ea typeface="Helvetica"/>
                <a:cs typeface="Helvetica"/>
                <a:sym typeface="Helvetica"/>
              </a:rPr>
              <a:t>&lt;/scope&gt;</a:t>
            </a:r>
            <a:endParaRPr sz="2000">
              <a:solidFill>
                <a:srgbClr val="7E38B3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E38B3"/>
                </a:solidFill>
                <a:latin typeface="Helvetica"/>
                <a:ea typeface="Helvetica"/>
                <a:cs typeface="Helvetica"/>
                <a:sym typeface="Helvetica"/>
              </a:rPr>
              <a:t>&lt;/dependency&gt;</a:t>
            </a:r>
          </a:p>
        </p:txBody>
      </p:sp>
      <p:sp>
        <p:nvSpPr>
          <p:cNvPr id="175" name="Shape 175"/>
          <p:cNvSpPr/>
          <p:nvPr/>
        </p:nvSpPr>
        <p:spPr>
          <a:xfrm>
            <a:off x="1242398" y="6089649"/>
            <a:ext cx="105358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Persistence-Unit “beanTestPU” in </a:t>
            </a:r>
            <a:r>
              <a:rPr sz="2700">
                <a:solidFill>
                  <a:srgbClr val="535353"/>
                </a:solidFill>
                <a:latin typeface="Helvetica"/>
                <a:ea typeface="Helvetica"/>
                <a:cs typeface="Helvetica"/>
                <a:sym typeface="Helvetica"/>
              </a:rPr>
              <a:t>src/test/resources/META-INF</a:t>
            </a:r>
          </a:p>
        </p:txBody>
      </p:sp>
      <p:sp>
        <p:nvSpPr>
          <p:cNvPr id="176" name="Shape 176"/>
          <p:cNvSpPr/>
          <p:nvPr/>
        </p:nvSpPr>
        <p:spPr>
          <a:xfrm>
            <a:off x="228600" y="1177404"/>
            <a:ext cx="837977" cy="837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7" name="Shape 177"/>
          <p:cNvSpPr/>
          <p:nvPr/>
        </p:nvSpPr>
        <p:spPr>
          <a:xfrm>
            <a:off x="228600" y="5863704"/>
            <a:ext cx="837977" cy="837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8" name="Shape 178"/>
          <p:cNvSpPr/>
          <p:nvPr/>
        </p:nvSpPr>
        <p:spPr>
          <a:xfrm>
            <a:off x="228600" y="7832204"/>
            <a:ext cx="837977" cy="837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9" name="Shape 179"/>
          <p:cNvSpPr/>
          <p:nvPr/>
        </p:nvSpPr>
        <p:spPr>
          <a:xfrm>
            <a:off x="1236073" y="8067042"/>
            <a:ext cx="81101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Empty beans.xml in </a:t>
            </a:r>
            <a:r>
              <a:rPr sz="2700">
                <a:solidFill>
                  <a:srgbClr val="535353"/>
                </a:solidFill>
                <a:latin typeface="Helvetica"/>
                <a:ea typeface="Helvetica"/>
                <a:cs typeface="Helvetica"/>
                <a:sym typeface="Helvetica"/>
              </a:rPr>
              <a:t>src/test/resources/META-INF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flip dir="r"/>
      </p:transition>
    </mc:Choice>
    <mc:Fallback>
      <p:transition xmlns:p14="http://schemas.microsoft.com/office/powerpoint/2010/main" spd="slow" advClick="1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(null)(right)" transition="in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nodeType="after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8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(null)(right)" transition="in">
                                      <p:cBhvr>
                                        <p:cTn id="2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nodeType="afterEffect" presetClass="entr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8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(null)(right)" transition="in">
                                      <p:cBhvr>
                                        <p:cTn id="3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nodeType="afterEffect" presetClass="entr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  <p:bldP build="whole" bldLvl="1" animBg="1" rev="0" advAuto="0" spid="173" grpId="3"/>
      <p:bldP build="whole" bldLvl="1" animBg="1" rev="0" advAuto="0" spid="177" grpId="4"/>
      <p:bldP build="whole" bldLvl="1" animBg="1" rev="0" advAuto="0" spid="175" grpId="5"/>
      <p:bldP build="whole" bldLvl="1" animBg="1" rev="0" advAuto="0" spid="178" grpId="6"/>
      <p:bldP build="whole" bldLvl="1" animBg="1" rev="0" advAuto="0" spid="179" grpId="7"/>
      <p:bldP build="whole" bldLvl="1" animBg="1" rev="0" advAuto="0" spid="174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408486" y="527049"/>
            <a:ext cx="61878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Wo kann ich Bean-Test einsetzen?</a:t>
            </a:r>
          </a:p>
        </p:txBody>
      </p:sp>
      <p:grpSp>
        <p:nvGrpSpPr>
          <p:cNvPr id="184" name="Group 184"/>
          <p:cNvGrpSpPr/>
          <p:nvPr/>
        </p:nvGrpSpPr>
        <p:grpSpPr>
          <a:xfrm>
            <a:off x="4316722" y="3722860"/>
            <a:ext cx="1547393" cy="1471515"/>
            <a:chOff x="-186" y="-149"/>
            <a:chExt cx="1547392" cy="1471513"/>
          </a:xfrm>
        </p:grpSpPr>
        <p:pic>
          <p:nvPicPr>
            <p:cNvPr id="182" name="pasted-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87" y="-150"/>
              <a:ext cx="1255106" cy="1382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Shape 183"/>
            <p:cNvSpPr/>
            <p:nvPr/>
          </p:nvSpPr>
          <p:spPr>
            <a:xfrm>
              <a:off x="1204305" y="849064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557E9E"/>
                  </a:solidFill>
                  <a:latin typeface="Baskerville"/>
                  <a:ea typeface="Baskerville"/>
                  <a:cs typeface="Baskerville"/>
                  <a:sym typeface="Baskervill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57E9E"/>
                  </a:solidFill>
                </a:rPr>
                <a:t>6</a:t>
              </a:r>
            </a:p>
          </p:txBody>
        </p:sp>
      </p:grpSp>
      <p:grpSp>
        <p:nvGrpSpPr>
          <p:cNvPr id="187" name="Group 187"/>
          <p:cNvGrpSpPr/>
          <p:nvPr/>
        </p:nvGrpSpPr>
        <p:grpSpPr>
          <a:xfrm>
            <a:off x="6904236" y="3729136"/>
            <a:ext cx="1560093" cy="1458814"/>
            <a:chOff x="-186" y="-149"/>
            <a:chExt cx="1560092" cy="1458813"/>
          </a:xfrm>
        </p:grpSpPr>
        <p:pic>
          <p:nvPicPr>
            <p:cNvPr id="185" name="pasted-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87" y="-150"/>
              <a:ext cx="1255106" cy="1382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Shape 186"/>
            <p:cNvSpPr/>
            <p:nvPr/>
          </p:nvSpPr>
          <p:spPr>
            <a:xfrm>
              <a:off x="1217005" y="836364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557E9E"/>
                  </a:solidFill>
                  <a:latin typeface="Baskerville"/>
                  <a:ea typeface="Baskerville"/>
                  <a:cs typeface="Baskerville"/>
                  <a:sym typeface="Baskervill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57E9E"/>
                  </a:solidFill>
                </a:rPr>
                <a:t>5</a:t>
              </a:r>
            </a:p>
          </p:txBody>
        </p:sp>
      </p:grpSp>
      <p:grpSp>
        <p:nvGrpSpPr>
          <p:cNvPr id="190" name="Group 190"/>
          <p:cNvGrpSpPr/>
          <p:nvPr/>
        </p:nvGrpSpPr>
        <p:grpSpPr>
          <a:xfrm>
            <a:off x="9313703" y="3674553"/>
            <a:ext cx="1929074" cy="1568129"/>
            <a:chOff x="0" y="0"/>
            <a:chExt cx="1929072" cy="1568128"/>
          </a:xfrm>
        </p:grpSpPr>
        <p:pic>
          <p:nvPicPr>
            <p:cNvPr id="188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99241" y="0"/>
              <a:ext cx="930591" cy="8647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9" name="Shape 189"/>
            <p:cNvSpPr/>
            <p:nvPr/>
          </p:nvSpPr>
          <p:spPr>
            <a:xfrm>
              <a:off x="-1" y="818828"/>
              <a:ext cx="1929074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lnSpc>
                  <a:spcPct val="7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500">
                  <a:solidFill>
                    <a:srgbClr val="5D84A2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rPr>
                <a:t>Dependency</a:t>
              </a:r>
              <a:endParaRPr sz="2500">
                <a:solidFill>
                  <a:srgbClr val="5D84A2"/>
                </a:solidFill>
                <a:latin typeface="Gill Sans SemiBold"/>
                <a:ea typeface="Gill Sans SemiBold"/>
                <a:cs typeface="Gill Sans SemiBold"/>
                <a:sym typeface="Gill Sans SemiBold"/>
              </a:endParaRPr>
            </a:p>
            <a:p>
              <a:pPr lvl="0">
                <a:lnSpc>
                  <a:spcPct val="7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500">
                  <a:solidFill>
                    <a:srgbClr val="5D84A2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rPr>
                <a:t>Injection</a:t>
              </a:r>
            </a:p>
          </p:txBody>
        </p:sp>
      </p:grpSp>
      <p:grpSp>
        <p:nvGrpSpPr>
          <p:cNvPr id="193" name="Group 193"/>
          <p:cNvGrpSpPr/>
          <p:nvPr/>
        </p:nvGrpSpPr>
        <p:grpSpPr>
          <a:xfrm>
            <a:off x="1722857" y="3722860"/>
            <a:ext cx="1547393" cy="1471515"/>
            <a:chOff x="-186" y="-149"/>
            <a:chExt cx="1547392" cy="1471513"/>
          </a:xfrm>
        </p:grpSpPr>
        <p:pic>
          <p:nvPicPr>
            <p:cNvPr id="191" name="pasted-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87" y="-150"/>
              <a:ext cx="1255106" cy="1382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2" name="Shape 192"/>
            <p:cNvSpPr/>
            <p:nvPr/>
          </p:nvSpPr>
          <p:spPr>
            <a:xfrm>
              <a:off x="1204305" y="849064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557E9E"/>
                  </a:solidFill>
                  <a:latin typeface="Baskerville"/>
                  <a:ea typeface="Baskerville"/>
                  <a:cs typeface="Baskerville"/>
                  <a:sym typeface="Baskervill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57E9E"/>
                  </a:solidFill>
                </a:rPr>
                <a:t>7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17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nodeType="afterEffect" presetClass="entr" presetSubtype="8" presetID="1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8" presetID="17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8" presetID="17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4"/>
      <p:bldP build="whole" bldLvl="1" animBg="1" rev="0" advAuto="0" spid="193" grpId="1"/>
      <p:bldP build="whole" bldLvl="1" animBg="1" rev="0" advAuto="0" spid="184" grpId="2"/>
      <p:bldP build="whole" bldLvl="1" animBg="1" rev="0" advAuto="0" spid="187" grpId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3278001" y="527049"/>
            <a:ext cx="644879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Was kann ich mit Bean-Test testen?</a:t>
            </a:r>
          </a:p>
        </p:txBody>
      </p:sp>
      <p:graphicFrame>
        <p:nvGraphicFramePr>
          <p:cNvPr id="196" name="Table 196"/>
          <p:cNvGraphicFramePr/>
          <p:nvPr/>
        </p:nvGraphicFramePr>
        <p:xfrm>
          <a:off x="1339850" y="2108200"/>
          <a:ext cx="10021690" cy="43208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5004494"/>
                <a:gridCol w="5004494"/>
              </a:tblGrid>
              <a:tr h="724624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Was ist verfügbar?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Was kann man testen?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24624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Dependency Injection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Dependencies (@EJB)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24624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JPA Runtime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5A5F5E"/>
                          </a:solidFill>
                        </a:rPr>
                        <a:t>Queries, Beziehungen, 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24624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Interceptors &amp; Decorators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Security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09700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CDI Events, CDI Producers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CDI Events, CDI Producers 
(@Resource, @PersistenceContext)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>
        <p14:prism dir="d"/>
      </p:transition>
    </mc:Choice>
    <mc:Fallback>
      <p:transition xmlns:p14="http://schemas.microsoft.com/office/powerpoint/2010/main" spd="med" advClick="1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17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3278001" y="527049"/>
            <a:ext cx="644879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Was kann ich mit Bean-Test testen?</a:t>
            </a:r>
          </a:p>
        </p:txBody>
      </p:sp>
      <p:sp>
        <p:nvSpPr>
          <p:cNvPr id="199" name="Shape 199"/>
          <p:cNvSpPr/>
          <p:nvPr/>
        </p:nvSpPr>
        <p:spPr>
          <a:xfrm>
            <a:off x="4788141" y="1549400"/>
            <a:ext cx="3428518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353"/>
                </a:solidFill>
              </a:rPr>
              <a:t>BPM Engine </a:t>
            </a:r>
            <a:endParaRPr sz="50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353"/>
                </a:solidFill>
              </a:rPr>
              <a:t>Integration</a:t>
            </a:r>
            <a:endParaRPr sz="50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535353"/>
                </a:solidFill>
              </a:rPr>
              <a:t>(Camunda, Activiti)</a:t>
            </a:r>
          </a:p>
        </p:txBody>
      </p:sp>
      <p:sp>
        <p:nvSpPr>
          <p:cNvPr id="200" name="Shape 200"/>
          <p:cNvSpPr/>
          <p:nvPr/>
        </p:nvSpPr>
        <p:spPr>
          <a:xfrm>
            <a:off x="4267863" y="6953250"/>
            <a:ext cx="4469074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353"/>
                </a:solidFill>
              </a:rPr>
              <a:t>JSF Backing Beans</a:t>
            </a:r>
          </a:p>
        </p:txBody>
      </p:sp>
      <p:sp>
        <p:nvSpPr>
          <p:cNvPr id="201" name="Shape 201"/>
          <p:cNvSpPr/>
          <p:nvPr/>
        </p:nvSpPr>
        <p:spPr>
          <a:xfrm>
            <a:off x="4046481" y="4340224"/>
            <a:ext cx="4911838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353"/>
                </a:solidFill>
              </a:rPr>
              <a:t>3rd Party Libraries</a:t>
            </a:r>
            <a:endParaRPr sz="50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353"/>
                </a:solidFill>
              </a:rPr>
              <a:t>Integration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1"/>
      <p:bldP build="whole" bldLvl="1" animBg="1" rev="0" advAuto="0" spid="200" grpId="3"/>
      <p:bldP build="whole" bldLvl="1" animBg="1" rev="0" advAuto="0" spid="201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7616043" y="5242257"/>
            <a:ext cx="280191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Florian Fladung</a:t>
            </a:r>
          </a:p>
        </p:txBody>
      </p:sp>
      <p:pic>
        <p:nvPicPr>
          <p:cNvPr id="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462" y="514349"/>
            <a:ext cx="2276476" cy="578517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6249503" y="6040645"/>
            <a:ext cx="60683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535353"/>
                </a:solidFill>
                <a:hlinkClick r:id="rId3" invalidUrl="" action="" tgtFrame="" tooltip="" history="1" highlightClick="0" endSnd="0"/>
              </a:rPr>
              <a:t>florian.fladung@novatec-gmbh.de</a:t>
            </a:r>
          </a:p>
        </p:txBody>
      </p:sp>
      <p:sp>
        <p:nvSpPr>
          <p:cNvPr id="39" name="Shape 39"/>
          <p:cNvSpPr/>
          <p:nvPr/>
        </p:nvSpPr>
        <p:spPr>
          <a:xfrm>
            <a:off x="1996256" y="2206957"/>
            <a:ext cx="26114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Qaiser Abbasi</a:t>
            </a:r>
          </a:p>
        </p:txBody>
      </p:sp>
      <p:sp>
        <p:nvSpPr>
          <p:cNvPr id="40" name="Shape 40"/>
          <p:cNvSpPr/>
          <p:nvPr/>
        </p:nvSpPr>
        <p:spPr>
          <a:xfrm>
            <a:off x="429207" y="3094245"/>
            <a:ext cx="574558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4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535353"/>
                </a:solidFill>
                <a:hlinkClick r:id="rId4" invalidUrl="" action="" tgtFrame="" tooltip="" history="1" highlightClick="0" endSnd="0"/>
              </a:rPr>
              <a:t>qaiser.abbasi@novatec-gmbh.de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9263978" y="1442839"/>
            <a:ext cx="2790258" cy="6572251"/>
          </a:xfrm>
          <a:prstGeom prst="rect">
            <a:avLst/>
          </a:prstGeom>
          <a:solidFill>
            <a:srgbClr val="6878B5">
              <a:alpha val="6660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4862921" y="1455539"/>
            <a:ext cx="3577508" cy="6572251"/>
          </a:xfrm>
          <a:prstGeom prst="rect">
            <a:avLst/>
          </a:prstGeom>
          <a:solidFill>
            <a:srgbClr val="6878B5">
              <a:alpha val="6660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1612900" y="1455539"/>
            <a:ext cx="2544244" cy="6572251"/>
          </a:xfrm>
          <a:prstGeom prst="rect">
            <a:avLst/>
          </a:prstGeom>
          <a:solidFill>
            <a:srgbClr val="6878B5">
              <a:alpha val="6660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5428981" y="4569432"/>
            <a:ext cx="1020813" cy="1066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5991993" y="2451794"/>
            <a:ext cx="1020814" cy="1066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7041455" y="4569432"/>
            <a:ext cx="1020813" cy="1066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10148700" y="5931247"/>
            <a:ext cx="1020813" cy="1066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10148700" y="3848447"/>
            <a:ext cx="1020813" cy="1066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10148700" y="2019994"/>
            <a:ext cx="1020813" cy="1066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5867400" y="6687070"/>
            <a:ext cx="1020813" cy="1066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2374615" y="4569432"/>
            <a:ext cx="1020814" cy="1066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2374615" y="2032694"/>
            <a:ext cx="1020814" cy="1066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9538319" y="254000"/>
            <a:ext cx="224157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Persistence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Services</a:t>
            </a:r>
          </a:p>
        </p:txBody>
      </p:sp>
      <p:sp>
        <p:nvSpPr>
          <p:cNvPr id="216" name="Shape 216"/>
          <p:cNvSpPr/>
          <p:nvPr/>
        </p:nvSpPr>
        <p:spPr>
          <a:xfrm>
            <a:off x="5596818" y="266700"/>
            <a:ext cx="181116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Business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Functions</a:t>
            </a:r>
          </a:p>
        </p:txBody>
      </p:sp>
      <p:sp>
        <p:nvSpPr>
          <p:cNvPr id="217" name="Shape 217"/>
          <p:cNvSpPr/>
          <p:nvPr/>
        </p:nvSpPr>
        <p:spPr>
          <a:xfrm>
            <a:off x="2029223" y="266700"/>
            <a:ext cx="17115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Services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(Façade)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flip dir="r"/>
      </p:transition>
    </mc:Choice>
    <mc:Fallback>
      <p:transition xmlns:p14="http://schemas.microsoft.com/office/powerpoint/2010/main" spd="slow" advClick="1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nodeType="after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nodeType="afterEffect" presetClass="entr" presetSubtype="4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up)" transition="in">
                                      <p:cBhvr>
                                        <p:cTn id="19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nodeType="afterEffect" presetClass="entr" presetSubtype="4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up)" transition="in">
                                      <p:cBhvr>
                                        <p:cTn id="2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nodeType="afterEffect" presetClass="entr" presetSubtype="4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up)" transition="in">
                                      <p:cBhvr>
                                        <p:cTn id="2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2"/>
      <p:bldP build="whole" bldLvl="1" animBg="1" rev="0" advAuto="0" spid="217" grpId="4"/>
      <p:bldP build="whole" bldLvl="1" animBg="1" rev="0" advAuto="0" spid="205" grpId="1"/>
      <p:bldP build="whole" bldLvl="1" animBg="1" rev="0" advAuto="0" spid="215" grpId="6"/>
      <p:bldP build="whole" bldLvl="1" animBg="1" rev="0" advAuto="0" spid="216" grpId="5"/>
      <p:bldP build="whole" bldLvl="1" animBg="1" rev="0" advAuto="0" spid="203" grpId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451433" y="1430139"/>
            <a:ext cx="2544244" cy="6572251"/>
          </a:xfrm>
          <a:prstGeom prst="rect">
            <a:avLst/>
          </a:prstGeom>
          <a:solidFill>
            <a:srgbClr val="6878B5">
              <a:alpha val="6660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10025978" y="1455539"/>
            <a:ext cx="2790258" cy="6572251"/>
          </a:xfrm>
          <a:prstGeom prst="rect">
            <a:avLst/>
          </a:prstGeom>
          <a:solidFill>
            <a:srgbClr val="6878B5">
              <a:alpha val="6660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6145621" y="1442839"/>
            <a:ext cx="3577508" cy="6572251"/>
          </a:xfrm>
          <a:prstGeom prst="rect">
            <a:avLst/>
          </a:prstGeom>
          <a:solidFill>
            <a:srgbClr val="6878B5">
              <a:alpha val="6660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2" name="Shape 222"/>
          <p:cNvSpPr/>
          <p:nvPr/>
        </p:nvSpPr>
        <p:spPr>
          <a:xfrm>
            <a:off x="3298527" y="1430139"/>
            <a:ext cx="2544244" cy="6572251"/>
          </a:xfrm>
          <a:prstGeom prst="rect">
            <a:avLst/>
          </a:prstGeom>
          <a:solidFill>
            <a:srgbClr val="6878B5">
              <a:alpha val="6660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6711681" y="4556732"/>
            <a:ext cx="1020813" cy="1066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7274693" y="2439094"/>
            <a:ext cx="1020814" cy="1066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8324155" y="4556732"/>
            <a:ext cx="1020813" cy="1066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10910700" y="5943947"/>
            <a:ext cx="1020813" cy="1066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10910700" y="3861147"/>
            <a:ext cx="1020813" cy="1066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10910700" y="2032694"/>
            <a:ext cx="1020813" cy="1066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7150100" y="6674370"/>
            <a:ext cx="1020813" cy="1066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4060242" y="4544032"/>
            <a:ext cx="1020814" cy="1066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4060242" y="2007294"/>
            <a:ext cx="1020814" cy="1066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10300319" y="266700"/>
            <a:ext cx="224157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Persistence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Services</a:t>
            </a:r>
          </a:p>
        </p:txBody>
      </p:sp>
      <p:sp>
        <p:nvSpPr>
          <p:cNvPr id="233" name="Shape 233"/>
          <p:cNvSpPr/>
          <p:nvPr/>
        </p:nvSpPr>
        <p:spPr>
          <a:xfrm>
            <a:off x="6879518" y="254000"/>
            <a:ext cx="181116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Business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Functions</a:t>
            </a:r>
          </a:p>
        </p:txBody>
      </p:sp>
      <p:sp>
        <p:nvSpPr>
          <p:cNvPr id="234" name="Shape 234"/>
          <p:cNvSpPr/>
          <p:nvPr/>
        </p:nvSpPr>
        <p:spPr>
          <a:xfrm>
            <a:off x="3714849" y="241300"/>
            <a:ext cx="17115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Services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(Façade)</a:t>
            </a:r>
          </a:p>
        </p:txBody>
      </p:sp>
      <p:sp>
        <p:nvSpPr>
          <p:cNvPr id="235" name="Shape 235"/>
          <p:cNvSpPr/>
          <p:nvPr/>
        </p:nvSpPr>
        <p:spPr>
          <a:xfrm>
            <a:off x="1213149" y="5267932"/>
            <a:ext cx="1020813" cy="1066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1213149" y="3620194"/>
            <a:ext cx="1020813" cy="1066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1213149" y="1972456"/>
            <a:ext cx="1020813" cy="1066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8C94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8" name="Shape 238"/>
          <p:cNvSpPr/>
          <p:nvPr/>
        </p:nvSpPr>
        <p:spPr>
          <a:xfrm>
            <a:off x="353629" y="264219"/>
            <a:ext cx="273985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Backing Beans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(JSF)</a:t>
            </a:r>
          </a:p>
        </p:txBody>
      </p:sp>
      <p:pic>
        <p:nvPicPr>
          <p:cNvPr id="23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650" y="2749874"/>
            <a:ext cx="6874004" cy="280674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nodeType="after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nodeType="afterEffect" presetClass="entr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nodeType="afterEffect" presetClass="entr" presetSubtype="4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up)" transition="in">
                                      <p:cBhvr>
                                        <p:cTn id="26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1"/>
      <p:bldP build="whole" bldLvl="1" animBg="1" rev="0" advAuto="0" spid="238" grpId="5"/>
      <p:bldP build="whole" bldLvl="1" animBg="1" rev="0" advAuto="0" spid="239" grpId="6"/>
      <p:bldP build="whole" bldLvl="1" animBg="1" rev="0" advAuto="0" spid="235" grpId="4"/>
      <p:bldP build="whole" bldLvl="1" animBg="1" rev="0" advAuto="0" spid="236" grpId="3"/>
      <p:bldP build="whole" bldLvl="1" animBg="1" rev="0" advAuto="0" spid="237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4331679" y="298449"/>
            <a:ext cx="434144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5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200">
                <a:solidFill>
                  <a:srgbClr val="535353"/>
                </a:solidFill>
              </a:rPr>
              <a:t>Bean Testing</a:t>
            </a:r>
          </a:p>
        </p:txBody>
      </p:sp>
      <p:sp>
        <p:nvSpPr>
          <p:cNvPr id="242" name="Shape 242"/>
          <p:cNvSpPr/>
          <p:nvPr/>
        </p:nvSpPr>
        <p:spPr>
          <a:xfrm>
            <a:off x="838435" y="1881716"/>
            <a:ext cx="101595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Hohe Geschwindigkeit (Feedback) mit großem Umfang </a:t>
            </a:r>
          </a:p>
        </p:txBody>
      </p:sp>
      <p:sp>
        <p:nvSpPr>
          <p:cNvPr id="243" name="Shape 243"/>
          <p:cNvSpPr/>
          <p:nvPr/>
        </p:nvSpPr>
        <p:spPr>
          <a:xfrm>
            <a:off x="901947" y="2639483"/>
            <a:ext cx="110723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DRY – Alles ist schon da (JPA, EJB, CDI, Interceptors, TestNG)</a:t>
            </a:r>
          </a:p>
        </p:txBody>
      </p:sp>
      <p:sp>
        <p:nvSpPr>
          <p:cNvPr id="244" name="Shape 244"/>
          <p:cNvSpPr/>
          <p:nvPr/>
        </p:nvSpPr>
        <p:spPr>
          <a:xfrm>
            <a:off x="1330833" y="3263899"/>
            <a:ext cx="183413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353"/>
                </a:solidFill>
              </a:rPr>
              <a:t>nichtinvasive</a:t>
            </a:r>
          </a:p>
        </p:txBody>
      </p:sp>
      <p:sp>
        <p:nvSpPr>
          <p:cNvPr id="245" name="Shape 245"/>
          <p:cNvSpPr/>
          <p:nvPr/>
        </p:nvSpPr>
        <p:spPr>
          <a:xfrm>
            <a:off x="838435" y="4155016"/>
            <a:ext cx="30751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TDD ist möglich</a:t>
            </a:r>
          </a:p>
        </p:txBody>
      </p:sp>
      <p:sp>
        <p:nvSpPr>
          <p:cNvPr id="246" name="Shape 246"/>
          <p:cNvSpPr/>
          <p:nvPr/>
        </p:nvSpPr>
        <p:spPr>
          <a:xfrm>
            <a:off x="901935" y="5670549"/>
            <a:ext cx="383150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Verbesserte Qualität</a:t>
            </a:r>
          </a:p>
        </p:txBody>
      </p:sp>
      <p:sp>
        <p:nvSpPr>
          <p:cNvPr id="247" name="Shape 247"/>
          <p:cNvSpPr/>
          <p:nvPr/>
        </p:nvSpPr>
        <p:spPr>
          <a:xfrm>
            <a:off x="901935" y="6428316"/>
            <a:ext cx="66698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Zeit und Geld (und Nerven) sparen.</a:t>
            </a:r>
          </a:p>
        </p:txBody>
      </p:sp>
      <p:sp>
        <p:nvSpPr>
          <p:cNvPr id="248" name="Shape 248"/>
          <p:cNvSpPr/>
          <p:nvPr/>
        </p:nvSpPr>
        <p:spPr>
          <a:xfrm>
            <a:off x="854670" y="4912783"/>
            <a:ext cx="642089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Unabhängig von Application Server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17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8" presetID="17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nodeType="afterEffect" presetClass="entr" presetSubtype="8" presetID="17" grpId="3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8" presetID="17" grpId="4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presetClass="entr" presetSubtype="8" presetID="17" grpId="5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presetClass="entr" presetSubtype="8" presetID="17" grpId="6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presetClass="entr" presetSubtype="8" presetID="17" grpId="7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6"/>
      <p:bldP build="whole" bldLvl="1" animBg="1" rev="0" advAuto="0" spid="243" grpId="2"/>
      <p:bldP build="whole" bldLvl="1" animBg="1" rev="0" advAuto="0" spid="242" grpId="1"/>
      <p:bldP build="whole" bldLvl="1" animBg="1" rev="0" advAuto="0" spid="248" grpId="5"/>
      <p:bldP build="whole" bldLvl="1" animBg="1" rev="0" advAuto="0" spid="245" grpId="4"/>
      <p:bldP build="whole" bldLvl="1" animBg="1" rev="0" advAuto="0" spid="247" grpId="7"/>
      <p:bldP build="whole" bldLvl="1" animBg="1" rev="0" advAuto="0" spid="244" grpId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5581079" y="387349"/>
            <a:ext cx="18426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JavaEE 8 ?</a:t>
            </a:r>
          </a:p>
        </p:txBody>
      </p:sp>
      <p:sp>
        <p:nvSpPr>
          <p:cNvPr id="251" name="Shape 251"/>
          <p:cNvSpPr/>
          <p:nvPr/>
        </p:nvSpPr>
        <p:spPr>
          <a:xfrm>
            <a:off x="1803151" y="1263650"/>
            <a:ext cx="93984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https://java.net/jira/browse/JAVAEE_SPEC-35</a:t>
            </a:r>
          </a:p>
        </p:txBody>
      </p:sp>
      <p:grpSp>
        <p:nvGrpSpPr>
          <p:cNvPr id="254" name="Group 254"/>
          <p:cNvGrpSpPr/>
          <p:nvPr/>
        </p:nvGrpSpPr>
        <p:grpSpPr>
          <a:xfrm>
            <a:off x="268947" y="1915751"/>
            <a:ext cx="12466906" cy="6794453"/>
            <a:chOff x="-215900" y="-139700"/>
            <a:chExt cx="12466904" cy="6794451"/>
          </a:xfrm>
        </p:grpSpPr>
        <p:pic>
          <p:nvPicPr>
            <p:cNvPr id="253" name="JavaSpec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035105" cy="623565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2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15900" y="-139700"/>
              <a:ext cx="12466905" cy="679445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 advClick="1">
    <p:push dir="l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5821176" y="4565649"/>
            <a:ext cx="13624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Danke!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flip dir="r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107344" y="6269037"/>
            <a:ext cx="12876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Wofür</a:t>
            </a:r>
          </a:p>
        </p:txBody>
      </p:sp>
      <p:sp>
        <p:nvSpPr>
          <p:cNvPr id="43" name="Shape 43"/>
          <p:cNvSpPr/>
          <p:nvPr/>
        </p:nvSpPr>
        <p:spPr>
          <a:xfrm>
            <a:off x="2090018" y="3892549"/>
            <a:ext cx="89051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Wie</a:t>
            </a:r>
          </a:p>
        </p:txBody>
      </p:sp>
      <p:sp>
        <p:nvSpPr>
          <p:cNvPr id="44" name="Shape 44"/>
          <p:cNvSpPr/>
          <p:nvPr/>
        </p:nvSpPr>
        <p:spPr>
          <a:xfrm>
            <a:off x="2073163" y="1503362"/>
            <a:ext cx="92422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Was</a:t>
            </a:r>
          </a:p>
        </p:txBody>
      </p:sp>
      <p:sp>
        <p:nvSpPr>
          <p:cNvPr id="45" name="Shape 45"/>
          <p:cNvSpPr/>
          <p:nvPr/>
        </p:nvSpPr>
        <p:spPr>
          <a:xfrm>
            <a:off x="2667000" y="6927850"/>
            <a:ext cx="363520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353"/>
                </a:solidFill>
              </a:rPr>
              <a:t>kann ich es verwenden?</a:t>
            </a:r>
          </a:p>
        </p:txBody>
      </p:sp>
      <p:sp>
        <p:nvSpPr>
          <p:cNvPr id="46" name="Shape 46"/>
          <p:cNvSpPr/>
          <p:nvPr/>
        </p:nvSpPr>
        <p:spPr>
          <a:xfrm>
            <a:off x="2691724" y="4483100"/>
            <a:ext cx="393676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353"/>
                </a:solidFill>
              </a:rPr>
              <a:t>funktioniert Bean-Testing?</a:t>
            </a:r>
          </a:p>
        </p:txBody>
      </p:sp>
      <p:sp>
        <p:nvSpPr>
          <p:cNvPr id="47" name="Shape 47"/>
          <p:cNvSpPr/>
          <p:nvPr/>
        </p:nvSpPr>
        <p:spPr>
          <a:xfrm>
            <a:off x="2781300" y="2025650"/>
            <a:ext cx="252420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35353"/>
                </a:solidFill>
              </a:rPr>
              <a:t>ist Bean-Testing?</a:t>
            </a:r>
          </a:p>
        </p:txBody>
      </p:sp>
    </p:spTree>
  </p:cSld>
  <p:clrMapOvr>
    <a:masterClrMapping/>
  </p:clrMapOvr>
  <p:transition spd="slow" advClick="1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807741" y="4842923"/>
            <a:ext cx="6992443" cy="1508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426"/>
                </a:lnTo>
                <a:lnTo>
                  <a:pt x="18198" y="523"/>
                </a:lnTo>
                <a:lnTo>
                  <a:pt x="3598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78AAB3"/>
          </a:solidFill>
          <a:ln w="25400">
            <a:solidFill>
              <a:srgbClr val="3D4553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0" name="Shape 50"/>
          <p:cNvSpPr/>
          <p:nvPr/>
        </p:nvSpPr>
        <p:spPr>
          <a:xfrm>
            <a:off x="4149278" y="3415400"/>
            <a:ext cx="4334273" cy="1188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310"/>
                </a:lnTo>
                <a:lnTo>
                  <a:pt x="17169" y="471"/>
                </a:lnTo>
                <a:lnTo>
                  <a:pt x="4269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78AAB3"/>
          </a:solidFill>
          <a:ln w="25400">
            <a:solidFill>
              <a:srgbClr val="3D4553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1" name="Shape 51"/>
          <p:cNvSpPr/>
          <p:nvPr/>
        </p:nvSpPr>
        <p:spPr>
          <a:xfrm>
            <a:off x="5237857" y="1711026"/>
            <a:ext cx="2116882" cy="1398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404"/>
                </a:moveTo>
                <a:lnTo>
                  <a:pt x="21600" y="21600"/>
                </a:lnTo>
                <a:lnTo>
                  <a:pt x="10973" y="0"/>
                </a:lnTo>
                <a:lnTo>
                  <a:pt x="0" y="21404"/>
                </a:lnTo>
                <a:close/>
              </a:path>
            </a:pathLst>
          </a:custGeom>
          <a:solidFill>
            <a:srgbClr val="78AAB3"/>
          </a:solidFill>
          <a:ln w="25400">
            <a:solidFill>
              <a:srgbClr val="3D4553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2" name="Shape 52"/>
          <p:cNvSpPr/>
          <p:nvPr/>
        </p:nvSpPr>
        <p:spPr>
          <a:xfrm>
            <a:off x="10023995" y="5041349"/>
            <a:ext cx="100861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Unit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Tests</a:t>
            </a:r>
          </a:p>
        </p:txBody>
      </p:sp>
      <p:sp>
        <p:nvSpPr>
          <p:cNvPr id="53" name="Shape 53"/>
          <p:cNvSpPr/>
          <p:nvPr/>
        </p:nvSpPr>
        <p:spPr>
          <a:xfrm>
            <a:off x="8496287" y="3438138"/>
            <a:ext cx="218442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Functional 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Tests</a:t>
            </a:r>
          </a:p>
        </p:txBody>
      </p:sp>
      <p:sp>
        <p:nvSpPr>
          <p:cNvPr id="54" name="Shape 54"/>
          <p:cNvSpPr/>
          <p:nvPr/>
        </p:nvSpPr>
        <p:spPr>
          <a:xfrm>
            <a:off x="7361882" y="1834926"/>
            <a:ext cx="216723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Integration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Tests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2807741" y="4842923"/>
            <a:ext cx="6992443" cy="1508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426"/>
                </a:lnTo>
                <a:lnTo>
                  <a:pt x="18198" y="523"/>
                </a:lnTo>
                <a:lnTo>
                  <a:pt x="3598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78AAB3"/>
          </a:solidFill>
          <a:ln w="25400">
            <a:solidFill>
              <a:srgbClr val="3D4553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7" name="Shape 57"/>
          <p:cNvSpPr/>
          <p:nvPr/>
        </p:nvSpPr>
        <p:spPr>
          <a:xfrm>
            <a:off x="4149278" y="3415400"/>
            <a:ext cx="4334273" cy="1188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310"/>
                </a:lnTo>
                <a:lnTo>
                  <a:pt x="17169" y="471"/>
                </a:lnTo>
                <a:lnTo>
                  <a:pt x="4269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78AAB3"/>
          </a:solidFill>
          <a:ln w="25400">
            <a:solidFill>
              <a:srgbClr val="3D4553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8" name="Shape 58"/>
          <p:cNvSpPr/>
          <p:nvPr/>
        </p:nvSpPr>
        <p:spPr>
          <a:xfrm>
            <a:off x="5237857" y="1711026"/>
            <a:ext cx="2116882" cy="1398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404"/>
                </a:moveTo>
                <a:lnTo>
                  <a:pt x="21600" y="21600"/>
                </a:lnTo>
                <a:lnTo>
                  <a:pt x="10973" y="0"/>
                </a:lnTo>
                <a:lnTo>
                  <a:pt x="0" y="21404"/>
                </a:lnTo>
                <a:close/>
              </a:path>
            </a:pathLst>
          </a:custGeom>
          <a:solidFill>
            <a:srgbClr val="78AAB3"/>
          </a:solidFill>
          <a:ln w="25400">
            <a:solidFill>
              <a:srgbClr val="3D4553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9" name="Shape 59"/>
          <p:cNvSpPr/>
          <p:nvPr/>
        </p:nvSpPr>
        <p:spPr>
          <a:xfrm>
            <a:off x="10023995" y="5041349"/>
            <a:ext cx="100861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Unit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Tests</a:t>
            </a:r>
          </a:p>
        </p:txBody>
      </p:sp>
      <p:sp>
        <p:nvSpPr>
          <p:cNvPr id="60" name="Shape 60"/>
          <p:cNvSpPr/>
          <p:nvPr/>
        </p:nvSpPr>
        <p:spPr>
          <a:xfrm>
            <a:off x="8496287" y="3438138"/>
            <a:ext cx="218442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Functional 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Tests</a:t>
            </a:r>
          </a:p>
        </p:txBody>
      </p:sp>
      <p:sp>
        <p:nvSpPr>
          <p:cNvPr id="61" name="Shape 61"/>
          <p:cNvSpPr/>
          <p:nvPr/>
        </p:nvSpPr>
        <p:spPr>
          <a:xfrm>
            <a:off x="7361882" y="1834926"/>
            <a:ext cx="216723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Integration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Tests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xi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nodeType="afterEffect" presetClass="exi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nodeType="afterEffect" presetClass="exi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nodeType="afterEffect" presetClass="exi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" grpId="1"/>
      <p:bldP build="whole" bldLvl="1" animBg="1" rev="0" advAuto="0" spid="57" grpId="4"/>
      <p:bldP build="whole" bldLvl="1" animBg="1" rev="0" advAuto="0" spid="58" grpId="2"/>
      <p:bldP build="whole" bldLvl="1" animBg="1" rev="0" advAuto="0" spid="60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4720866" y="1495126"/>
            <a:ext cx="3150864" cy="2082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404"/>
                </a:moveTo>
                <a:lnTo>
                  <a:pt x="21600" y="21600"/>
                </a:lnTo>
                <a:lnTo>
                  <a:pt x="10973" y="0"/>
                </a:lnTo>
                <a:lnTo>
                  <a:pt x="0" y="21404"/>
                </a:lnTo>
                <a:close/>
              </a:path>
            </a:pathLst>
          </a:custGeom>
          <a:solidFill>
            <a:srgbClr val="78AAB3"/>
          </a:solidFill>
          <a:ln w="25400">
            <a:solidFill>
              <a:srgbClr val="3D4553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4" name="Shape 64"/>
          <p:cNvSpPr/>
          <p:nvPr/>
        </p:nvSpPr>
        <p:spPr>
          <a:xfrm>
            <a:off x="10023995" y="3479249"/>
            <a:ext cx="391915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Unit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Tests</a:t>
            </a:r>
          </a:p>
        </p:txBody>
      </p:sp>
      <p:sp>
        <p:nvSpPr>
          <p:cNvPr id="65" name="Shape 65"/>
          <p:cNvSpPr/>
          <p:nvPr/>
        </p:nvSpPr>
        <p:spPr>
          <a:xfrm>
            <a:off x="7361882" y="1834926"/>
            <a:ext cx="216723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Integration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Tests</a:t>
            </a:r>
          </a:p>
        </p:txBody>
      </p:sp>
      <p:sp>
        <p:nvSpPr>
          <p:cNvPr id="66" name="Shape 66"/>
          <p:cNvSpPr/>
          <p:nvPr/>
        </p:nvSpPr>
        <p:spPr>
          <a:xfrm>
            <a:off x="5997298" y="4305300"/>
            <a:ext cx="597596" cy="1905000"/>
          </a:xfrm>
          <a:prstGeom prst="rect">
            <a:avLst/>
          </a:prstGeom>
          <a:solidFill>
            <a:srgbClr val="78AAB3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slow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396444" y="4305300"/>
            <a:ext cx="421191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CDT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Customer Driven Tests</a:t>
            </a:r>
          </a:p>
        </p:txBody>
      </p: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Unit tests</a:t>
            </a:r>
          </a:p>
        </p:txBody>
      </p:sp>
      <p:sp>
        <p:nvSpPr>
          <p:cNvPr id="71" name="Shape 71"/>
          <p:cNvSpPr/>
          <p:nvPr/>
        </p:nvSpPr>
        <p:spPr>
          <a:xfrm>
            <a:off x="5823074" y="2736849"/>
            <a:ext cx="135865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Schnell</a:t>
            </a:r>
          </a:p>
        </p:txBody>
      </p:sp>
      <p:sp>
        <p:nvSpPr>
          <p:cNvPr id="72" name="Shape 72"/>
          <p:cNvSpPr/>
          <p:nvPr/>
        </p:nvSpPr>
        <p:spPr>
          <a:xfrm>
            <a:off x="5054897" y="3740149"/>
            <a:ext cx="28950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Code Einheiten</a:t>
            </a:r>
          </a:p>
        </p:txBody>
      </p:sp>
      <p:sp>
        <p:nvSpPr>
          <p:cNvPr id="73" name="Shape 73"/>
          <p:cNvSpPr/>
          <p:nvPr/>
        </p:nvSpPr>
        <p:spPr>
          <a:xfrm>
            <a:off x="5949987" y="4679949"/>
            <a:ext cx="11048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Mock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0" presetID="17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10" presetID="17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10" presetID="17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" grpId="3"/>
      <p:bldP build="whole" bldLvl="1" animBg="1" rev="0" advAuto="0" spid="72" grpId="2"/>
      <p:bldP build="whole" bldLvl="1" animBg="1" rev="0" advAuto="0" spid="7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