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7"/>
  </p:notesMasterIdLst>
  <p:handoutMasterIdLst>
    <p:handoutMasterId r:id="rId38"/>
  </p:handoutMasterIdLst>
  <p:sldIdLst>
    <p:sldId id="1122" r:id="rId2"/>
    <p:sldId id="1123" r:id="rId3"/>
    <p:sldId id="1061" r:id="rId4"/>
    <p:sldId id="1114" r:id="rId5"/>
    <p:sldId id="1129" r:id="rId6"/>
    <p:sldId id="1113" r:id="rId7"/>
    <p:sldId id="1092" r:id="rId8"/>
    <p:sldId id="1119" r:id="rId9"/>
    <p:sldId id="1130" r:id="rId10"/>
    <p:sldId id="1112" r:id="rId11"/>
    <p:sldId id="1115" r:id="rId12"/>
    <p:sldId id="1124" r:id="rId13"/>
    <p:sldId id="1125" r:id="rId14"/>
    <p:sldId id="1126" r:id="rId15"/>
    <p:sldId id="1127" r:id="rId16"/>
    <p:sldId id="1128" r:id="rId17"/>
    <p:sldId id="1090" r:id="rId18"/>
    <p:sldId id="1093" r:id="rId19"/>
    <p:sldId id="1116" r:id="rId20"/>
    <p:sldId id="1087" r:id="rId21"/>
    <p:sldId id="1070" r:id="rId22"/>
    <p:sldId id="1071" r:id="rId23"/>
    <p:sldId id="1074" r:id="rId24"/>
    <p:sldId id="1088" r:id="rId25"/>
    <p:sldId id="1096" r:id="rId26"/>
    <p:sldId id="1065" r:id="rId27"/>
    <p:sldId id="1079" r:id="rId28"/>
    <p:sldId id="1058" r:id="rId29"/>
    <p:sldId id="1080" r:id="rId30"/>
    <p:sldId id="1098" r:id="rId31"/>
    <p:sldId id="1117" r:id="rId32"/>
    <p:sldId id="1120" r:id="rId33"/>
    <p:sldId id="1121" r:id="rId34"/>
    <p:sldId id="1084" r:id="rId35"/>
    <p:sldId id="1013" r:id="rId3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424242"/>
    <a:srgbClr val="F75B66"/>
    <a:srgbClr val="7FACED"/>
    <a:srgbClr val="0083A2"/>
    <a:srgbClr val="F09A1C"/>
    <a:srgbClr val="449E9A"/>
    <a:srgbClr val="404040"/>
    <a:srgbClr val="B2B2B2"/>
    <a:srgbClr val="E6E6E6"/>
    <a:srgbClr val="2772E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78" autoAdjust="0"/>
    <p:restoredTop sz="88824" autoAdjust="0"/>
  </p:normalViewPr>
  <p:slideViewPr>
    <p:cSldViewPr showGuides="1">
      <p:cViewPr varScale="1">
        <p:scale>
          <a:sx n="126" d="100"/>
          <a:sy n="126" d="100"/>
        </p:scale>
        <p:origin x="-390" y="-84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 marL="0" indent="-342900"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</a:t>
            </a:r>
            <a:r>
              <a:rPr lang="zh-TW" altLang="en-US" dirty="0" smtClean="0"/>
              <a:t> 微軟正黑</a:t>
            </a:r>
            <a:endParaRPr lang="en-US" altLang="zh-TW" dirty="0" smtClean="0"/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 baseline="0"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 16pt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sz="3000" dirty="0" smtClean="0">
                <a:latin typeface="Gill Sans MT" pitchFamily="34" charset="0"/>
              </a:rPr>
              <a:t>Divider Title </a:t>
            </a:r>
            <a:r>
              <a:rPr lang="zh-TW" altLang="en-US" sz="3000" dirty="0" smtClean="0">
                <a:latin typeface="Gill Sans MT" pitchFamily="34" charset="0"/>
              </a:rPr>
              <a:t>分隔頁</a:t>
            </a:r>
            <a:endParaRPr lang="en-US" altLang="zh-TW" sz="3000" dirty="0" smtClean="0">
              <a:latin typeface="Gill Sans MT" pitchFamily="34" charset="0"/>
            </a:endParaRPr>
          </a:p>
          <a:p>
            <a:r>
              <a:rPr lang="en-US" altLang="zh-TW" sz="3000" dirty="0" smtClean="0">
                <a:latin typeface="Gill Sans MT" pitchFamily="34" charset="0"/>
              </a:rPr>
              <a:t>Gill Sans MT or </a:t>
            </a:r>
            <a:r>
              <a:rPr lang="zh-TW" altLang="en-US" sz="3000" dirty="0" smtClean="0">
                <a:latin typeface="Gill Sans MT" pitchFamily="34" charset="0"/>
              </a:rPr>
              <a:t>微軟正黑</a:t>
            </a:r>
            <a:endParaRPr lang="zh-TW" altLang="en-US" sz="300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556284" cy="199822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66555" y="1536635"/>
            <a:ext cx="8190910" cy="32673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12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239490" cy="54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24"/>
          </p:nvPr>
        </p:nvSpPr>
        <p:spPr>
          <a:xfrm>
            <a:off x="6803885" y="4767264"/>
            <a:ext cx="2133600" cy="273844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521550" y="771550"/>
            <a:ext cx="729081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31" r:id="rId4"/>
    <p:sldLayoutId id="2147483941" r:id="rId5"/>
    <p:sldLayoutId id="2147483935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>
          <a:xfrm>
            <a:off x="746575" y="1131591"/>
            <a:ext cx="8820980" cy="2340260"/>
          </a:xfrm>
        </p:spPr>
        <p:txBody>
          <a:bodyPr>
            <a:normAutofit fontScale="85000" lnSpcReduction="20000"/>
          </a:bodyPr>
          <a:lstStyle/>
          <a:p>
            <a:pPr indent="0"/>
            <a:r>
              <a:rPr lang="zh-TW" altLang="en-US" sz="3600" dirty="0" smtClean="0">
                <a:latin typeface="Gill Sans MT" pitchFamily="34" charset="0"/>
              </a:rPr>
              <a:t>專案名稱</a:t>
            </a:r>
            <a:r>
              <a:rPr lang="zh-TW" altLang="en-US" sz="3600" dirty="0" smtClean="0"/>
              <a:t>：</a:t>
            </a:r>
            <a:r>
              <a:rPr lang="zh-TW" altLang="en-US" sz="3600" b="0" dirty="0" smtClean="0"/>
              <a:t> </a:t>
            </a:r>
            <a:endParaRPr lang="en-US" altLang="zh-TW" sz="3600" b="0" dirty="0" smtClean="0"/>
          </a:p>
          <a:p>
            <a:pPr indent="0"/>
            <a:r>
              <a:rPr lang="en-US" altLang="zh-TW" dirty="0" smtClean="0"/>
              <a:t>ATP</a:t>
            </a:r>
            <a:r>
              <a:rPr lang="zh-TW" altLang="en-US" dirty="0" smtClean="0"/>
              <a:t>一鍵詢單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indent="0"/>
            <a:r>
              <a:rPr lang="zh-TW" altLang="en-US" dirty="0" smtClean="0"/>
              <a:t>關鍵材料配置最佳化專案</a:t>
            </a:r>
            <a:endParaRPr lang="en-US" altLang="zh-TW" dirty="0" smtClean="0"/>
          </a:p>
          <a:p>
            <a:pPr indent="0"/>
            <a:r>
              <a:rPr lang="zh-TW" altLang="en-US" dirty="0" smtClean="0"/>
              <a:t>之核心引擎建構</a:t>
            </a:r>
            <a:endParaRPr lang="en-US" altLang="zh-TW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656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部門：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AITBF1</a:t>
            </a:r>
          </a:p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姓名：曹議濃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指導者：吳佳杬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400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問題定義</a:t>
            </a:r>
            <a:endParaRPr lang="zh-TW" alt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66555" y="1086585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u="sng" dirty="0" smtClean="0"/>
              <a:t>原物料配置 </a:t>
            </a:r>
            <a:r>
              <a:rPr lang="en-US" altLang="zh-TW" sz="1800" b="1" u="sng" dirty="0" smtClean="0"/>
              <a:t>–</a:t>
            </a:r>
            <a:r>
              <a:rPr lang="zh-TW" altLang="en-US" sz="1800" b="1" u="sng" dirty="0" smtClean="0"/>
              <a:t> 齊套分配概念</a:t>
            </a:r>
            <a:endParaRPr lang="zh-TW" altLang="en-US" sz="1800" b="1" u="sng" dirty="0"/>
          </a:p>
        </p:txBody>
      </p:sp>
      <p:grpSp>
        <p:nvGrpSpPr>
          <p:cNvPr id="67" name="群組 66"/>
          <p:cNvGrpSpPr/>
          <p:nvPr/>
        </p:nvGrpSpPr>
        <p:grpSpPr>
          <a:xfrm>
            <a:off x="365184" y="1711720"/>
            <a:ext cx="8413633" cy="2615225"/>
            <a:chOff x="161510" y="1446625"/>
            <a:chExt cx="8413633" cy="2615225"/>
          </a:xfrm>
        </p:grpSpPr>
        <p:grpSp>
          <p:nvGrpSpPr>
            <p:cNvPr id="47" name="群組 46"/>
            <p:cNvGrpSpPr/>
            <p:nvPr/>
          </p:nvGrpSpPr>
          <p:grpSpPr>
            <a:xfrm>
              <a:off x="161510" y="1446625"/>
              <a:ext cx="5118129" cy="2615225"/>
              <a:chOff x="476545" y="1419187"/>
              <a:chExt cx="5118129" cy="2615225"/>
            </a:xfrm>
          </p:grpSpPr>
          <p:pic>
            <p:nvPicPr>
              <p:cNvPr id="16" name="圖片 15" descr="iconfinder_03_171510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545" y="1986685"/>
                <a:ext cx="1671650" cy="1671650"/>
              </a:xfrm>
              <a:prstGeom prst="rect">
                <a:avLst/>
              </a:prstGeom>
            </p:spPr>
          </p:pic>
          <p:sp>
            <p:nvSpPr>
              <p:cNvPr id="15" name="文字方塊 14"/>
              <p:cNvSpPr txBox="1"/>
              <p:nvPr/>
            </p:nvSpPr>
            <p:spPr>
              <a:xfrm>
                <a:off x="1016605" y="338184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機種</a:t>
                </a:r>
                <a:endParaRPr lang="zh-TW" altLang="en-US" dirty="0"/>
              </a:p>
            </p:txBody>
          </p:sp>
          <p:cxnSp>
            <p:nvCxnSpPr>
              <p:cNvPr id="18" name="直線單箭頭接點 17"/>
              <p:cNvCxnSpPr>
                <a:stCxn id="16" idx="3"/>
                <a:endCxn id="24" idx="1"/>
              </p:cNvCxnSpPr>
              <p:nvPr/>
            </p:nvCxnSpPr>
            <p:spPr>
              <a:xfrm flipV="1">
                <a:off x="2148195" y="1824232"/>
                <a:ext cx="1298680" cy="998278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16" idx="3"/>
                <a:endCxn id="25" idx="1"/>
              </p:cNvCxnSpPr>
              <p:nvPr/>
            </p:nvCxnSpPr>
            <p:spPr>
              <a:xfrm flipV="1">
                <a:off x="2148195" y="2726799"/>
                <a:ext cx="1298680" cy="95711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16" idx="3"/>
                <a:endCxn id="26" idx="1"/>
              </p:cNvCxnSpPr>
              <p:nvPr/>
            </p:nvCxnSpPr>
            <p:spPr>
              <a:xfrm>
                <a:off x="2148195" y="2822510"/>
                <a:ext cx="1298680" cy="806857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圖片 23" descr="iconfinder_074_ArchieveBox_1832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46875" y="1419187"/>
                <a:ext cx="810090" cy="810090"/>
              </a:xfrm>
              <a:prstGeom prst="rect">
                <a:avLst/>
              </a:prstGeom>
            </p:spPr>
          </p:pic>
          <p:pic>
            <p:nvPicPr>
              <p:cNvPr id="25" name="圖片 24" descr="iconfinder_074_ArchieveBox_1832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46875" y="2321754"/>
                <a:ext cx="810090" cy="810090"/>
              </a:xfrm>
              <a:prstGeom prst="rect">
                <a:avLst/>
              </a:prstGeom>
            </p:spPr>
          </p:pic>
          <p:pic>
            <p:nvPicPr>
              <p:cNvPr id="26" name="圖片 25" descr="iconfinder_074_ArchieveBox_1832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46875" y="3224322"/>
                <a:ext cx="810090" cy="810090"/>
              </a:xfrm>
              <a:prstGeom prst="rect">
                <a:avLst/>
              </a:prstGeom>
            </p:spPr>
          </p:pic>
          <p:sp>
            <p:nvSpPr>
              <p:cNvPr id="41" name="文字方塊 40"/>
              <p:cNvSpPr txBox="1"/>
              <p:nvPr/>
            </p:nvSpPr>
            <p:spPr>
              <a:xfrm>
                <a:off x="4436985" y="1424123"/>
                <a:ext cx="11576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物料</a:t>
                </a:r>
                <a:r>
                  <a:rPr lang="en-US" altLang="zh-TW" dirty="0" smtClean="0"/>
                  <a:t>1 (</a:t>
                </a:r>
                <a:r>
                  <a:rPr lang="zh-TW" altLang="en-US" dirty="0" smtClean="0"/>
                  <a:t>主料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sz="700" dirty="0" smtClean="0"/>
              </a:p>
              <a:p>
                <a:r>
                  <a:rPr lang="zh-TW" altLang="en-US" sz="1200" dirty="0" smtClean="0"/>
                  <a:t>需求量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100</a:t>
                </a:r>
              </a:p>
              <a:p>
                <a:r>
                  <a:rPr lang="zh-TW" altLang="en-US" sz="1200" dirty="0" smtClean="0"/>
                  <a:t>供給量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100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4436985" y="2326690"/>
                <a:ext cx="11576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物料</a:t>
                </a:r>
                <a:r>
                  <a:rPr lang="en-US" altLang="zh-TW" dirty="0" smtClean="0"/>
                  <a:t>2 (</a:t>
                </a:r>
                <a:r>
                  <a:rPr lang="zh-TW" altLang="en-US" dirty="0" smtClean="0"/>
                  <a:t>主料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sz="700" dirty="0" smtClean="0"/>
              </a:p>
              <a:p>
                <a:r>
                  <a:rPr lang="zh-TW" altLang="en-US" sz="1200" dirty="0" smtClean="0"/>
                  <a:t>需求量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100</a:t>
                </a:r>
              </a:p>
              <a:p>
                <a:r>
                  <a:rPr lang="zh-TW" altLang="en-US" sz="1200" dirty="0" smtClean="0"/>
                  <a:t>供給量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100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436985" y="3229258"/>
                <a:ext cx="11576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物料</a:t>
                </a:r>
                <a:r>
                  <a:rPr lang="en-US" altLang="zh-TW" dirty="0" smtClean="0"/>
                  <a:t>3 (</a:t>
                </a:r>
                <a:r>
                  <a:rPr lang="zh-TW" altLang="en-US" dirty="0" smtClean="0"/>
                  <a:t>主料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sz="700" dirty="0" smtClean="0"/>
              </a:p>
              <a:p>
                <a:r>
                  <a:rPr lang="zh-TW" altLang="en-US" sz="1200" dirty="0" smtClean="0"/>
                  <a:t>需求量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100</a:t>
                </a:r>
              </a:p>
              <a:p>
                <a:r>
                  <a:rPr lang="zh-TW" altLang="en-US" sz="1200" dirty="0" smtClean="0"/>
                  <a:t>供給量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6372200" y="1446625"/>
              <a:ext cx="2202943" cy="2615225"/>
              <a:chOff x="6372200" y="1666714"/>
              <a:chExt cx="2202943" cy="2615225"/>
            </a:xfrm>
          </p:grpSpPr>
          <p:pic>
            <p:nvPicPr>
              <p:cNvPr id="48" name="圖片 47" descr="iconfinder_074_ArchieveBox_1832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72200" y="1666714"/>
                <a:ext cx="810090" cy="810090"/>
              </a:xfrm>
              <a:prstGeom prst="rect">
                <a:avLst/>
              </a:prstGeom>
            </p:spPr>
          </p:pic>
          <p:pic>
            <p:nvPicPr>
              <p:cNvPr id="49" name="圖片 48" descr="iconfinder_074_ArchieveBox_1832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72200" y="2569281"/>
                <a:ext cx="810090" cy="810090"/>
              </a:xfrm>
              <a:prstGeom prst="rect">
                <a:avLst/>
              </a:prstGeom>
            </p:spPr>
          </p:pic>
          <p:pic>
            <p:nvPicPr>
              <p:cNvPr id="51" name="圖片 50" descr="iconfinder_074_ArchieveBox_1832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72200" y="3471849"/>
                <a:ext cx="810090" cy="810090"/>
              </a:xfrm>
              <a:prstGeom prst="rect">
                <a:avLst/>
              </a:prstGeom>
            </p:spPr>
          </p:pic>
          <p:sp>
            <p:nvSpPr>
              <p:cNvPr id="52" name="文字方塊 51"/>
              <p:cNvSpPr txBox="1"/>
              <p:nvPr/>
            </p:nvSpPr>
            <p:spPr>
              <a:xfrm>
                <a:off x="7362310" y="1671650"/>
                <a:ext cx="121283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物料</a:t>
                </a:r>
                <a:r>
                  <a:rPr lang="en-US" altLang="zh-TW" dirty="0" smtClean="0"/>
                  <a:t>1 (</a:t>
                </a:r>
                <a:r>
                  <a:rPr lang="zh-TW" altLang="en-US" dirty="0" smtClean="0"/>
                  <a:t>主料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sz="700" dirty="0" smtClean="0"/>
              </a:p>
              <a:p>
                <a:r>
                  <a:rPr lang="zh-TW" altLang="en-US" sz="1200" dirty="0" smtClean="0"/>
                  <a:t>實際供給量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7362310" y="2574217"/>
                <a:ext cx="121283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物料</a:t>
                </a:r>
                <a:r>
                  <a:rPr lang="en-US" altLang="zh-TW" dirty="0" smtClean="0"/>
                  <a:t>2 (</a:t>
                </a:r>
                <a:r>
                  <a:rPr lang="zh-TW" altLang="en-US" dirty="0" smtClean="0"/>
                  <a:t>主料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sz="700" dirty="0" smtClean="0"/>
              </a:p>
              <a:p>
                <a:r>
                  <a:rPr lang="zh-TW" altLang="en-US" sz="1200" dirty="0" smtClean="0"/>
                  <a:t>實際供給量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7362310" y="3476785"/>
                <a:ext cx="121283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物料</a:t>
                </a:r>
                <a:r>
                  <a:rPr lang="en-US" altLang="zh-TW" dirty="0" smtClean="0"/>
                  <a:t>3 (</a:t>
                </a:r>
                <a:r>
                  <a:rPr lang="zh-TW" altLang="en-US" dirty="0" smtClean="0"/>
                  <a:t>主料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sz="700" dirty="0" smtClean="0"/>
              </a:p>
              <a:p>
                <a:r>
                  <a:rPr lang="zh-TW" altLang="en-US" sz="1200" dirty="0" smtClean="0"/>
                  <a:t>實際供給量 </a:t>
                </a:r>
                <a:r>
                  <a:rPr lang="en-US" altLang="zh-TW" sz="1200" dirty="0" smtClean="0"/>
                  <a:t>: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7" name="直線單箭頭接點 56"/>
            <p:cNvCxnSpPr>
              <a:stCxn id="41" idx="3"/>
              <a:endCxn id="48" idx="1"/>
            </p:cNvCxnSpPr>
            <p:nvPr/>
          </p:nvCxnSpPr>
          <p:spPr>
            <a:xfrm flipV="1">
              <a:off x="5279639" y="1851670"/>
              <a:ext cx="1092561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43" idx="3"/>
              <a:endCxn id="49" idx="1"/>
            </p:cNvCxnSpPr>
            <p:nvPr/>
          </p:nvCxnSpPr>
          <p:spPr>
            <a:xfrm flipV="1">
              <a:off x="5279639" y="2754237"/>
              <a:ext cx="1092561" cy="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44" idx="3"/>
              <a:endCxn id="51" idx="1"/>
            </p:cNvCxnSpPr>
            <p:nvPr/>
          </p:nvCxnSpPr>
          <p:spPr>
            <a:xfrm flipV="1">
              <a:off x="5279639" y="3656805"/>
              <a:ext cx="1092561" cy="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圓角矩形 67"/>
          <p:cNvSpPr/>
          <p:nvPr/>
        </p:nvSpPr>
        <p:spPr>
          <a:xfrm>
            <a:off x="6417205" y="1221600"/>
            <a:ext cx="2475275" cy="3420380"/>
          </a:xfrm>
          <a:prstGeom prst="roundRect">
            <a:avLst/>
          </a:prstGeom>
          <a:noFill/>
          <a:ln w="57150">
            <a:solidFill>
              <a:srgbClr val="F7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圓角矩形 68"/>
          <p:cNvSpPr/>
          <p:nvPr/>
        </p:nvSpPr>
        <p:spPr>
          <a:xfrm>
            <a:off x="6912260" y="951570"/>
            <a:ext cx="1575175" cy="495055"/>
          </a:xfrm>
          <a:prstGeom prst="roundRect">
            <a:avLst/>
          </a:prstGeom>
          <a:solidFill>
            <a:schemeClr val="bg1"/>
          </a:solidFill>
          <a:ln>
            <a:solidFill>
              <a:srgbClr val="F75B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齊套分配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專案摘要及架構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專案結果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執行方法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結論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Rule Based </a:t>
            </a:r>
            <a:r>
              <a:rPr lang="zh-TW" altLang="en-US" dirty="0" smtClean="0"/>
              <a:t>邏輯說明</a:t>
            </a:r>
            <a:endParaRPr lang="zh-TW" alt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" name="群組 49"/>
          <p:cNvGrpSpPr/>
          <p:nvPr/>
        </p:nvGrpSpPr>
        <p:grpSpPr>
          <a:xfrm>
            <a:off x="2198057" y="1041580"/>
            <a:ext cx="4490503" cy="450050"/>
            <a:chOff x="2366755" y="4551970"/>
            <a:chExt cx="4490503" cy="450050"/>
          </a:xfrm>
        </p:grpSpPr>
        <p:sp>
          <p:nvSpPr>
            <p:cNvPr id="38" name="文字方塊 37"/>
            <p:cNvSpPr txBox="1"/>
            <p:nvPr/>
          </p:nvSpPr>
          <p:spPr>
            <a:xfrm>
              <a:off x="2366755" y="4632688"/>
              <a:ext cx="13195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800" dirty="0" smtClean="0">
                  <a:latin typeface="Gill Sans MT" pitchFamily="34" charset="0"/>
                  <a:ea typeface="MS Gothic" pitchFamily="49" charset="-128"/>
                </a:rPr>
                <a:t>9X Demand</a:t>
              </a:r>
              <a:endParaRPr lang="zh-TW" altLang="en-US" sz="1800" dirty="0">
                <a:latin typeface="Gill Sans MT" pitchFamily="34" charset="0"/>
                <a:ea typeface="MS Gothic" pitchFamily="49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652120" y="4632688"/>
              <a:ext cx="1205138" cy="369332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>
                  <a:ea typeface="MS Gothic" pitchFamily="49" charset="-128"/>
                </a:rPr>
                <a:t>Mat Supply</a:t>
              </a:r>
              <a:endParaRPr lang="zh-TW" altLang="en-US" sz="1800" dirty="0">
                <a:ea typeface="MS Gothic" pitchFamily="49" charset="-128"/>
              </a:endParaRPr>
            </a:p>
          </p:txBody>
        </p:sp>
        <p:cxnSp>
          <p:nvCxnSpPr>
            <p:cNvPr id="46" name="直線單箭頭接點 45"/>
            <p:cNvCxnSpPr>
              <a:stCxn id="38" idx="3"/>
              <a:endCxn id="43" idx="1"/>
            </p:cNvCxnSpPr>
            <p:nvPr/>
          </p:nvCxnSpPr>
          <p:spPr>
            <a:xfrm>
              <a:off x="3686347" y="4817354"/>
              <a:ext cx="1965773" cy="0"/>
            </a:xfrm>
            <a:prstGeom prst="straightConnector1">
              <a:avLst/>
            </a:prstGeom>
            <a:ln w="38100">
              <a:solidFill>
                <a:srgbClr val="F75B66">
                  <a:alpha val="61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/>
            <p:cNvSpPr/>
            <p:nvPr/>
          </p:nvSpPr>
          <p:spPr>
            <a:xfrm>
              <a:off x="4391980" y="4551970"/>
              <a:ext cx="450050" cy="450050"/>
            </a:xfrm>
            <a:prstGeom prst="ellipse">
              <a:avLst/>
            </a:prstGeom>
            <a:solidFill>
              <a:srgbClr val="F75B6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配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53"/>
          <p:cNvGrpSpPr/>
          <p:nvPr/>
        </p:nvGrpSpPr>
        <p:grpSpPr>
          <a:xfrm>
            <a:off x="1601670" y="1896675"/>
            <a:ext cx="5895655" cy="2880320"/>
            <a:chOff x="1916705" y="951570"/>
            <a:chExt cx="5276837" cy="2475275"/>
          </a:xfrm>
        </p:grpSpPr>
        <p:pic>
          <p:nvPicPr>
            <p:cNvPr id="42" name="圖片 41" descr="unnamed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duotone>
                <a:prstClr val="black"/>
                <a:schemeClr val="bg2">
                  <a:lumMod val="9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15844" y="951570"/>
              <a:ext cx="1665185" cy="430272"/>
            </a:xfrm>
            <a:prstGeom prst="rect">
              <a:avLst/>
            </a:prstGeom>
          </p:spPr>
        </p:pic>
        <p:pic>
          <p:nvPicPr>
            <p:cNvPr id="41" name="圖片 40" descr="unnamed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duotone>
                <a:prstClr val="black"/>
                <a:schemeClr val="accent5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97987" y="951570"/>
              <a:ext cx="1980220" cy="430272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212000" y="996575"/>
              <a:ext cx="1741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/>
                <a:t>Module Demand</a:t>
              </a:r>
              <a:endParaRPr lang="zh-TW" altLang="en-US" sz="1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475410" y="996575"/>
              <a:ext cx="1205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/>
                <a:t>Mat Supply</a:t>
              </a:r>
              <a:endParaRPr lang="zh-TW" altLang="en-US" sz="1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82057" y="1479984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重點機種 </a:t>
              </a:r>
              <a:r>
                <a:rPr lang="en-US" altLang="zh-TW" dirty="0" smtClean="0"/>
                <a:t> &gt; </a:t>
              </a:r>
              <a:r>
                <a:rPr lang="zh-TW" altLang="en-US" dirty="0" smtClean="0"/>
                <a:t>一般機種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5960" y="1371129"/>
              <a:ext cx="16850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材料專用度高 </a:t>
              </a:r>
              <a:r>
                <a:rPr lang="en-US" altLang="zh-TW" dirty="0" smtClean="0"/>
                <a:t>&gt;</a:t>
              </a:r>
              <a:r>
                <a:rPr lang="zh-TW" altLang="en-US" dirty="0" smtClean="0"/>
                <a:t> 低</a:t>
              </a:r>
              <a:endParaRPr lang="en-US" altLang="zh-TW" dirty="0" smtClean="0"/>
            </a:p>
            <a:p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zh-TW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專用機種優先配置材料</a:t>
              </a:r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5960" y="1981059"/>
              <a:ext cx="1611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Mat </a:t>
              </a:r>
              <a:r>
                <a:rPr lang="zh-TW" altLang="en-US" dirty="0" smtClean="0"/>
                <a:t>供給量少 </a:t>
              </a:r>
              <a:r>
                <a:rPr lang="en-US" altLang="zh-TW" dirty="0" smtClean="0"/>
                <a:t>&gt;</a:t>
              </a:r>
              <a:r>
                <a:rPr lang="zh-TW" altLang="en-US" dirty="0" smtClean="0"/>
                <a:t> 多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182057" y="1914676"/>
              <a:ext cx="19672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缺料貢獻度小 </a:t>
              </a:r>
              <a:r>
                <a:rPr lang="en-US" altLang="zh-TW" dirty="0" smtClean="0"/>
                <a:t>&gt;</a:t>
              </a:r>
              <a:r>
                <a:rPr lang="zh-TW" altLang="en-US" dirty="0" smtClean="0"/>
                <a:t> 大</a:t>
              </a:r>
              <a:endParaRPr lang="en-US" altLang="zh-TW" dirty="0" smtClean="0"/>
            </a:p>
            <a:p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zh-TW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缺料少的機種優先配置材料</a:t>
              </a:r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5960" y="2422890"/>
              <a:ext cx="146546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料號編碼小 </a:t>
              </a:r>
              <a:r>
                <a:rPr lang="en-US" altLang="zh-TW" dirty="0" smtClean="0"/>
                <a:t>&gt;</a:t>
              </a:r>
              <a:r>
                <a:rPr lang="zh-TW" altLang="en-US" dirty="0" smtClean="0"/>
                <a:t> 大</a:t>
              </a:r>
              <a:endParaRPr lang="en-US" altLang="zh-TW" dirty="0" smtClean="0"/>
            </a:p>
            <a:p>
              <a:pPr algn="ctr"/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zh-TW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舊料優先</a:t>
              </a:r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1927957" y="1311610"/>
              <a:ext cx="526558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182057" y="2934402"/>
              <a:ext cx="13660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料號編碼大</a:t>
              </a:r>
              <a:r>
                <a:rPr lang="en-US" altLang="zh-TW" dirty="0" smtClean="0"/>
                <a:t>&gt;</a:t>
              </a:r>
              <a:r>
                <a:rPr lang="zh-TW" altLang="en-US" dirty="0" smtClean="0"/>
                <a:t>小</a:t>
              </a:r>
              <a:endParaRPr lang="en-US" altLang="zh-TW" dirty="0" smtClean="0"/>
            </a:p>
            <a:p>
              <a:pPr algn="ctr"/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zh-TW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新機種優先</a:t>
              </a:r>
              <a:r>
                <a:rPr lang="en-US" altLang="zh-TW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1927957" y="1857220"/>
              <a:ext cx="526558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927957" y="2381059"/>
              <a:ext cx="526558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1927957" y="2897641"/>
              <a:ext cx="526558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1927957" y="3381840"/>
              <a:ext cx="526558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1916705" y="147998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916705" y="19870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916705" y="250752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916705" y="294051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231740" y="2488998"/>
              <a:ext cx="145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Pool Qty </a:t>
              </a:r>
              <a:r>
                <a:rPr lang="zh-TW" altLang="en-US" dirty="0" smtClean="0"/>
                <a:t>小 </a:t>
              </a:r>
              <a:r>
                <a:rPr lang="en-US" altLang="zh-TW" dirty="0" smtClean="0"/>
                <a:t>&gt; </a:t>
              </a:r>
              <a:r>
                <a:rPr lang="zh-TW" altLang="en-US" dirty="0" smtClean="0"/>
                <a:t>大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977045" y="147998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977045" y="198105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977045" y="251522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Rule Based</a:t>
            </a:r>
            <a:r>
              <a:rPr lang="zh-TW" altLang="en-US" dirty="0" smtClean="0"/>
              <a:t>邏輯範例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556665" y="1626645"/>
          <a:ext cx="613084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817"/>
                <a:gridCol w="1415675"/>
                <a:gridCol w="1415675"/>
                <a:gridCol w="1415675"/>
              </a:tblGrid>
              <a:tr h="3447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Module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 Demand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97.A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91.A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91.C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ill Sans MT" pitchFamily="34" charset="0"/>
                          <a:ea typeface="微軟正黑體" pitchFamily="34" charset="-120"/>
                        </a:rPr>
                        <a:t>是否為重點機種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N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N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N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ill Sans MT" pitchFamily="34" charset="0"/>
                          <a:ea typeface="微軟正黑體" pitchFamily="34" charset="-120"/>
                        </a:rPr>
                        <a:t>缺料貢獻度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Pool</a:t>
                      </a:r>
                      <a:r>
                        <a:rPr lang="en-US" altLang="zh-TW" baseline="0" dirty="0" smtClean="0">
                          <a:latin typeface="Gill Sans MT" pitchFamily="34" charset="0"/>
                          <a:ea typeface="微軟正黑體" pitchFamily="34" charset="-120"/>
                        </a:rPr>
                        <a:t> QTY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1000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1000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1000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ill Sans MT" pitchFamily="34" charset="0"/>
                          <a:ea typeface="微軟正黑體" pitchFamily="34" charset="-120"/>
                        </a:rPr>
                        <a:t>配料順序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24000" y="3741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155"/>
                <a:gridCol w="1043245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Mat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 Supply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01.A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01.B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05.A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46.A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ill Sans MT" pitchFamily="34" charset="0"/>
                          <a:ea typeface="微軟正黑體" pitchFamily="34" charset="-120"/>
                        </a:rPr>
                        <a:t>材料專用度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Gill Sans MT" pitchFamily="34" charset="0"/>
                          <a:ea typeface="微軟正黑體" pitchFamily="34" charset="-120"/>
                        </a:rPr>
                        <a:t>供給量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1300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1700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1000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Gill Sans MT" pitchFamily="34" charset="0"/>
                          <a:ea typeface="微軟正黑體" pitchFamily="34" charset="-120"/>
                        </a:rPr>
                        <a:t>1000</a:t>
                      </a:r>
                      <a:endParaRPr lang="zh-TW" altLang="en-US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0"/>
            <a:ext cx="1284636" cy="1581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7335" y="96475"/>
            <a:ext cx="1305145" cy="1517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單箭頭接點 8"/>
          <p:cNvCxnSpPr>
            <a:stCxn id="6" idx="1"/>
          </p:cNvCxnSpPr>
          <p:nvPr/>
        </p:nvCxnSpPr>
        <p:spPr>
          <a:xfrm flipH="1">
            <a:off x="7137285" y="855113"/>
            <a:ext cx="450050" cy="16266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436985" y="1401620"/>
            <a:ext cx="855095" cy="4050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61911" y="1640605"/>
            <a:ext cx="2250250" cy="31503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專案結果比較 </a:t>
            </a:r>
            <a:r>
              <a:rPr lang="en-US" altLang="zh-TW" dirty="0" smtClean="0"/>
              <a:t>– Rule Based</a:t>
            </a:r>
            <a:endParaRPr lang="zh-TW" altLang="en-US" dirty="0"/>
          </a:p>
        </p:txBody>
      </p:sp>
      <p:grpSp>
        <p:nvGrpSpPr>
          <p:cNvPr id="2" name="群組 3">
            <a:extLst>
              <a:ext uri="{FF2B5EF4-FFF2-40B4-BE49-F238E27FC236}">
                <a16:creationId xmlns="" xmlns:a16="http://schemas.microsoft.com/office/drawing/2014/main" id="{60364CF0-5627-4525-A06C-2EC478979A45}"/>
              </a:ext>
            </a:extLst>
          </p:cNvPr>
          <p:cNvGrpSpPr/>
          <p:nvPr/>
        </p:nvGrpSpPr>
        <p:grpSpPr>
          <a:xfrm>
            <a:off x="387732" y="1325285"/>
            <a:ext cx="2242945" cy="2959580"/>
            <a:chOff x="532659" y="2681057"/>
            <a:chExt cx="2283041" cy="3012487"/>
          </a:xfrm>
        </p:grpSpPr>
        <p:sp>
          <p:nvSpPr>
            <p:cNvPr id="6" name="橢圓 5">
              <a:extLst>
                <a:ext uri="{FF2B5EF4-FFF2-40B4-BE49-F238E27FC236}">
                  <a16:creationId xmlns="" xmlns:a16="http://schemas.microsoft.com/office/drawing/2014/main" id="{30465757-84B9-4398-BD89-0B2E0BCD8A82}"/>
                </a:ext>
              </a:extLst>
            </p:cNvPr>
            <p:cNvSpPr/>
            <p:nvPr/>
          </p:nvSpPr>
          <p:spPr>
            <a:xfrm>
              <a:off x="2034465" y="2681057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="" xmlns:a16="http://schemas.microsoft.com/office/drawing/2014/main" id="{134B1241-0B83-4743-8E5E-7768AA191B3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313894" y="3071675"/>
              <a:ext cx="720571" cy="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接點: 肘形 22">
              <a:extLst>
                <a:ext uri="{FF2B5EF4-FFF2-40B4-BE49-F238E27FC236}">
                  <a16:creationId xmlns="" xmlns:a16="http://schemas.microsoft.com/office/drawing/2014/main" id="{235C36D8-A5B6-4C74-80B5-ACE61F3E7A54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1313894" y="3071676"/>
              <a:ext cx="720570" cy="1111181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25">
              <a:extLst>
                <a:ext uri="{FF2B5EF4-FFF2-40B4-BE49-F238E27FC236}">
                  <a16:creationId xmlns="" xmlns:a16="http://schemas.microsoft.com/office/drawing/2014/main" id="{6A64146D-A4F3-40FE-9903-F1EB73AF845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313894" y="3071676"/>
              <a:ext cx="720569" cy="22312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橢圓 4">
              <a:extLst>
                <a:ext uri="{FF2B5EF4-FFF2-40B4-BE49-F238E27FC236}">
                  <a16:creationId xmlns="" xmlns:a16="http://schemas.microsoft.com/office/drawing/2014/main" id="{10DCE92B-1C8C-4C4C-A8FA-A0C7FE75017E}"/>
                </a:ext>
              </a:extLst>
            </p:cNvPr>
            <p:cNvSpPr/>
            <p:nvPr/>
          </p:nvSpPr>
          <p:spPr>
            <a:xfrm>
              <a:off x="532659" y="2681058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97.A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="" xmlns:a16="http://schemas.microsoft.com/office/drawing/2014/main" id="{753251FA-9C82-424A-8938-5D0637797BCA}"/>
                </a:ext>
              </a:extLst>
            </p:cNvPr>
            <p:cNvSpPr/>
            <p:nvPr/>
          </p:nvSpPr>
          <p:spPr>
            <a:xfrm>
              <a:off x="2034464" y="3792239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="" xmlns:a16="http://schemas.microsoft.com/office/drawing/2014/main" id="{DFF69B20-1551-4094-AA3A-63B07E364771}"/>
                </a:ext>
              </a:extLst>
            </p:cNvPr>
            <p:cNvSpPr/>
            <p:nvPr/>
          </p:nvSpPr>
          <p:spPr>
            <a:xfrm>
              <a:off x="2034463" y="4912309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46.A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4" name="群組 16">
            <a:extLst>
              <a:ext uri="{FF2B5EF4-FFF2-40B4-BE49-F238E27FC236}">
                <a16:creationId xmlns="" xmlns:a16="http://schemas.microsoft.com/office/drawing/2014/main" id="{1D7BA762-4A7A-4380-9781-5F0DCC9FB780}"/>
              </a:ext>
            </a:extLst>
          </p:cNvPr>
          <p:cNvGrpSpPr/>
          <p:nvPr/>
        </p:nvGrpSpPr>
        <p:grpSpPr>
          <a:xfrm>
            <a:off x="3339550" y="1875482"/>
            <a:ext cx="2180440" cy="1859183"/>
            <a:chOff x="4728836" y="2681057"/>
            <a:chExt cx="2219418" cy="1892417"/>
          </a:xfrm>
        </p:grpSpPr>
        <p:sp>
          <p:nvSpPr>
            <p:cNvPr id="18" name="橢圓 17">
              <a:extLst>
                <a:ext uri="{FF2B5EF4-FFF2-40B4-BE49-F238E27FC236}">
                  <a16:creationId xmlns="" xmlns:a16="http://schemas.microsoft.com/office/drawing/2014/main" id="{BEE81C7F-F1B4-4622-AE5E-3413C5CA8FA2}"/>
                </a:ext>
              </a:extLst>
            </p:cNvPr>
            <p:cNvSpPr/>
            <p:nvPr/>
          </p:nvSpPr>
          <p:spPr>
            <a:xfrm>
              <a:off x="4728836" y="2681057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="" xmlns:a16="http://schemas.microsoft.com/office/drawing/2014/main" id="{2A352C73-C0A6-4757-AC53-501C2902139F}"/>
                </a:ext>
              </a:extLst>
            </p:cNvPr>
            <p:cNvSpPr/>
            <p:nvPr/>
          </p:nvSpPr>
          <p:spPr>
            <a:xfrm>
              <a:off x="6167019" y="2681057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="" xmlns:a16="http://schemas.microsoft.com/office/drawing/2014/main" id="{19AD7BA2-C03D-43AE-B46C-2951184BC02F}"/>
                </a:ext>
              </a:extLst>
            </p:cNvPr>
            <p:cNvSpPr/>
            <p:nvPr/>
          </p:nvSpPr>
          <p:spPr>
            <a:xfrm>
              <a:off x="6167018" y="3792239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05.A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="" xmlns:a16="http://schemas.microsoft.com/office/drawing/2014/main" id="{45F5ECF4-17D3-4938-AD03-594D1A9DE25C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5510071" y="3071675"/>
              <a:ext cx="65694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8">
              <a:extLst>
                <a:ext uri="{FF2B5EF4-FFF2-40B4-BE49-F238E27FC236}">
                  <a16:creationId xmlns="" xmlns:a16="http://schemas.microsoft.com/office/drawing/2014/main" id="{9FBCE695-E508-40A0-B978-7865FB30344B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5510071" y="3071675"/>
              <a:ext cx="656947" cy="111118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26">
            <a:extLst>
              <a:ext uri="{FF2B5EF4-FFF2-40B4-BE49-F238E27FC236}">
                <a16:creationId xmlns="" xmlns:a16="http://schemas.microsoft.com/office/drawing/2014/main" id="{A87857DC-2BD3-474F-9B90-9BBB02EEE81E}"/>
              </a:ext>
            </a:extLst>
          </p:cNvPr>
          <p:cNvGrpSpPr/>
          <p:nvPr/>
        </p:nvGrpSpPr>
        <p:grpSpPr>
          <a:xfrm>
            <a:off x="6147177" y="2109988"/>
            <a:ext cx="2883949" cy="1423128"/>
            <a:chOff x="8987370" y="2681057"/>
            <a:chExt cx="2871482" cy="1467256"/>
          </a:xfrm>
        </p:grpSpPr>
        <p:grpSp>
          <p:nvGrpSpPr>
            <p:cNvPr id="13" name="群組 35">
              <a:extLst>
                <a:ext uri="{FF2B5EF4-FFF2-40B4-BE49-F238E27FC236}">
                  <a16:creationId xmlns="" xmlns:a16="http://schemas.microsoft.com/office/drawing/2014/main" id="{8917AB8B-A491-4919-B22E-97A30EEF70E2}"/>
                </a:ext>
              </a:extLst>
            </p:cNvPr>
            <p:cNvGrpSpPr/>
            <p:nvPr/>
          </p:nvGrpSpPr>
          <p:grpSpPr>
            <a:xfrm>
              <a:off x="9075939" y="2681057"/>
              <a:ext cx="2601157" cy="781236"/>
              <a:chOff x="9260889" y="1074195"/>
              <a:chExt cx="2601157" cy="781236"/>
            </a:xfrm>
          </p:grpSpPr>
          <p:sp>
            <p:nvSpPr>
              <p:cNvPr id="32" name="橢圓 31">
                <a:extLst>
                  <a:ext uri="{FF2B5EF4-FFF2-40B4-BE49-F238E27FC236}">
                    <a16:creationId xmlns="" xmlns:a16="http://schemas.microsoft.com/office/drawing/2014/main" id="{3AC01DEF-9FCC-4FF6-B8F4-040C1D2F4866}"/>
                  </a:ext>
                </a:extLst>
              </p:cNvPr>
              <p:cNvSpPr/>
              <p:nvPr/>
            </p:nvSpPr>
            <p:spPr>
              <a:xfrm>
                <a:off x="9260889" y="1074196"/>
                <a:ext cx="781235" cy="78123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>
                    <a:solidFill>
                      <a:schemeClr val="bg1"/>
                    </a:solidFill>
                    <a:latin typeface="Gill Sans MT" pitchFamily="34" charset="0"/>
                    <a:ea typeface="微軟正黑體" pitchFamily="34" charset="-120"/>
                  </a:rPr>
                  <a:t>91.C</a:t>
                </a:r>
                <a:endParaRPr lang="zh-TW" altLang="en-US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endParaRPr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="" xmlns:a16="http://schemas.microsoft.com/office/drawing/2014/main" id="{5D42C8A6-99D8-4046-99EE-358A2FEA9163}"/>
                  </a:ext>
                </a:extLst>
              </p:cNvPr>
              <p:cNvSpPr/>
              <p:nvPr/>
            </p:nvSpPr>
            <p:spPr>
              <a:xfrm>
                <a:off x="11080811" y="1074195"/>
                <a:ext cx="781235" cy="78123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>
                    <a:solidFill>
                      <a:schemeClr val="bg1"/>
                    </a:solidFill>
                    <a:latin typeface="Gill Sans MT" pitchFamily="34" charset="0"/>
                    <a:ea typeface="微軟正黑體" pitchFamily="34" charset="-120"/>
                  </a:rPr>
                  <a:t>01.B</a:t>
                </a:r>
                <a:endParaRPr lang="zh-TW" altLang="en-US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="" xmlns:a16="http://schemas.microsoft.com/office/drawing/2014/main" id="{519EBC56-0DC3-4972-9EC9-E92863060B4F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10042124" y="1464813"/>
                <a:ext cx="10386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>
              <a:extLst>
                <a:ext uri="{FF2B5EF4-FFF2-40B4-BE49-F238E27FC236}">
                  <a16:creationId xmlns="" xmlns:a16="http://schemas.microsoft.com/office/drawing/2014/main" id="{7DC9AC16-72DB-48C0-9D39-6DAEFCA05E30}"/>
                </a:ext>
              </a:extLst>
            </p:cNvPr>
            <p:cNvSpPr txBox="1"/>
            <p:nvPr/>
          </p:nvSpPr>
          <p:spPr>
            <a:xfrm>
              <a:off x="8987370" y="3481941"/>
              <a:ext cx="1075115" cy="666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Target : 1000</a:t>
              </a:r>
            </a:p>
            <a:p>
              <a:r>
                <a:rPr lang="en-US" altLang="zh-TW" sz="1200" dirty="0" smtClean="0"/>
                <a:t>Output : 1000</a:t>
              </a:r>
            </a:p>
            <a:p>
              <a:r>
                <a:rPr lang="en-US" altLang="zh-TW" sz="1200" dirty="0" smtClean="0"/>
                <a:t>De-commit : 0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="" xmlns:a16="http://schemas.microsoft.com/office/drawing/2014/main" id="{C4E09F05-D4FD-486A-BDB4-9F3CD12F40C6}"/>
                </a:ext>
              </a:extLst>
            </p:cNvPr>
            <p:cNvSpPr txBox="1"/>
            <p:nvPr/>
          </p:nvSpPr>
          <p:spPr>
            <a:xfrm>
              <a:off x="10824596" y="3481941"/>
              <a:ext cx="1034256" cy="31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Input :1000</a:t>
              </a:r>
              <a:endParaRPr lang="en-US" altLang="zh-TW" dirty="0"/>
            </a:p>
          </p:txBody>
        </p:sp>
      </p:grpSp>
      <p:graphicFrame>
        <p:nvGraphicFramePr>
          <p:cNvPr id="35" name="內容版面配置區 3">
            <a:extLst>
              <a:ext uri="{FF2B5EF4-FFF2-40B4-BE49-F238E27FC236}">
                <a16:creationId xmlns="" xmlns:a16="http://schemas.microsoft.com/office/drawing/2014/main" id="{22D02DBD-FA75-4253-8B21-391E5F0F6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99710516"/>
              </p:ext>
            </p:extLst>
          </p:nvPr>
        </p:nvGraphicFramePr>
        <p:xfrm>
          <a:off x="728145" y="4414789"/>
          <a:ext cx="7687710" cy="54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42">
                  <a:extLst>
                    <a:ext uri="{9D8B030D-6E8A-4147-A177-3AD203B41FA5}">
                      <a16:colId xmlns="" xmlns:a16="http://schemas.microsoft.com/office/drawing/2014/main" val="3877455834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2742455408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2300385979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943649336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3676476809"/>
                    </a:ext>
                  </a:extLst>
                </a:gridCol>
              </a:tblGrid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Material Supply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01.B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05.A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46.A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9486899"/>
                  </a:ext>
                </a:extLst>
              </a:tr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QTY / Remain</a:t>
                      </a:r>
                      <a:endParaRPr lang="zh-TW" altLang="en-US" sz="13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1300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1300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1700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700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1000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1000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3295309"/>
                  </a:ext>
                </a:extLst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5987463" y="1671650"/>
            <a:ext cx="3105345" cy="18902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922150" y="1266605"/>
            <a:ext cx="450050" cy="450050"/>
          </a:xfrm>
          <a:prstGeom prst="ellipse">
            <a:avLst/>
          </a:prstGeom>
          <a:solidFill>
            <a:srgbClr val="F75B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專案結果比較 </a:t>
            </a:r>
            <a:r>
              <a:rPr lang="en-US" altLang="zh-TW" dirty="0" smtClean="0"/>
              <a:t>– Rule Based</a:t>
            </a:r>
            <a:endParaRPr lang="zh-TW" altLang="en-US" dirty="0"/>
          </a:p>
        </p:txBody>
      </p:sp>
      <p:grpSp>
        <p:nvGrpSpPr>
          <p:cNvPr id="2" name="群組 3">
            <a:extLst>
              <a:ext uri="{FF2B5EF4-FFF2-40B4-BE49-F238E27FC236}">
                <a16:creationId xmlns="" xmlns:a16="http://schemas.microsoft.com/office/drawing/2014/main" id="{60364CF0-5627-4525-A06C-2EC478979A45}"/>
              </a:ext>
            </a:extLst>
          </p:cNvPr>
          <p:cNvGrpSpPr/>
          <p:nvPr/>
        </p:nvGrpSpPr>
        <p:grpSpPr>
          <a:xfrm>
            <a:off x="387732" y="1325285"/>
            <a:ext cx="2242945" cy="2959580"/>
            <a:chOff x="532659" y="2681057"/>
            <a:chExt cx="2283041" cy="3012487"/>
          </a:xfrm>
          <a:solidFill>
            <a:schemeClr val="accent5">
              <a:lumMod val="75000"/>
            </a:schemeClr>
          </a:solidFill>
        </p:grpSpPr>
        <p:sp>
          <p:nvSpPr>
            <p:cNvPr id="6" name="橢圓 5">
              <a:extLst>
                <a:ext uri="{FF2B5EF4-FFF2-40B4-BE49-F238E27FC236}">
                  <a16:creationId xmlns="" xmlns:a16="http://schemas.microsoft.com/office/drawing/2014/main" id="{30465757-84B9-4398-BD89-0B2E0BCD8A82}"/>
                </a:ext>
              </a:extLst>
            </p:cNvPr>
            <p:cNvSpPr/>
            <p:nvPr/>
          </p:nvSpPr>
          <p:spPr>
            <a:xfrm>
              <a:off x="2034465" y="2681057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="" xmlns:a16="http://schemas.microsoft.com/office/drawing/2014/main" id="{134B1241-0B83-4743-8E5E-7768AA191B3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313894" y="3071675"/>
              <a:ext cx="720571" cy="1"/>
            </a:xfrm>
            <a:prstGeom prst="lin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接點: 肘形 22">
              <a:extLst>
                <a:ext uri="{FF2B5EF4-FFF2-40B4-BE49-F238E27FC236}">
                  <a16:creationId xmlns="" xmlns:a16="http://schemas.microsoft.com/office/drawing/2014/main" id="{235C36D8-A5B6-4C74-80B5-ACE61F3E7A54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1313894" y="3071676"/>
              <a:ext cx="720570" cy="1111181"/>
            </a:xfrm>
            <a:prstGeom prst="bentConnector3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25">
              <a:extLst>
                <a:ext uri="{FF2B5EF4-FFF2-40B4-BE49-F238E27FC236}">
                  <a16:creationId xmlns="" xmlns:a16="http://schemas.microsoft.com/office/drawing/2014/main" id="{6A64146D-A4F3-40FE-9903-F1EB73AF845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313894" y="3071676"/>
              <a:ext cx="720569" cy="2231251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橢圓 4">
              <a:extLst>
                <a:ext uri="{FF2B5EF4-FFF2-40B4-BE49-F238E27FC236}">
                  <a16:creationId xmlns="" xmlns:a16="http://schemas.microsoft.com/office/drawing/2014/main" id="{10DCE92B-1C8C-4C4C-A8FA-A0C7FE75017E}"/>
                </a:ext>
              </a:extLst>
            </p:cNvPr>
            <p:cNvSpPr/>
            <p:nvPr/>
          </p:nvSpPr>
          <p:spPr>
            <a:xfrm>
              <a:off x="532659" y="2681058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97.A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="" xmlns:a16="http://schemas.microsoft.com/office/drawing/2014/main" id="{753251FA-9C82-424A-8938-5D0637797BCA}"/>
                </a:ext>
              </a:extLst>
            </p:cNvPr>
            <p:cNvSpPr/>
            <p:nvPr/>
          </p:nvSpPr>
          <p:spPr>
            <a:xfrm>
              <a:off x="2034464" y="3792239"/>
              <a:ext cx="781235" cy="781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="" xmlns:a16="http://schemas.microsoft.com/office/drawing/2014/main" id="{DFF69B20-1551-4094-AA3A-63B07E364771}"/>
                </a:ext>
              </a:extLst>
            </p:cNvPr>
            <p:cNvSpPr/>
            <p:nvPr/>
          </p:nvSpPr>
          <p:spPr>
            <a:xfrm>
              <a:off x="2034463" y="4912309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46.A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4" name="群組 16">
            <a:extLst>
              <a:ext uri="{FF2B5EF4-FFF2-40B4-BE49-F238E27FC236}">
                <a16:creationId xmlns="" xmlns:a16="http://schemas.microsoft.com/office/drawing/2014/main" id="{1D7BA762-4A7A-4380-9781-5F0DCC9FB780}"/>
              </a:ext>
            </a:extLst>
          </p:cNvPr>
          <p:cNvGrpSpPr/>
          <p:nvPr/>
        </p:nvGrpSpPr>
        <p:grpSpPr>
          <a:xfrm>
            <a:off x="3339550" y="1875482"/>
            <a:ext cx="2180440" cy="1859183"/>
            <a:chOff x="4728836" y="2681057"/>
            <a:chExt cx="2219418" cy="1892417"/>
          </a:xfrm>
        </p:grpSpPr>
        <p:sp>
          <p:nvSpPr>
            <p:cNvPr id="18" name="橢圓 17">
              <a:extLst>
                <a:ext uri="{FF2B5EF4-FFF2-40B4-BE49-F238E27FC236}">
                  <a16:creationId xmlns="" xmlns:a16="http://schemas.microsoft.com/office/drawing/2014/main" id="{BEE81C7F-F1B4-4622-AE5E-3413C5CA8FA2}"/>
                </a:ext>
              </a:extLst>
            </p:cNvPr>
            <p:cNvSpPr/>
            <p:nvPr/>
          </p:nvSpPr>
          <p:spPr>
            <a:xfrm>
              <a:off x="4728836" y="2681057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="" xmlns:a16="http://schemas.microsoft.com/office/drawing/2014/main" id="{2A352C73-C0A6-4757-AC53-501C2902139F}"/>
                </a:ext>
              </a:extLst>
            </p:cNvPr>
            <p:cNvSpPr/>
            <p:nvPr/>
          </p:nvSpPr>
          <p:spPr>
            <a:xfrm>
              <a:off x="6167019" y="2681057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="" xmlns:a16="http://schemas.microsoft.com/office/drawing/2014/main" id="{19AD7BA2-C03D-43AE-B46C-2951184BC02F}"/>
                </a:ext>
              </a:extLst>
            </p:cNvPr>
            <p:cNvSpPr/>
            <p:nvPr/>
          </p:nvSpPr>
          <p:spPr>
            <a:xfrm>
              <a:off x="6167018" y="3792239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05.A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="" xmlns:a16="http://schemas.microsoft.com/office/drawing/2014/main" id="{45F5ECF4-17D3-4938-AD03-594D1A9DE25C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5510071" y="3071675"/>
              <a:ext cx="65694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8">
              <a:extLst>
                <a:ext uri="{FF2B5EF4-FFF2-40B4-BE49-F238E27FC236}">
                  <a16:creationId xmlns="" xmlns:a16="http://schemas.microsoft.com/office/drawing/2014/main" id="{9FBCE695-E508-40A0-B978-7865FB30344B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5510071" y="3071675"/>
              <a:ext cx="656947" cy="111118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35">
            <a:extLst>
              <a:ext uri="{FF2B5EF4-FFF2-40B4-BE49-F238E27FC236}">
                <a16:creationId xmlns="" xmlns:a16="http://schemas.microsoft.com/office/drawing/2014/main" id="{8917AB8B-A491-4919-B22E-97A30EEF70E2}"/>
              </a:ext>
            </a:extLst>
          </p:cNvPr>
          <p:cNvGrpSpPr/>
          <p:nvPr/>
        </p:nvGrpSpPr>
        <p:grpSpPr>
          <a:xfrm>
            <a:off x="6236132" y="2245001"/>
            <a:ext cx="2612451" cy="757740"/>
            <a:chOff x="9260889" y="1074195"/>
            <a:chExt cx="2601157" cy="781236"/>
          </a:xfrm>
        </p:grpSpPr>
        <p:sp>
          <p:nvSpPr>
            <p:cNvPr id="32" name="橢圓 31">
              <a:extLst>
                <a:ext uri="{FF2B5EF4-FFF2-40B4-BE49-F238E27FC236}">
                  <a16:creationId xmlns="" xmlns:a16="http://schemas.microsoft.com/office/drawing/2014/main" id="{3AC01DEF-9FCC-4FF6-B8F4-040C1D2F4866}"/>
                </a:ext>
              </a:extLst>
            </p:cNvPr>
            <p:cNvSpPr/>
            <p:nvPr/>
          </p:nvSpPr>
          <p:spPr>
            <a:xfrm>
              <a:off x="9260889" y="1074196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91.C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="" xmlns:a16="http://schemas.microsoft.com/office/drawing/2014/main" id="{5D42C8A6-99D8-4046-99EE-358A2FEA9163}"/>
                </a:ext>
              </a:extLst>
            </p:cNvPr>
            <p:cNvSpPr/>
            <p:nvPr/>
          </p:nvSpPr>
          <p:spPr>
            <a:xfrm>
              <a:off x="11080811" y="1074195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="" xmlns:a16="http://schemas.microsoft.com/office/drawing/2014/main" id="{519EBC56-0DC3-4972-9EC9-E92863060B4F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10042124" y="1464813"/>
              <a:ext cx="1038687" cy="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內容版面配置區 3">
            <a:extLst>
              <a:ext uri="{FF2B5EF4-FFF2-40B4-BE49-F238E27FC236}">
                <a16:creationId xmlns="" xmlns:a16="http://schemas.microsoft.com/office/drawing/2014/main" id="{22D02DBD-FA75-4253-8B21-391E5F0F6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99710516"/>
              </p:ext>
            </p:extLst>
          </p:nvPr>
        </p:nvGraphicFramePr>
        <p:xfrm>
          <a:off x="728145" y="4414789"/>
          <a:ext cx="7687710" cy="54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42">
                  <a:extLst>
                    <a:ext uri="{9D8B030D-6E8A-4147-A177-3AD203B41FA5}">
                      <a16:colId xmlns="" xmlns:a16="http://schemas.microsoft.com/office/drawing/2014/main" val="3877455834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2742455408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2300385979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943649336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3676476809"/>
                    </a:ext>
                  </a:extLst>
                </a:gridCol>
              </a:tblGrid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Material Supply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01.B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05.A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46.A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9486899"/>
                  </a:ext>
                </a:extLst>
              </a:tr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QTY / Remain</a:t>
                      </a:r>
                      <a:endParaRPr lang="zh-TW" altLang="en-US" sz="13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1300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1700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700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1000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3295309"/>
                  </a:ext>
                </a:extLst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161510" y="1266604"/>
            <a:ext cx="2925325" cy="31053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861810" y="996575"/>
            <a:ext cx="450050" cy="450050"/>
          </a:xfrm>
          <a:prstGeom prst="ellipse">
            <a:avLst/>
          </a:prstGeom>
          <a:solidFill>
            <a:srgbClr val="F75B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" name="群組 46"/>
          <p:cNvGrpSpPr/>
          <p:nvPr/>
        </p:nvGrpSpPr>
        <p:grpSpPr>
          <a:xfrm>
            <a:off x="3131840" y="141480"/>
            <a:ext cx="4030470" cy="1620180"/>
            <a:chOff x="3131840" y="141480"/>
            <a:chExt cx="4030470" cy="16201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7115" y="141480"/>
              <a:ext cx="1555195" cy="15737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3" name="直線單箭頭接點 42"/>
            <p:cNvCxnSpPr/>
            <p:nvPr/>
          </p:nvCxnSpPr>
          <p:spPr>
            <a:xfrm flipH="1">
              <a:off x="3131840" y="1401620"/>
              <a:ext cx="2475275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 rot="21130496">
              <a:off x="3410040" y="1361311"/>
              <a:ext cx="20702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100" dirty="0" smtClean="0">
                  <a:solidFill>
                    <a:srgbClr val="FF0000"/>
                  </a:solidFill>
                </a:rPr>
                <a:t>優先配置</a:t>
              </a:r>
              <a:r>
                <a:rPr lang="en-US" altLang="zh-TW" sz="1100" dirty="0" smtClean="0">
                  <a:solidFill>
                    <a:srgbClr val="FF0000"/>
                  </a:solidFill>
                </a:rPr>
                <a:t>01.A</a:t>
              </a:r>
              <a:r>
                <a:rPr lang="zh-TW" altLang="en-US" sz="1100" dirty="0" smtClean="0">
                  <a:solidFill>
                    <a:srgbClr val="FF0000"/>
                  </a:solidFill>
                </a:rPr>
                <a:t>，因其料號較小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6147175" y="3066805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Target : 1000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Output : 1000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De-commit : 0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206515" y="2121700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Target : 1000</a:t>
            </a:r>
          </a:p>
          <a:p>
            <a:r>
              <a:rPr lang="en-US" altLang="zh-TW" sz="1200" dirty="0" smtClean="0"/>
              <a:t>Output : 1000</a:t>
            </a:r>
          </a:p>
          <a:p>
            <a:r>
              <a:rPr lang="en-US" altLang="zh-TW" sz="1200" dirty="0" smtClean="0"/>
              <a:t>De-commit : 0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1851670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:1000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2976795"/>
            <a:ext cx="7694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 0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4056915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 1000</a:t>
            </a:r>
            <a:endParaRPr lang="en-US" altLang="zh-TW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7992380" y="3021800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Input :1000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專案結果比較 </a:t>
            </a:r>
            <a:r>
              <a:rPr lang="en-US" altLang="zh-TW" dirty="0" smtClean="0"/>
              <a:t>– Rule Based</a:t>
            </a:r>
            <a:endParaRPr lang="zh-TW" altLang="en-US" dirty="0"/>
          </a:p>
        </p:txBody>
      </p:sp>
      <p:grpSp>
        <p:nvGrpSpPr>
          <p:cNvPr id="2" name="群組 3">
            <a:extLst>
              <a:ext uri="{FF2B5EF4-FFF2-40B4-BE49-F238E27FC236}">
                <a16:creationId xmlns="" xmlns:a16="http://schemas.microsoft.com/office/drawing/2014/main" id="{60364CF0-5627-4525-A06C-2EC478979A45}"/>
              </a:ext>
            </a:extLst>
          </p:cNvPr>
          <p:cNvGrpSpPr/>
          <p:nvPr/>
        </p:nvGrpSpPr>
        <p:grpSpPr>
          <a:xfrm>
            <a:off x="387732" y="1325285"/>
            <a:ext cx="2242945" cy="2959580"/>
            <a:chOff x="532659" y="2681057"/>
            <a:chExt cx="2283041" cy="3012487"/>
          </a:xfrm>
          <a:solidFill>
            <a:schemeClr val="bg1">
              <a:lumMod val="85000"/>
            </a:schemeClr>
          </a:solidFill>
        </p:grpSpPr>
        <p:sp>
          <p:nvSpPr>
            <p:cNvPr id="6" name="橢圓 5">
              <a:extLst>
                <a:ext uri="{FF2B5EF4-FFF2-40B4-BE49-F238E27FC236}">
                  <a16:creationId xmlns="" xmlns:a16="http://schemas.microsoft.com/office/drawing/2014/main" id="{30465757-84B9-4398-BD89-0B2E0BCD8A82}"/>
                </a:ext>
              </a:extLst>
            </p:cNvPr>
            <p:cNvSpPr/>
            <p:nvPr/>
          </p:nvSpPr>
          <p:spPr>
            <a:xfrm>
              <a:off x="2034465" y="2681057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="" xmlns:a16="http://schemas.microsoft.com/office/drawing/2014/main" id="{134B1241-0B83-4743-8E5E-7768AA191B3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313894" y="3071675"/>
              <a:ext cx="720571" cy="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接點: 肘形 22">
              <a:extLst>
                <a:ext uri="{FF2B5EF4-FFF2-40B4-BE49-F238E27FC236}">
                  <a16:creationId xmlns="" xmlns:a16="http://schemas.microsoft.com/office/drawing/2014/main" id="{235C36D8-A5B6-4C74-80B5-ACE61F3E7A54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1313894" y="3071676"/>
              <a:ext cx="720570" cy="1111181"/>
            </a:xfrm>
            <a:prstGeom prst="bentConnector3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25">
              <a:extLst>
                <a:ext uri="{FF2B5EF4-FFF2-40B4-BE49-F238E27FC236}">
                  <a16:creationId xmlns="" xmlns:a16="http://schemas.microsoft.com/office/drawing/2014/main" id="{6A64146D-A4F3-40FE-9903-F1EB73AF845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313894" y="3071676"/>
              <a:ext cx="720569" cy="2231251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橢圓 4">
              <a:extLst>
                <a:ext uri="{FF2B5EF4-FFF2-40B4-BE49-F238E27FC236}">
                  <a16:creationId xmlns="" xmlns:a16="http://schemas.microsoft.com/office/drawing/2014/main" id="{10DCE92B-1C8C-4C4C-A8FA-A0C7FE75017E}"/>
                </a:ext>
              </a:extLst>
            </p:cNvPr>
            <p:cNvSpPr/>
            <p:nvPr/>
          </p:nvSpPr>
          <p:spPr>
            <a:xfrm>
              <a:off x="532659" y="2681058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97.A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="" xmlns:a16="http://schemas.microsoft.com/office/drawing/2014/main" id="{753251FA-9C82-424A-8938-5D0637797BCA}"/>
                </a:ext>
              </a:extLst>
            </p:cNvPr>
            <p:cNvSpPr/>
            <p:nvPr/>
          </p:nvSpPr>
          <p:spPr>
            <a:xfrm>
              <a:off x="2034464" y="3792239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="" xmlns:a16="http://schemas.microsoft.com/office/drawing/2014/main" id="{DFF69B20-1551-4094-AA3A-63B07E364771}"/>
                </a:ext>
              </a:extLst>
            </p:cNvPr>
            <p:cNvSpPr/>
            <p:nvPr/>
          </p:nvSpPr>
          <p:spPr>
            <a:xfrm>
              <a:off x="2034463" y="4912309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46.A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4" name="群組 16">
            <a:extLst>
              <a:ext uri="{FF2B5EF4-FFF2-40B4-BE49-F238E27FC236}">
                <a16:creationId xmlns="" xmlns:a16="http://schemas.microsoft.com/office/drawing/2014/main" id="{1D7BA762-4A7A-4380-9781-5F0DCC9FB780}"/>
              </a:ext>
            </a:extLst>
          </p:cNvPr>
          <p:cNvGrpSpPr/>
          <p:nvPr/>
        </p:nvGrpSpPr>
        <p:grpSpPr>
          <a:xfrm>
            <a:off x="3339550" y="1875482"/>
            <a:ext cx="2180440" cy="1859183"/>
            <a:chOff x="4728836" y="2681057"/>
            <a:chExt cx="2219418" cy="1892417"/>
          </a:xfrm>
          <a:solidFill>
            <a:schemeClr val="accent5">
              <a:lumMod val="75000"/>
            </a:schemeClr>
          </a:solidFill>
        </p:grpSpPr>
        <p:sp>
          <p:nvSpPr>
            <p:cNvPr id="18" name="橢圓 17">
              <a:extLst>
                <a:ext uri="{FF2B5EF4-FFF2-40B4-BE49-F238E27FC236}">
                  <a16:creationId xmlns="" xmlns:a16="http://schemas.microsoft.com/office/drawing/2014/main" id="{BEE81C7F-F1B4-4622-AE5E-3413C5CA8FA2}"/>
                </a:ext>
              </a:extLst>
            </p:cNvPr>
            <p:cNvSpPr/>
            <p:nvPr/>
          </p:nvSpPr>
          <p:spPr>
            <a:xfrm>
              <a:off x="4728836" y="2681057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="" xmlns:a16="http://schemas.microsoft.com/office/drawing/2014/main" id="{2A352C73-C0A6-4757-AC53-501C2902139F}"/>
                </a:ext>
              </a:extLst>
            </p:cNvPr>
            <p:cNvSpPr/>
            <p:nvPr/>
          </p:nvSpPr>
          <p:spPr>
            <a:xfrm>
              <a:off x="6167019" y="2681057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="" xmlns:a16="http://schemas.microsoft.com/office/drawing/2014/main" id="{19AD7BA2-C03D-43AE-B46C-2951184BC02F}"/>
                </a:ext>
              </a:extLst>
            </p:cNvPr>
            <p:cNvSpPr/>
            <p:nvPr/>
          </p:nvSpPr>
          <p:spPr>
            <a:xfrm>
              <a:off x="6167018" y="3792239"/>
              <a:ext cx="781235" cy="781235"/>
            </a:xfrm>
            <a:prstGeom prst="ellips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05.A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="" xmlns:a16="http://schemas.microsoft.com/office/drawing/2014/main" id="{45F5ECF4-17D3-4938-AD03-594D1A9DE25C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5510071" y="3071675"/>
              <a:ext cx="656948" cy="0"/>
            </a:xfrm>
            <a:prstGeom prst="line">
              <a:avLst/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8">
              <a:extLst>
                <a:ext uri="{FF2B5EF4-FFF2-40B4-BE49-F238E27FC236}">
                  <a16:creationId xmlns="" xmlns:a16="http://schemas.microsoft.com/office/drawing/2014/main" id="{9FBCE695-E508-40A0-B978-7865FB30344B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5510071" y="3071675"/>
              <a:ext cx="656947" cy="1111182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35">
            <a:extLst>
              <a:ext uri="{FF2B5EF4-FFF2-40B4-BE49-F238E27FC236}">
                <a16:creationId xmlns="" xmlns:a16="http://schemas.microsoft.com/office/drawing/2014/main" id="{8917AB8B-A491-4919-B22E-97A30EEF70E2}"/>
              </a:ext>
            </a:extLst>
          </p:cNvPr>
          <p:cNvGrpSpPr/>
          <p:nvPr/>
        </p:nvGrpSpPr>
        <p:grpSpPr>
          <a:xfrm>
            <a:off x="6236132" y="2245001"/>
            <a:ext cx="2612451" cy="757740"/>
            <a:chOff x="9260889" y="1074195"/>
            <a:chExt cx="2601157" cy="781236"/>
          </a:xfrm>
        </p:grpSpPr>
        <p:sp>
          <p:nvSpPr>
            <p:cNvPr id="32" name="橢圓 31">
              <a:extLst>
                <a:ext uri="{FF2B5EF4-FFF2-40B4-BE49-F238E27FC236}">
                  <a16:creationId xmlns="" xmlns:a16="http://schemas.microsoft.com/office/drawing/2014/main" id="{3AC01DEF-9FCC-4FF6-B8F4-040C1D2F4866}"/>
                </a:ext>
              </a:extLst>
            </p:cNvPr>
            <p:cNvSpPr/>
            <p:nvPr/>
          </p:nvSpPr>
          <p:spPr>
            <a:xfrm>
              <a:off x="9260889" y="1074196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91.C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="" xmlns:a16="http://schemas.microsoft.com/office/drawing/2014/main" id="{5D42C8A6-99D8-4046-99EE-358A2FEA9163}"/>
                </a:ext>
              </a:extLst>
            </p:cNvPr>
            <p:cNvSpPr/>
            <p:nvPr/>
          </p:nvSpPr>
          <p:spPr>
            <a:xfrm>
              <a:off x="11080811" y="1074195"/>
              <a:ext cx="781235" cy="781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="" xmlns:a16="http://schemas.microsoft.com/office/drawing/2014/main" id="{519EBC56-0DC3-4972-9EC9-E92863060B4F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10042124" y="1464813"/>
              <a:ext cx="1038687" cy="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內容版面配置區 3">
            <a:extLst>
              <a:ext uri="{FF2B5EF4-FFF2-40B4-BE49-F238E27FC236}">
                <a16:creationId xmlns="" xmlns:a16="http://schemas.microsoft.com/office/drawing/2014/main" id="{22D02DBD-FA75-4253-8B21-391E5F0F6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99710516"/>
              </p:ext>
            </p:extLst>
          </p:nvPr>
        </p:nvGraphicFramePr>
        <p:xfrm>
          <a:off x="728145" y="4414789"/>
          <a:ext cx="7687710" cy="54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42">
                  <a:extLst>
                    <a:ext uri="{9D8B030D-6E8A-4147-A177-3AD203B41FA5}">
                      <a16:colId xmlns="" xmlns:a16="http://schemas.microsoft.com/office/drawing/2014/main" val="3877455834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2742455408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2300385979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943649336"/>
                    </a:ext>
                  </a:extLst>
                </a:gridCol>
                <a:gridCol w="1537542">
                  <a:extLst>
                    <a:ext uri="{9D8B030D-6E8A-4147-A177-3AD203B41FA5}">
                      <a16:colId xmlns="" xmlns:a16="http://schemas.microsoft.com/office/drawing/2014/main" val="3676476809"/>
                    </a:ext>
                  </a:extLst>
                </a:gridCol>
              </a:tblGrid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Material Supply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01.B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05.A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46.A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9486899"/>
                  </a:ext>
                </a:extLst>
              </a:tr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QTY / Remain</a:t>
                      </a:r>
                      <a:endParaRPr lang="zh-TW" altLang="en-US" sz="13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1300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1700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700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300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3295309"/>
                  </a:ext>
                </a:extLst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3086835" y="1536635"/>
            <a:ext cx="2745305" cy="23852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311860" y="1131590"/>
            <a:ext cx="450050" cy="450050"/>
          </a:xfrm>
          <a:prstGeom prst="ellipse">
            <a:avLst/>
          </a:prstGeom>
          <a:solidFill>
            <a:srgbClr val="F75B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296525" y="2076695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Target : 1000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Output : 1000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De-commit : 0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1851670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Input :1000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2976795"/>
            <a:ext cx="7694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Input : 0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4056915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Input : 1000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6147175" y="3066805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Target : 1000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Output : 1000</a:t>
            </a:r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De-commit : 0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7992380" y="3021800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Input :1000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3131840" y="2661760"/>
            <a:ext cx="123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Target : 1000</a:t>
            </a:r>
          </a:p>
          <a:p>
            <a:r>
              <a:rPr lang="en-US" altLang="zh-TW" sz="1200" dirty="0" smtClean="0"/>
              <a:t>Output : 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300</a:t>
            </a:r>
          </a:p>
          <a:p>
            <a:r>
              <a:rPr lang="en-US" altLang="zh-TW" sz="1200" dirty="0" smtClean="0"/>
              <a:t>De-commit : 700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5067055" y="2436735"/>
            <a:ext cx="91723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:300</a:t>
            </a:r>
            <a:endParaRPr lang="en-US" altLang="zh-TW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5067055" y="3516855"/>
            <a:ext cx="91723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:300</a:t>
            </a:r>
            <a:endParaRPr lang="en-US" altLang="zh-TW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專案結果比較 </a:t>
            </a:r>
            <a:r>
              <a:rPr lang="en-US" altLang="zh-TW" dirty="0" smtClean="0"/>
              <a:t>– MILP Model</a:t>
            </a:r>
            <a:endParaRPr lang="zh-TW" altLang="en-US" dirty="0"/>
          </a:p>
        </p:txBody>
      </p:sp>
      <p:grpSp>
        <p:nvGrpSpPr>
          <p:cNvPr id="2" name="群組 3">
            <a:extLst>
              <a:ext uri="{FF2B5EF4-FFF2-40B4-BE49-F238E27FC236}">
                <a16:creationId xmlns:a16="http://schemas.microsoft.com/office/drawing/2014/main" xmlns="" id="{60364CF0-5627-4525-A06C-2EC478979A45}"/>
              </a:ext>
            </a:extLst>
          </p:cNvPr>
          <p:cNvGrpSpPr/>
          <p:nvPr/>
        </p:nvGrpSpPr>
        <p:grpSpPr>
          <a:xfrm>
            <a:off x="387732" y="1325285"/>
            <a:ext cx="2242945" cy="2959580"/>
            <a:chOff x="532659" y="2681057"/>
            <a:chExt cx="2283041" cy="3012487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xmlns="" id="{10DCE92B-1C8C-4C4C-A8FA-A0C7FE75017E}"/>
                </a:ext>
              </a:extLst>
            </p:cNvPr>
            <p:cNvSpPr/>
            <p:nvPr/>
          </p:nvSpPr>
          <p:spPr>
            <a:xfrm>
              <a:off x="532659" y="2681058"/>
              <a:ext cx="781235" cy="7812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97.A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xmlns="" id="{30465757-84B9-4398-BD89-0B2E0BCD8A82}"/>
                </a:ext>
              </a:extLst>
            </p:cNvPr>
            <p:cNvSpPr/>
            <p:nvPr/>
          </p:nvSpPr>
          <p:spPr>
            <a:xfrm>
              <a:off x="2034465" y="2681057"/>
              <a:ext cx="781235" cy="7812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xmlns="" id="{753251FA-9C82-424A-8938-5D0637797BCA}"/>
                </a:ext>
              </a:extLst>
            </p:cNvPr>
            <p:cNvSpPr/>
            <p:nvPr/>
          </p:nvSpPr>
          <p:spPr>
            <a:xfrm>
              <a:off x="2034464" y="3792239"/>
              <a:ext cx="781235" cy="781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xmlns="" id="{DFF69B20-1551-4094-AA3A-63B07E364771}"/>
                </a:ext>
              </a:extLst>
            </p:cNvPr>
            <p:cNvSpPr/>
            <p:nvPr/>
          </p:nvSpPr>
          <p:spPr>
            <a:xfrm>
              <a:off x="2034463" y="4912309"/>
              <a:ext cx="781235" cy="7812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46.A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xmlns="" id="{134B1241-0B83-4743-8E5E-7768AA191B3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313894" y="3071675"/>
              <a:ext cx="72057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接點: 肘形 22">
              <a:extLst>
                <a:ext uri="{FF2B5EF4-FFF2-40B4-BE49-F238E27FC236}">
                  <a16:creationId xmlns:a16="http://schemas.microsoft.com/office/drawing/2014/main" xmlns="" id="{235C36D8-A5B6-4C74-80B5-ACE61F3E7A54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1313894" y="3071676"/>
              <a:ext cx="720570" cy="111118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25">
              <a:extLst>
                <a:ext uri="{FF2B5EF4-FFF2-40B4-BE49-F238E27FC236}">
                  <a16:creationId xmlns:a16="http://schemas.microsoft.com/office/drawing/2014/main" xmlns="" id="{6A64146D-A4F3-40FE-9903-F1EB73AF845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313894" y="3071676"/>
              <a:ext cx="720569" cy="22312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16">
            <a:extLst>
              <a:ext uri="{FF2B5EF4-FFF2-40B4-BE49-F238E27FC236}">
                <a16:creationId xmlns:a16="http://schemas.microsoft.com/office/drawing/2014/main" xmlns="" id="{1D7BA762-4A7A-4380-9781-5F0DCC9FB780}"/>
              </a:ext>
            </a:extLst>
          </p:cNvPr>
          <p:cNvGrpSpPr/>
          <p:nvPr/>
        </p:nvGrpSpPr>
        <p:grpSpPr>
          <a:xfrm>
            <a:off x="3339550" y="1875482"/>
            <a:ext cx="2180440" cy="1859183"/>
            <a:chOff x="4728836" y="2681057"/>
            <a:chExt cx="2219418" cy="1892417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xmlns="" id="{BEE81C7F-F1B4-4622-AE5E-3413C5CA8FA2}"/>
                </a:ext>
              </a:extLst>
            </p:cNvPr>
            <p:cNvSpPr/>
            <p:nvPr/>
          </p:nvSpPr>
          <p:spPr>
            <a:xfrm>
              <a:off x="4728836" y="2681057"/>
              <a:ext cx="781235" cy="7812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xmlns="" id="{2A352C73-C0A6-4757-AC53-501C2902139F}"/>
                </a:ext>
              </a:extLst>
            </p:cNvPr>
            <p:cNvSpPr/>
            <p:nvPr/>
          </p:nvSpPr>
          <p:spPr>
            <a:xfrm>
              <a:off x="6167019" y="2681057"/>
              <a:ext cx="781235" cy="7812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xmlns="" id="{19AD7BA2-C03D-43AE-B46C-2951184BC02F}"/>
                </a:ext>
              </a:extLst>
            </p:cNvPr>
            <p:cNvSpPr/>
            <p:nvPr/>
          </p:nvSpPr>
          <p:spPr>
            <a:xfrm>
              <a:off x="6167018" y="3792239"/>
              <a:ext cx="781235" cy="7812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05.A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45F5ECF4-17D3-4938-AD03-594D1A9DE25C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5510071" y="3071675"/>
              <a:ext cx="6569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8">
              <a:extLst>
                <a:ext uri="{FF2B5EF4-FFF2-40B4-BE49-F238E27FC236}">
                  <a16:creationId xmlns:a16="http://schemas.microsoft.com/office/drawing/2014/main" xmlns="" id="{9FBCE695-E508-40A0-B978-7865FB30344B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5510071" y="3071675"/>
              <a:ext cx="656947" cy="111118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35">
            <a:extLst>
              <a:ext uri="{FF2B5EF4-FFF2-40B4-BE49-F238E27FC236}">
                <a16:creationId xmlns:a16="http://schemas.microsoft.com/office/drawing/2014/main" xmlns="" id="{8917AB8B-A491-4919-B22E-97A30EEF70E2}"/>
              </a:ext>
            </a:extLst>
          </p:cNvPr>
          <p:cNvGrpSpPr/>
          <p:nvPr/>
        </p:nvGrpSpPr>
        <p:grpSpPr>
          <a:xfrm>
            <a:off x="6236132" y="2245001"/>
            <a:ext cx="2612451" cy="757740"/>
            <a:chOff x="9260889" y="1074195"/>
            <a:chExt cx="2601157" cy="781236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xmlns="" id="{3AC01DEF-9FCC-4FF6-B8F4-040C1D2F4866}"/>
                </a:ext>
              </a:extLst>
            </p:cNvPr>
            <p:cNvSpPr/>
            <p:nvPr/>
          </p:nvSpPr>
          <p:spPr>
            <a:xfrm>
              <a:off x="9260889" y="1074196"/>
              <a:ext cx="781235" cy="78123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91.C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xmlns="" id="{5D42C8A6-99D8-4046-99EE-358A2FEA9163}"/>
                </a:ext>
              </a:extLst>
            </p:cNvPr>
            <p:cNvSpPr/>
            <p:nvPr/>
          </p:nvSpPr>
          <p:spPr>
            <a:xfrm>
              <a:off x="11080811" y="1074195"/>
              <a:ext cx="781235" cy="78123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bg1"/>
                  </a:solidFill>
                  <a:latin typeface="Gill Sans MT" pitchFamily="34" charset="0"/>
                  <a:ea typeface="微軟正黑體" pitchFamily="34" charset="-120"/>
                </a:rPr>
                <a:t>01.B</a:t>
              </a:r>
              <a:endParaRPr lang="zh-TW" altLang="en-US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xmlns="" id="{519EBC56-0DC3-4972-9EC9-E92863060B4F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10042124" y="1464813"/>
              <a:ext cx="10386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內容版面配置區 3">
            <a:extLst>
              <a:ext uri="{FF2B5EF4-FFF2-40B4-BE49-F238E27FC236}">
                <a16:creationId xmlns:a16="http://schemas.microsoft.com/office/drawing/2014/main" xmlns="" id="{22D02DBD-FA75-4253-8B21-391E5F0F6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99710516"/>
              </p:ext>
            </p:extLst>
          </p:nvPr>
        </p:nvGraphicFramePr>
        <p:xfrm>
          <a:off x="728145" y="4414789"/>
          <a:ext cx="7687710" cy="54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42">
                  <a:extLst>
                    <a:ext uri="{9D8B030D-6E8A-4147-A177-3AD203B41FA5}">
                      <a16:colId xmlns:a16="http://schemas.microsoft.com/office/drawing/2014/main" xmlns="" val="3877455834"/>
                    </a:ext>
                  </a:extLst>
                </a:gridCol>
                <a:gridCol w="1537542">
                  <a:extLst>
                    <a:ext uri="{9D8B030D-6E8A-4147-A177-3AD203B41FA5}">
                      <a16:colId xmlns:a16="http://schemas.microsoft.com/office/drawing/2014/main" xmlns="" val="2742455408"/>
                    </a:ext>
                  </a:extLst>
                </a:gridCol>
                <a:gridCol w="1537542">
                  <a:extLst>
                    <a:ext uri="{9D8B030D-6E8A-4147-A177-3AD203B41FA5}">
                      <a16:colId xmlns:a16="http://schemas.microsoft.com/office/drawing/2014/main" xmlns="" val="2300385979"/>
                    </a:ext>
                  </a:extLst>
                </a:gridCol>
                <a:gridCol w="1537542">
                  <a:extLst>
                    <a:ext uri="{9D8B030D-6E8A-4147-A177-3AD203B41FA5}">
                      <a16:colId xmlns:a16="http://schemas.microsoft.com/office/drawing/2014/main" xmlns="" val="943649336"/>
                    </a:ext>
                  </a:extLst>
                </a:gridCol>
                <a:gridCol w="1537542">
                  <a:extLst>
                    <a:ext uri="{9D8B030D-6E8A-4147-A177-3AD203B41FA5}">
                      <a16:colId xmlns:a16="http://schemas.microsoft.com/office/drawing/2014/main" xmlns="" val="3676476809"/>
                    </a:ext>
                  </a:extLst>
                </a:gridCol>
              </a:tblGrid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Material Supply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01.B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05.A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46.A</a:t>
                      </a:r>
                      <a:endParaRPr lang="zh-TW" altLang="en-US" sz="13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9486899"/>
                  </a:ext>
                </a:extLst>
              </a:tr>
              <a:tr h="271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QTY</a:t>
                      </a:r>
                      <a:r>
                        <a:rPr lang="zh-TW" altLang="en-US" sz="13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TW" sz="13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/ Remain</a:t>
                      </a:r>
                      <a:endParaRPr lang="zh-TW" altLang="en-US" sz="13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1300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1700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1000 / 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0</a:t>
                      </a:r>
                      <a:endParaRPr lang="zh-TW" altLang="en-US" sz="13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66850" marR="66850" marT="33425" marB="334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3295309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296525" y="2076695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Target : 1000</a:t>
            </a:r>
          </a:p>
          <a:p>
            <a:r>
              <a:rPr lang="en-US" altLang="zh-TW" sz="1200" dirty="0" smtClean="0"/>
              <a:t>Output : 1000</a:t>
            </a:r>
          </a:p>
          <a:p>
            <a:r>
              <a:rPr lang="en-US" altLang="zh-TW" sz="1200" dirty="0" smtClean="0"/>
              <a:t>De-commit : 0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1851670"/>
            <a:ext cx="91723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:300</a:t>
            </a:r>
            <a:endParaRPr lang="en-US" altLang="zh-TW" dirty="0"/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2976795"/>
            <a:ext cx="94897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 700</a:t>
            </a:r>
            <a:endParaRPr lang="en-US" altLang="zh-TW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141730" y="4056915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 1000</a:t>
            </a:r>
            <a:endParaRPr lang="en-US" altLang="zh-TW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3221850" y="2616755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Target : 1000</a:t>
            </a:r>
          </a:p>
          <a:p>
            <a:r>
              <a:rPr lang="en-US" altLang="zh-TW" sz="1200" dirty="0" smtClean="0"/>
              <a:t>Output : 1000</a:t>
            </a:r>
          </a:p>
          <a:p>
            <a:r>
              <a:rPr lang="en-US" altLang="zh-TW" sz="1200" dirty="0" smtClean="0"/>
              <a:t>De-commit : 0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5157065" y="2391730"/>
            <a:ext cx="10070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:1000</a:t>
            </a:r>
            <a:endParaRPr lang="en-US" altLang="zh-TW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5157065" y="3471850"/>
            <a:ext cx="10070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:1000</a:t>
            </a:r>
            <a:endParaRPr lang="en-US" altLang="zh-TW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7DC9AC16-72DB-48C0-9D39-6DAEFCA05E30}"/>
              </a:ext>
            </a:extLst>
          </p:cNvPr>
          <p:cNvSpPr txBox="1"/>
          <p:nvPr/>
        </p:nvSpPr>
        <p:spPr>
          <a:xfrm>
            <a:off x="6147175" y="3021800"/>
            <a:ext cx="107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Target : 1000</a:t>
            </a:r>
          </a:p>
          <a:p>
            <a:r>
              <a:rPr lang="en-US" altLang="zh-TW" sz="1200" dirty="0" smtClean="0"/>
              <a:t>Output : 1000</a:t>
            </a:r>
          </a:p>
          <a:p>
            <a:r>
              <a:rPr lang="en-US" altLang="zh-TW" sz="1200" dirty="0" smtClean="0"/>
              <a:t>De-commit : 0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7992380" y="2976795"/>
            <a:ext cx="103874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:1000</a:t>
            </a:r>
            <a:endParaRPr lang="en-US" altLang="zh-TW" dirty="0"/>
          </a:p>
        </p:txBody>
      </p:sp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C4E09F05-D4FD-486A-BDB4-9F3CD12F40C6}"/>
              </a:ext>
            </a:extLst>
          </p:cNvPr>
          <p:cNvSpPr txBox="1"/>
          <p:nvPr/>
        </p:nvSpPr>
        <p:spPr>
          <a:xfrm>
            <a:off x="2951820" y="906565"/>
            <a:ext cx="3240360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75000"/>
                  </a:schemeClr>
                </a:solidFill>
              </a:rPr>
              <a:t>MILP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</a:rPr>
              <a:t>求解 </a:t>
            </a:r>
            <a:r>
              <a:rPr lang="en-US" altLang="zh-TW" sz="20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</a:rPr>
              <a:t>全域搜尋最佳解 </a:t>
            </a:r>
            <a:endParaRPr lang="en-US" altLang="zh-TW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專案結果比較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分析差異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061610" y="2841780"/>
            <a:ext cx="6705745" cy="2298160"/>
            <a:chOff x="1106615" y="1851670"/>
            <a:chExt cx="6705745" cy="2298160"/>
          </a:xfrm>
        </p:grpSpPr>
        <p:sp>
          <p:nvSpPr>
            <p:cNvPr id="37" name="文字方塊 36"/>
            <p:cNvSpPr txBox="1"/>
            <p:nvPr/>
          </p:nvSpPr>
          <p:spPr>
            <a:xfrm>
              <a:off x="1106615" y="1851670"/>
              <a:ext cx="670574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Rule Based : </a:t>
              </a:r>
            </a:p>
            <a:p>
              <a:pPr lvl="1">
                <a:lnSpc>
                  <a:spcPct val="150000"/>
                </a:lnSpc>
              </a:pPr>
              <a:r>
                <a:rPr lang="zh-TW" altLang="en-US" dirty="0" smtClean="0"/>
                <a:t>因給定配料優先順序的規則，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未綜觀材料配置時的主替料特性</a:t>
              </a:r>
              <a:r>
                <a:rPr lang="zh-TW" altLang="en-US" dirty="0" smtClean="0"/>
                <a:t>，導致機種間搶料狀況發生，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無法順利</a:t>
              </a:r>
              <a:r>
                <a:rPr lang="zh-TW" altLang="en-US" smtClean="0">
                  <a:solidFill>
                    <a:srgbClr val="FF0000"/>
                  </a:solidFill>
                </a:rPr>
                <a:t>滿足</a:t>
              </a:r>
              <a:r>
                <a:rPr lang="zh-TW" altLang="en-US" smtClean="0">
                  <a:solidFill>
                    <a:srgbClr val="FF0000"/>
                  </a:solidFill>
                </a:rPr>
                <a:t>需求。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106615" y="2841780"/>
              <a:ext cx="6705745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MILP Model – Optimal Solution : </a:t>
              </a:r>
            </a:p>
            <a:p>
              <a:pPr lvl="1">
                <a:lnSpc>
                  <a:spcPct val="150000"/>
                </a:lnSpc>
              </a:pPr>
              <a:r>
                <a:rPr lang="zh-TW" altLang="en-US" dirty="0" smtClean="0"/>
                <a:t>直接以各機種的</a:t>
              </a:r>
              <a:r>
                <a:rPr lang="en-US" altLang="zh-TW" dirty="0" smtClean="0"/>
                <a:t>BOM</a:t>
              </a:r>
              <a:r>
                <a:rPr lang="zh-TW" altLang="en-US" dirty="0" smtClean="0"/>
                <a:t>進行模型建置，此模型是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同時考慮主替料間的配置</a:t>
              </a:r>
              <a:r>
                <a:rPr lang="zh-TW" altLang="en-US" dirty="0" smtClean="0"/>
                <a:t>，因此在分配物料上，可以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更彈性地分配物料而不會產生搶料</a:t>
              </a:r>
              <a:r>
                <a:rPr lang="zh-TW" altLang="en-US" dirty="0" smtClean="0"/>
                <a:t>的情況，以達到最大化達交率的目標。</a:t>
              </a:r>
              <a:endParaRPr lang="zh-TW" altLang="en-US" dirty="0"/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46575" y="906565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677333"/>
                <a:gridCol w="677334"/>
                <a:gridCol w="677333"/>
                <a:gridCol w="677333"/>
                <a:gridCol w="677334"/>
                <a:gridCol w="677333"/>
              </a:tblGrid>
              <a:tr h="297477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based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MILP Model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7477">
                <a:tc>
                  <a:txBody>
                    <a:bodyPr/>
                    <a:lstStyle/>
                    <a:p>
                      <a:pPr algn="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97.A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91.A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91.C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97.A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91.A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91.C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7477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77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77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De-commit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  <a:endParaRPr lang="zh-TW" altLang="en-US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700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  <a:endParaRPr lang="zh-TW" altLang="en-US" dirty="0" smtClean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6642230" y="861560"/>
            <a:ext cx="495055" cy="495055"/>
          </a:xfrm>
          <a:prstGeom prst="ellipse">
            <a:avLst/>
          </a:prstGeom>
          <a:solidFill>
            <a:srgbClr val="F75B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勝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專案摘要及架構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專案結果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執行方法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結論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89"/>
            <a:ext cx="8229600" cy="540061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專案摘要 </a:t>
            </a:r>
            <a:r>
              <a:rPr lang="en-US" altLang="zh-TW" dirty="0" smtClean="0"/>
              <a:t>- </a:t>
            </a:r>
            <a:r>
              <a:rPr lang="zh-TW" altLang="en-US" sz="2000" dirty="0" smtClean="0">
                <a:solidFill>
                  <a:schemeClr val="tx2">
                    <a:lumMod val="75000"/>
                  </a:schemeClr>
                </a:solidFill>
              </a:rPr>
              <a:t>系統化詢單流程及最佳化關鍵材料配置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群組 18"/>
          <p:cNvGrpSpPr/>
          <p:nvPr/>
        </p:nvGrpSpPr>
        <p:grpSpPr>
          <a:xfrm>
            <a:off x="26495" y="681540"/>
            <a:ext cx="2166705" cy="2166705"/>
            <a:chOff x="611559" y="1131590"/>
            <a:chExt cx="2166705" cy="2166705"/>
          </a:xfrm>
        </p:grpSpPr>
        <p:pic>
          <p:nvPicPr>
            <p:cNvPr id="9" name="圖片 8" descr="iconfinder_flag_4696650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1559" y="1131590"/>
              <a:ext cx="2166705" cy="216670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016605" y="17166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effectLst/>
                </a:rPr>
                <a:t>專案目的</a:t>
              </a:r>
              <a:endParaRPr lang="zh-TW" altLang="en-US" sz="1800" b="1" dirty="0">
                <a:effectLst/>
              </a:endParaRPr>
            </a:p>
          </p:txBody>
        </p:sp>
      </p:grpSp>
      <p:grpSp>
        <p:nvGrpSpPr>
          <p:cNvPr id="4" name="群組 19"/>
          <p:cNvGrpSpPr/>
          <p:nvPr/>
        </p:nvGrpSpPr>
        <p:grpSpPr>
          <a:xfrm>
            <a:off x="2771800" y="636535"/>
            <a:ext cx="2166705" cy="2166705"/>
            <a:chOff x="3356865" y="1086585"/>
            <a:chExt cx="2166705" cy="2166705"/>
          </a:xfrm>
        </p:grpSpPr>
        <p:pic>
          <p:nvPicPr>
            <p:cNvPr id="10" name="圖片 9" descr="iconfinder_flag_4696650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6865" y="1086585"/>
              <a:ext cx="2166705" cy="2166705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3761910" y="17166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effectLst/>
                </a:rPr>
                <a:t>專案內容</a:t>
              </a:r>
            </a:p>
          </p:txBody>
        </p:sp>
      </p:grpSp>
      <p:grpSp>
        <p:nvGrpSpPr>
          <p:cNvPr id="5" name="群組 20"/>
          <p:cNvGrpSpPr/>
          <p:nvPr/>
        </p:nvGrpSpPr>
        <p:grpSpPr>
          <a:xfrm>
            <a:off x="5697125" y="636535"/>
            <a:ext cx="2166705" cy="2166705"/>
            <a:chOff x="6327195" y="1086585"/>
            <a:chExt cx="2166705" cy="2166705"/>
          </a:xfrm>
        </p:grpSpPr>
        <p:pic>
          <p:nvPicPr>
            <p:cNvPr id="11" name="圖片 10" descr="iconfinder_flag_4696650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27195" y="1086585"/>
              <a:ext cx="2166705" cy="216670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6687235" y="17166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effectLst/>
                </a:rPr>
                <a:t>專案結果</a:t>
              </a: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11561" y="2166705"/>
          <a:ext cx="232792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/>
              </a:tblGrid>
              <a:tr h="370840">
                <a:tc>
                  <a:txBody>
                    <a:bodyPr/>
                    <a:lstStyle/>
                    <a:p>
                      <a:pPr lvl="1" algn="dist">
                        <a:lnSpc>
                          <a:spcPts val="2500"/>
                        </a:lnSpc>
                      </a:pPr>
                      <a:r>
                        <a:rPr lang="zh-TW" altLang="en-US" sz="1400" b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改善現行詢單流程，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將其系統化，提升詢單效率，</a:t>
                      </a:r>
                      <a:endParaRPr lang="zh-TW" altLang="en-US" sz="14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使剩料配置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最佳化</a:t>
                      </a:r>
                      <a:r>
                        <a:rPr lang="zh-TW" altLang="en-US" sz="1400" b="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，進而</a:t>
                      </a: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升接單量，增加收益。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56866" y="2166705"/>
          <a:ext cx="2327920" cy="286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/>
              </a:tblGrid>
              <a:tr h="370840">
                <a:tc>
                  <a:txBody>
                    <a:bodyPr/>
                    <a:lstStyle/>
                    <a:p>
                      <a:pPr marL="457200" marR="0" lvl="1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以數學規劃方式，使</a:t>
                      </a:r>
                      <a:endParaRPr lang="zh-TW" altLang="en-US" sz="1400" b="0" baseline="0" dirty="0" smtClean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用</a:t>
                      </a:r>
                      <a:r>
                        <a:rPr lang="en-US" altLang="zh-TW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CPLEX</a:t>
                      </a:r>
                      <a:r>
                        <a:rPr lang="zh-TW" altLang="en-US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建立混整數規劃模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型</a:t>
                      </a: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，進行最佳化運算，結合</a:t>
                      </a:r>
                      <a:endParaRPr lang="zh-TW" altLang="en-US" sz="1400" b="0" baseline="0" dirty="0" smtClean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VSTO</a:t>
                      </a: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開發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UI</a:t>
                      </a: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介面，依照使</a:t>
                      </a:r>
                      <a:endParaRPr lang="zh-TW" altLang="en-US" sz="1400" b="0" baseline="0" dirty="0" smtClean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用者需求與當前剩料資</a:t>
                      </a:r>
                      <a:endParaRPr lang="zh-TW" altLang="en-US" sz="1400" b="0" baseline="0" dirty="0" smtClean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訊，</a:t>
                      </a:r>
                      <a:r>
                        <a:rPr lang="zh-TW" altLang="en-US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立即提供最佳化資訊，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輔助決策，加速詢單流程。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276021" y="2166705"/>
          <a:ext cx="232792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/>
              </a:tblGrid>
              <a:tr h="370840">
                <a:tc>
                  <a:txBody>
                    <a:bodyPr/>
                    <a:lstStyle/>
                    <a:p>
                      <a:pPr lvl="1" algn="dist">
                        <a:lnSpc>
                          <a:spcPts val="2500"/>
                        </a:lnSpc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此模型與系統可接受</a:t>
                      </a:r>
                      <a:endParaRPr lang="zh-TW" altLang="en-US" sz="1400" b="0" baseline="0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dist" latinLnBrk="0" hangingPunct="1">
                        <a:lnSpc>
                          <a:spcPts val="2500"/>
                        </a:lnSpc>
                      </a:pPr>
                      <a:r>
                        <a:rPr lang="zh-TW" altLang="en-US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多使用者</a:t>
                      </a: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同時進行詢單作業</a:t>
                      </a:r>
                      <a:endParaRPr lang="zh-TW" altLang="en-US" sz="1400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dist">
                        <a:lnSpc>
                          <a:spcPts val="2500"/>
                        </a:lnSpc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並能在數秒鐘內提供詢單結</a:t>
                      </a:r>
                      <a:endParaRPr lang="zh-TW" altLang="en-US" sz="1400" dirty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果，且大幅降低單一詢單所</a:t>
                      </a:r>
                      <a:endParaRPr lang="zh-TW" altLang="en-US" sz="1400" dirty="0" smtClean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花費之時</a:t>
                      </a:r>
                      <a:r>
                        <a:rPr lang="zh-TW" altLang="en-US" sz="1400" dirty="0" smtClean="0">
                          <a:latin typeface="Gill Sans MT" pitchFamily="34" charset="0"/>
                          <a:ea typeface="微軟正黑體" pitchFamily="34" charset="-120"/>
                        </a:rPr>
                        <a:t>間</a:t>
                      </a:r>
                      <a:r>
                        <a:rPr lang="zh-TW" altLang="en-US" sz="1400" b="0" baseline="0" dirty="0" smtClean="0">
                          <a:solidFill>
                            <a:schemeClr val="tx1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與所耗費人力，</a:t>
                      </a:r>
                      <a:endParaRPr lang="zh-TW" altLang="en-US" sz="1400" dirty="0" smtClean="0"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baseline="0" dirty="0" smtClean="0">
                          <a:solidFill>
                            <a:srgbClr val="FF0000"/>
                          </a:solidFill>
                          <a:latin typeface="Gill Sans MT" pitchFamily="34" charset="0"/>
                          <a:ea typeface="微軟正黑體" pitchFamily="34" charset="-120"/>
                        </a:rPr>
                        <a:t>提升整體效率與效益。</a:t>
                      </a:r>
                      <a:endParaRPr lang="zh-TW" altLang="en-US" sz="1400" b="0" dirty="0" smtClean="0">
                        <a:solidFill>
                          <a:srgbClr val="FF0000"/>
                        </a:solidFill>
                        <a:latin typeface="Gill Sans MT" pitchFamily="34" charset="0"/>
                        <a:ea typeface="微軟正黑體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開發工具</a:t>
            </a:r>
            <a:endParaRPr lang="zh-TW" altLang="en-US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17026" y="861560"/>
            <a:ext cx="8324462" cy="4095455"/>
            <a:chOff x="417026" y="861560"/>
            <a:chExt cx="8324462" cy="4095455"/>
          </a:xfrm>
        </p:grpSpPr>
        <p:sp>
          <p:nvSpPr>
            <p:cNvPr id="18" name="橢圓 17"/>
            <p:cNvSpPr/>
            <p:nvPr/>
          </p:nvSpPr>
          <p:spPr>
            <a:xfrm>
              <a:off x="2726795" y="1266605"/>
              <a:ext cx="3690410" cy="3690410"/>
            </a:xfrm>
            <a:prstGeom prst="ellipse">
              <a:avLst/>
            </a:prstGeom>
            <a:blipFill dpi="0" rotWithShape="1">
              <a:blip r:embed="rId2" cstate="print">
                <a:alphaModFix amt="10000"/>
              </a:blip>
              <a:srcRect/>
              <a:stretch>
                <a:fillRect/>
              </a:stretch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詢單</a:t>
              </a:r>
              <a:endParaRPr lang="en-US" altLang="zh-TW" sz="3200" b="1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 algn="ctr"/>
              <a:r>
                <a:rPr lang="en-US" altLang="zh-TW" sz="3200" b="1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MILP Model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041188" y="3034793"/>
              <a:ext cx="2700300" cy="1485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17114" y="861560"/>
              <a:ext cx="2709772" cy="990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417026" y="3394834"/>
              <a:ext cx="2984844" cy="1022121"/>
              <a:chOff x="417026" y="3394834"/>
              <a:chExt cx="2984844" cy="102212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17026" y="3394834"/>
                <a:ext cx="2700300" cy="76508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endParaRPr>
              </a:p>
            </p:txBody>
          </p:sp>
          <p:pic>
            <p:nvPicPr>
              <p:cNvPr id="25" name="圖片 24" descr="sqldev_log_new.jpg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771800" y="3786885"/>
                <a:ext cx="630070" cy="63007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資料預處理</a:t>
            </a:r>
            <a:endParaRPr lang="zh-TW" altLang="en-US" dirty="0"/>
          </a:p>
        </p:txBody>
      </p:sp>
      <p:grpSp>
        <p:nvGrpSpPr>
          <p:cNvPr id="137" name="群組 136"/>
          <p:cNvGrpSpPr/>
          <p:nvPr/>
        </p:nvGrpSpPr>
        <p:grpSpPr>
          <a:xfrm>
            <a:off x="4313123" y="1311610"/>
            <a:ext cx="3814272" cy="3552843"/>
            <a:chOff x="161510" y="1417410"/>
            <a:chExt cx="3814272" cy="3552843"/>
          </a:xfrm>
        </p:grpSpPr>
        <p:grpSp>
          <p:nvGrpSpPr>
            <p:cNvPr id="59" name="群組 58"/>
            <p:cNvGrpSpPr/>
            <p:nvPr/>
          </p:nvGrpSpPr>
          <p:grpSpPr>
            <a:xfrm>
              <a:off x="206515" y="1491630"/>
              <a:ext cx="3731676" cy="3418267"/>
              <a:chOff x="590927" y="1491630"/>
              <a:chExt cx="3731676" cy="3418267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590927" y="149163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A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536032" y="149163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B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1536032" y="221171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C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1536032" y="293179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D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681790" y="149163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E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2681790" y="221171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F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2681790" y="446196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I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2681790" y="293179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G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2681790" y="3719376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H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851920" y="221171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J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3851920" y="293179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K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3851920" y="3719376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L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3851920" y="446196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M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cxnSp>
            <p:nvCxnSpPr>
              <p:cNvPr id="20" name="直線接點 19"/>
              <p:cNvCxnSpPr>
                <a:stCxn id="6" idx="6"/>
                <a:endCxn id="7" idx="2"/>
              </p:cNvCxnSpPr>
              <p:nvPr/>
            </p:nvCxnSpPr>
            <p:spPr>
              <a:xfrm>
                <a:off x="1061610" y="1715599"/>
                <a:ext cx="4744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6"/>
                <a:endCxn id="8" idx="2"/>
              </p:cNvCxnSpPr>
              <p:nvPr/>
            </p:nvCxnSpPr>
            <p:spPr>
              <a:xfrm>
                <a:off x="1061610" y="1715599"/>
                <a:ext cx="474422" cy="7200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接點 25"/>
              <p:cNvCxnSpPr>
                <a:stCxn id="6" idx="6"/>
                <a:endCxn id="9" idx="2"/>
              </p:cNvCxnSpPr>
              <p:nvPr/>
            </p:nvCxnSpPr>
            <p:spPr>
              <a:xfrm>
                <a:off x="1061610" y="1715599"/>
                <a:ext cx="474422" cy="14401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>
                <a:stCxn id="10" idx="2"/>
                <a:endCxn id="7" idx="6"/>
              </p:cNvCxnSpPr>
              <p:nvPr/>
            </p:nvCxnSpPr>
            <p:spPr>
              <a:xfrm flipH="1">
                <a:off x="2006715" y="1715599"/>
                <a:ext cx="6750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>
                <a:stCxn id="11" idx="2"/>
                <a:endCxn id="8" idx="6"/>
              </p:cNvCxnSpPr>
              <p:nvPr/>
            </p:nvCxnSpPr>
            <p:spPr>
              <a:xfrm flipH="1">
                <a:off x="2006715" y="2435679"/>
                <a:ext cx="6750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stCxn id="15" idx="2"/>
                <a:endCxn id="11" idx="6"/>
              </p:cNvCxnSpPr>
              <p:nvPr/>
            </p:nvCxnSpPr>
            <p:spPr>
              <a:xfrm flipH="1">
                <a:off x="3152473" y="2435679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13" idx="2"/>
                <a:endCxn id="9" idx="6"/>
              </p:cNvCxnSpPr>
              <p:nvPr/>
            </p:nvCxnSpPr>
            <p:spPr>
              <a:xfrm flipH="1">
                <a:off x="2006715" y="3155759"/>
                <a:ext cx="6750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>
                <a:stCxn id="13" idx="6"/>
                <a:endCxn id="16" idx="2"/>
              </p:cNvCxnSpPr>
              <p:nvPr/>
            </p:nvCxnSpPr>
            <p:spPr>
              <a:xfrm>
                <a:off x="3152473" y="3155759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接點 45"/>
              <p:cNvCxnSpPr>
                <a:stCxn id="9" idx="6"/>
                <a:endCxn id="14" idx="2"/>
              </p:cNvCxnSpPr>
              <p:nvPr/>
            </p:nvCxnSpPr>
            <p:spPr>
              <a:xfrm>
                <a:off x="2006715" y="3155759"/>
                <a:ext cx="675075" cy="78758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肘形接點 49"/>
              <p:cNvCxnSpPr>
                <a:stCxn id="9" idx="6"/>
                <a:endCxn id="12" idx="2"/>
              </p:cNvCxnSpPr>
              <p:nvPr/>
            </p:nvCxnSpPr>
            <p:spPr>
              <a:xfrm>
                <a:off x="2006715" y="3155759"/>
                <a:ext cx="675075" cy="1530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>
                <a:stCxn id="14" idx="6"/>
                <a:endCxn id="17" idx="2"/>
              </p:cNvCxnSpPr>
              <p:nvPr/>
            </p:nvCxnSpPr>
            <p:spPr>
              <a:xfrm>
                <a:off x="3152473" y="3943345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>
                <a:stCxn id="12" idx="6"/>
                <a:endCxn id="18" idx="2"/>
              </p:cNvCxnSpPr>
              <p:nvPr/>
            </p:nvCxnSpPr>
            <p:spPr>
              <a:xfrm>
                <a:off x="3152473" y="4685929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161510" y="1446625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110511" y="1455158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110511" y="2175237"/>
              <a:ext cx="536164" cy="125160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53511" y="1417410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62231" y="2144934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439618" y="2136214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260768" y="2892578"/>
              <a:ext cx="536164" cy="13138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54974" y="439372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439618" y="2856294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439618" y="3635893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39618" y="439372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sp>
        <p:nvSpPr>
          <p:cNvPr id="139" name="向右箭號 138"/>
          <p:cNvSpPr/>
          <p:nvPr/>
        </p:nvSpPr>
        <p:spPr>
          <a:xfrm>
            <a:off x="3941930" y="2751770"/>
            <a:ext cx="675075" cy="450050"/>
          </a:xfrm>
          <a:prstGeom prst="rightArrow">
            <a:avLst>
              <a:gd name="adj1" fmla="val 50000"/>
              <a:gd name="adj2" fmla="val 51679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內容版面配置區 8"/>
          <p:cNvSpPr>
            <a:spLocks noGrp="1"/>
          </p:cNvSpPr>
          <p:nvPr>
            <p:ph sz="quarter" idx="22"/>
          </p:nvPr>
        </p:nvSpPr>
        <p:spPr>
          <a:xfrm>
            <a:off x="521550" y="816555"/>
            <a:ext cx="8460940" cy="405045"/>
          </a:xfrm>
        </p:spPr>
        <p:txBody>
          <a:bodyPr>
            <a:normAutofit/>
          </a:bodyPr>
          <a:lstStyle/>
          <a:p>
            <a:r>
              <a:rPr lang="zh-TW" altLang="en-US" sz="1600" dirty="0" smtClean="0"/>
              <a:t>利用</a:t>
            </a:r>
            <a:r>
              <a:rPr lang="en-US" altLang="zh-TW" sz="1600" dirty="0" smtClean="0"/>
              <a:t>BOM</a:t>
            </a:r>
            <a:r>
              <a:rPr lang="zh-TW" altLang="en-US" sz="1600" dirty="0" smtClean="0"/>
              <a:t>表結構，定義出</a:t>
            </a:r>
            <a:r>
              <a:rPr lang="en-US" altLang="zh-TW" sz="1600" dirty="0" smtClean="0"/>
              <a:t>Model</a:t>
            </a:r>
            <a:r>
              <a:rPr lang="zh-TW" altLang="en-US" sz="1600" dirty="0" smtClean="0"/>
              <a:t>所需的</a:t>
            </a:r>
            <a:r>
              <a:rPr lang="en-US" altLang="zh-TW" sz="1600" dirty="0" smtClean="0"/>
              <a:t>Edge Set </a:t>
            </a:r>
            <a:r>
              <a:rPr lang="en-US" altLang="zh-TW" sz="1600" dirty="0" smtClean="0">
                <a:sym typeface="Wingdings" pitchFamily="2" charset="2"/>
              </a:rPr>
              <a:t> Node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(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圓形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)</a:t>
            </a:r>
            <a:r>
              <a:rPr lang="zh-TW" altLang="en-US" sz="1600" dirty="0" smtClean="0">
                <a:sym typeface="Wingdings" pitchFamily="2" charset="2"/>
              </a:rPr>
              <a:t>、</a:t>
            </a:r>
            <a:r>
              <a:rPr lang="en-US" altLang="zh-TW" sz="1600" dirty="0" smtClean="0">
                <a:sym typeface="Wingdings" pitchFamily="2" charset="2"/>
              </a:rPr>
              <a:t>Group</a:t>
            </a:r>
            <a:r>
              <a:rPr lang="zh-TW" altLang="en-US" sz="1600" dirty="0" smtClean="0">
                <a:sym typeface="Wingdings" pitchFamily="2" charset="2"/>
              </a:rPr>
              <a:t> 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(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方框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8391631" y="1986685"/>
            <a:ext cx="701570" cy="22952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496196" y="2042941"/>
            <a:ext cx="492443" cy="21827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</a:rPr>
              <a:t>裡面包含兩種料號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直線單箭頭接點 47"/>
          <p:cNvCxnSpPr>
            <a:stCxn id="105" idx="3"/>
            <a:endCxn id="44" idx="1"/>
          </p:cNvCxnSpPr>
          <p:nvPr/>
        </p:nvCxnSpPr>
        <p:spPr>
          <a:xfrm>
            <a:off x="8127395" y="2318680"/>
            <a:ext cx="264236" cy="815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08" idx="3"/>
            <a:endCxn id="44" idx="1"/>
          </p:cNvCxnSpPr>
          <p:nvPr/>
        </p:nvCxnSpPr>
        <p:spPr>
          <a:xfrm>
            <a:off x="8127395" y="3038760"/>
            <a:ext cx="264236" cy="955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09" idx="3"/>
            <a:endCxn id="44" idx="1"/>
          </p:cNvCxnSpPr>
          <p:nvPr/>
        </p:nvCxnSpPr>
        <p:spPr>
          <a:xfrm flipV="1">
            <a:off x="8127395" y="3134313"/>
            <a:ext cx="264236" cy="6840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206515" y="1311610"/>
            <a:ext cx="3330370" cy="3510390"/>
            <a:chOff x="206515" y="1311610"/>
            <a:chExt cx="3330370" cy="3510390"/>
          </a:xfrm>
        </p:grpSpPr>
        <p:sp>
          <p:nvSpPr>
            <p:cNvPr id="61" name="圓角矩形 60"/>
            <p:cNvSpPr/>
            <p:nvPr/>
          </p:nvSpPr>
          <p:spPr>
            <a:xfrm>
              <a:off x="206515" y="1311610"/>
              <a:ext cx="540060" cy="31503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91!</a:t>
              </a:r>
              <a:endParaRPr lang="zh-TW" altLang="en-US" dirty="0"/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1061610" y="1716655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90!</a:t>
              </a:r>
              <a:endParaRPr lang="zh-TW" altLang="en-US" dirty="0"/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1061610" y="2277023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70!</a:t>
              </a:r>
              <a:endParaRPr lang="zh-TW" altLang="en-US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1061610" y="3021800"/>
              <a:ext cx="540060" cy="31503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70!</a:t>
              </a:r>
              <a:endParaRPr lang="zh-TW" altLang="en-US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916705" y="1716655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45!</a:t>
              </a:r>
              <a:endParaRPr lang="zh-TW" altLang="en-US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1916705" y="2277023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52!</a:t>
              </a:r>
              <a:endParaRPr lang="zh-TW" altLang="en-US" dirty="0"/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996825" y="2097003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45!</a:t>
              </a:r>
              <a:endParaRPr lang="zh-TW" altLang="en-US" dirty="0"/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996825" y="2457043"/>
              <a:ext cx="540060" cy="31503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45!</a:t>
              </a:r>
              <a:endParaRPr lang="zh-TW" altLang="en-US" dirty="0"/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1916705" y="3021800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52!</a:t>
              </a:r>
              <a:endParaRPr lang="zh-TW" altLang="en-US" dirty="0"/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1916705" y="3651870"/>
              <a:ext cx="540060" cy="31503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52!</a:t>
              </a:r>
              <a:endParaRPr lang="zh-TW" altLang="en-US" dirty="0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1916705" y="4506965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82!</a:t>
              </a:r>
              <a:endParaRPr lang="zh-TW" altLang="en-US" dirty="0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2996825" y="2886785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45!</a:t>
              </a:r>
              <a:endParaRPr lang="zh-TW" altLang="en-US" dirty="0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2996825" y="3246825"/>
              <a:ext cx="540060" cy="31503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45!</a:t>
              </a:r>
              <a:endParaRPr lang="zh-TW" altLang="en-US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996825" y="3651870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45!</a:t>
              </a:r>
              <a:endParaRPr lang="zh-TW" altLang="en-US" dirty="0"/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996825" y="4011910"/>
              <a:ext cx="540060" cy="31503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46!</a:t>
              </a:r>
              <a:endParaRPr lang="zh-TW" altLang="en-US" dirty="0"/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996825" y="4506965"/>
              <a:ext cx="540060" cy="3150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46!</a:t>
              </a:r>
              <a:endParaRPr lang="zh-TW" altLang="en-US" dirty="0"/>
            </a:p>
          </p:txBody>
        </p:sp>
        <p:cxnSp>
          <p:nvCxnSpPr>
            <p:cNvPr id="86" name="肘形接點 85"/>
            <p:cNvCxnSpPr>
              <a:stCxn id="61" idx="3"/>
              <a:endCxn id="70" idx="1"/>
            </p:cNvCxnSpPr>
            <p:nvPr/>
          </p:nvCxnSpPr>
          <p:spPr>
            <a:xfrm>
              <a:off x="746575" y="1469128"/>
              <a:ext cx="315035" cy="4050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接點 89"/>
            <p:cNvCxnSpPr>
              <a:stCxn id="61" idx="3"/>
              <a:endCxn id="71" idx="1"/>
            </p:cNvCxnSpPr>
            <p:nvPr/>
          </p:nvCxnSpPr>
          <p:spPr>
            <a:xfrm>
              <a:off x="746575" y="1469128"/>
              <a:ext cx="315035" cy="9654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接點 93"/>
            <p:cNvCxnSpPr>
              <a:stCxn id="61" idx="3"/>
              <a:endCxn id="72" idx="1"/>
            </p:cNvCxnSpPr>
            <p:nvPr/>
          </p:nvCxnSpPr>
          <p:spPr>
            <a:xfrm>
              <a:off x="746575" y="1469128"/>
              <a:ext cx="315035" cy="17101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70" idx="3"/>
              <a:endCxn id="73" idx="1"/>
            </p:cNvCxnSpPr>
            <p:nvPr/>
          </p:nvCxnSpPr>
          <p:spPr>
            <a:xfrm>
              <a:off x="1601670" y="1874173"/>
              <a:ext cx="315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stCxn id="71" idx="3"/>
              <a:endCxn id="74" idx="1"/>
            </p:cNvCxnSpPr>
            <p:nvPr/>
          </p:nvCxnSpPr>
          <p:spPr>
            <a:xfrm>
              <a:off x="1601670" y="2434541"/>
              <a:ext cx="315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肘形接點 116"/>
            <p:cNvCxnSpPr>
              <a:stCxn id="74" idx="3"/>
              <a:endCxn id="75" idx="1"/>
            </p:cNvCxnSpPr>
            <p:nvPr/>
          </p:nvCxnSpPr>
          <p:spPr>
            <a:xfrm flipV="1">
              <a:off x="2456765" y="2254521"/>
              <a:ext cx="540060" cy="1800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肘形接點 119"/>
            <p:cNvCxnSpPr>
              <a:stCxn id="74" idx="3"/>
              <a:endCxn id="76" idx="1"/>
            </p:cNvCxnSpPr>
            <p:nvPr/>
          </p:nvCxnSpPr>
          <p:spPr>
            <a:xfrm>
              <a:off x="2456765" y="2434541"/>
              <a:ext cx="540060" cy="1800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肘形接點 122"/>
            <p:cNvCxnSpPr>
              <a:stCxn id="77" idx="3"/>
              <a:endCxn id="80" idx="1"/>
            </p:cNvCxnSpPr>
            <p:nvPr/>
          </p:nvCxnSpPr>
          <p:spPr>
            <a:xfrm flipV="1">
              <a:off x="2456765" y="3044303"/>
              <a:ext cx="540060" cy="1350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/>
            <p:cNvCxnSpPr>
              <a:stCxn id="72" idx="3"/>
              <a:endCxn id="77" idx="1"/>
            </p:cNvCxnSpPr>
            <p:nvPr/>
          </p:nvCxnSpPr>
          <p:spPr>
            <a:xfrm>
              <a:off x="1601670" y="3179318"/>
              <a:ext cx="315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接點 130"/>
            <p:cNvCxnSpPr>
              <a:stCxn id="77" idx="3"/>
              <a:endCxn id="81" idx="1"/>
            </p:cNvCxnSpPr>
            <p:nvPr/>
          </p:nvCxnSpPr>
          <p:spPr>
            <a:xfrm>
              <a:off x="2456765" y="3179318"/>
              <a:ext cx="540060" cy="2250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肘形接點 133"/>
            <p:cNvCxnSpPr>
              <a:stCxn id="72" idx="3"/>
              <a:endCxn id="78" idx="1"/>
            </p:cNvCxnSpPr>
            <p:nvPr/>
          </p:nvCxnSpPr>
          <p:spPr>
            <a:xfrm>
              <a:off x="1601670" y="3179318"/>
              <a:ext cx="315035" cy="6300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肘形接點 140"/>
            <p:cNvCxnSpPr>
              <a:stCxn id="72" idx="3"/>
              <a:endCxn id="79" idx="1"/>
            </p:cNvCxnSpPr>
            <p:nvPr/>
          </p:nvCxnSpPr>
          <p:spPr>
            <a:xfrm>
              <a:off x="1601670" y="3179318"/>
              <a:ext cx="315035" cy="14851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接點 144"/>
            <p:cNvCxnSpPr>
              <a:stCxn id="78" idx="3"/>
              <a:endCxn id="83" idx="1"/>
            </p:cNvCxnSpPr>
            <p:nvPr/>
          </p:nvCxnSpPr>
          <p:spPr>
            <a:xfrm>
              <a:off x="2456765" y="3809388"/>
              <a:ext cx="540060" cy="3600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78" idx="3"/>
              <a:endCxn id="82" idx="1"/>
            </p:cNvCxnSpPr>
            <p:nvPr/>
          </p:nvCxnSpPr>
          <p:spPr>
            <a:xfrm>
              <a:off x="2456765" y="3809388"/>
              <a:ext cx="5400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79" idx="3"/>
              <a:endCxn id="84" idx="1"/>
            </p:cNvCxnSpPr>
            <p:nvPr/>
          </p:nvCxnSpPr>
          <p:spPr>
            <a:xfrm>
              <a:off x="2456765" y="4664483"/>
              <a:ext cx="5400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程式流程圖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096725" y="996575"/>
            <a:ext cx="4995555" cy="3780420"/>
            <a:chOff x="2096725" y="996575"/>
            <a:chExt cx="4995555" cy="3780420"/>
          </a:xfrm>
        </p:grpSpPr>
        <p:sp>
          <p:nvSpPr>
            <p:cNvPr id="14" name="橢圓 13"/>
            <p:cNvSpPr/>
            <p:nvPr/>
          </p:nvSpPr>
          <p:spPr>
            <a:xfrm>
              <a:off x="2096725" y="996575"/>
              <a:ext cx="990110" cy="103511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 smtClean="0">
                  <a:ln w="19050">
                    <a:solidFill>
                      <a:schemeClr val="accent5">
                        <a:lumMod val="50000"/>
                      </a:schemeClr>
                    </a:solidFill>
                  </a:ln>
                </a:rPr>
                <a:t>1</a:t>
              </a:r>
              <a:endParaRPr lang="zh-TW" altLang="en-US" b="1" dirty="0">
                <a:ln w="19050"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186735" y="3741880"/>
              <a:ext cx="990110" cy="103511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 smtClean="0">
                  <a:ln w="19050">
                    <a:solidFill>
                      <a:schemeClr val="accent5">
                        <a:lumMod val="50000"/>
                      </a:schemeClr>
                    </a:solidFill>
                  </a:ln>
                </a:rPr>
                <a:t>3</a:t>
              </a:r>
              <a:endParaRPr lang="zh-TW" altLang="en-US" sz="4800" b="1" dirty="0" smtClean="0">
                <a:ln w="19050"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2141730" y="2369228"/>
              <a:ext cx="990110" cy="10351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 smtClean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zh-TW" altLang="en-US" sz="4800" b="1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446875" y="2436735"/>
              <a:ext cx="3420381" cy="81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建立決策變數 </a:t>
              </a: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   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- CPLEX</a:t>
              </a:r>
              <a:endParaRPr lang="en-US" altLang="zh-TW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TW" altLang="en-US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建立目標式、限制式 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- CPLEX</a:t>
              </a:r>
              <a:endParaRPr lang="en-US" altLang="zh-TW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模型求解 </a:t>
              </a: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   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-</a:t>
              </a:r>
              <a:r>
                <a:rPr lang="zh-TW" altLang="en-US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CPLEX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446875" y="3966905"/>
              <a:ext cx="2925325" cy="630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取得求解答案 </a:t>
              </a: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   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- CPLEX</a:t>
              </a:r>
              <a:endParaRPr lang="en-US" altLang="zh-TW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將答案回寫至資料庫 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-</a:t>
              </a:r>
              <a:r>
                <a:rPr lang="zh-TW" altLang="en-US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PL/SQL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446875" y="1086585"/>
              <a:ext cx="3645405" cy="630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讀取資料庫表格資料 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-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資料庫 </a:t>
              </a: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-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 PL/SQL</a:t>
              </a:r>
              <a:endParaRPr lang="en-US" altLang="zh-TW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>
                <a:buFont typeface="Arial" pitchFamily="34" charset="0"/>
                <a:buChar char="•"/>
              </a:pPr>
              <a:r>
                <a:rPr lang="zh-TW" altLang="en-US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資料前處理 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(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BOM</a:t>
              </a:r>
              <a:r>
                <a:rPr lang="zh-TW" altLang="en-US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表轉換 </a:t>
              </a:r>
              <a:r>
                <a:rPr lang="en-US" altLang="zh-TW" sz="1600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)    </a:t>
              </a:r>
              <a:r>
                <a:rPr lang="en-US" altLang="zh-TW" dirty="0" smtClean="0">
                  <a:solidFill>
                    <a:schemeClr val="tx1"/>
                  </a:solidFill>
                  <a:latin typeface="Gill Sans MT" pitchFamily="34" charset="0"/>
                  <a:ea typeface="微軟正黑體" pitchFamily="34" charset="-120"/>
                </a:rPr>
                <a:t>-</a:t>
              </a:r>
              <a:r>
                <a:rPr lang="en-US" altLang="zh-TW" sz="1050" dirty="0" smtClean="0">
                  <a:solidFill>
                    <a:schemeClr val="bg1">
                      <a:lumMod val="50000"/>
                    </a:schemeClr>
                  </a:solidFill>
                  <a:latin typeface="Gill Sans MT" pitchFamily="34" charset="0"/>
                  <a:ea typeface="微軟正黑體" pitchFamily="34" charset="-120"/>
                </a:rPr>
                <a:t> C#.NET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模型假設</a:t>
            </a:r>
            <a:endParaRPr lang="zh-TW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1196625" y="1266605"/>
            <a:ext cx="7470830" cy="3105345"/>
            <a:chOff x="1196625" y="1266605"/>
            <a:chExt cx="7470830" cy="3105345"/>
          </a:xfrm>
        </p:grpSpPr>
        <p:grpSp>
          <p:nvGrpSpPr>
            <p:cNvPr id="31" name="群組 30"/>
            <p:cNvGrpSpPr/>
            <p:nvPr/>
          </p:nvGrpSpPr>
          <p:grpSpPr>
            <a:xfrm>
              <a:off x="1196625" y="1266605"/>
              <a:ext cx="540060" cy="540060"/>
              <a:chOff x="1286635" y="3336835"/>
              <a:chExt cx="540060" cy="540060"/>
            </a:xfrm>
          </p:grpSpPr>
          <p:sp>
            <p:nvSpPr>
              <p:cNvPr id="29" name="圓角矩形 28"/>
              <p:cNvSpPr/>
              <p:nvPr/>
            </p:nvSpPr>
            <p:spPr>
              <a:xfrm>
                <a:off x="1286635" y="3336835"/>
                <a:ext cx="495055" cy="4950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1331640" y="3381840"/>
                <a:ext cx="495055" cy="49505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 smtClean="0">
                    <a:latin typeface="MS Gothic" pitchFamily="49" charset="-128"/>
                    <a:ea typeface="MS Gothic" pitchFamily="49" charset="-128"/>
                  </a:rPr>
                  <a:t>1</a:t>
                </a:r>
                <a:endParaRPr lang="zh-TW" altLang="en-US" b="1" dirty="0">
                  <a:latin typeface="MS Gothic" pitchFamily="49" charset="-128"/>
                  <a:ea typeface="MS Gothic" pitchFamily="49" charset="-128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1196625" y="3831890"/>
              <a:ext cx="540060" cy="540060"/>
              <a:chOff x="926595" y="3336835"/>
              <a:chExt cx="540060" cy="540060"/>
            </a:xfrm>
          </p:grpSpPr>
          <p:sp>
            <p:nvSpPr>
              <p:cNvPr id="42" name="圓角矩形 41"/>
              <p:cNvSpPr/>
              <p:nvPr/>
            </p:nvSpPr>
            <p:spPr>
              <a:xfrm>
                <a:off x="926595" y="3336835"/>
                <a:ext cx="495055" cy="4950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圓角矩形 42"/>
              <p:cNvSpPr/>
              <p:nvPr/>
            </p:nvSpPr>
            <p:spPr>
              <a:xfrm>
                <a:off x="971600" y="3381840"/>
                <a:ext cx="495055" cy="49505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 smtClean="0">
                    <a:latin typeface="MS Gothic" pitchFamily="49" charset="-128"/>
                    <a:ea typeface="MS Gothic" pitchFamily="49" charset="-128"/>
                  </a:rPr>
                  <a:t>4</a:t>
                </a:r>
                <a:endParaRPr lang="zh-TW" altLang="en-US" b="1" dirty="0">
                  <a:latin typeface="MS Gothic" pitchFamily="49" charset="-128"/>
                  <a:ea typeface="MS Gothic" pitchFamily="49" charset="-128"/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196625" y="2976795"/>
              <a:ext cx="540060" cy="540060"/>
              <a:chOff x="926595" y="3336835"/>
              <a:chExt cx="540060" cy="540060"/>
            </a:xfrm>
          </p:grpSpPr>
          <p:sp>
            <p:nvSpPr>
              <p:cNvPr id="45" name="圓角矩形 44"/>
              <p:cNvSpPr/>
              <p:nvPr/>
            </p:nvSpPr>
            <p:spPr>
              <a:xfrm>
                <a:off x="926595" y="3336835"/>
                <a:ext cx="495055" cy="4950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971600" y="3381840"/>
                <a:ext cx="495055" cy="495055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 smtClean="0">
                    <a:latin typeface="MS Gothic" pitchFamily="49" charset="-128"/>
                    <a:ea typeface="MS Gothic" pitchFamily="49" charset="-128"/>
                  </a:rPr>
                  <a:t>3</a:t>
                </a:r>
                <a:endParaRPr lang="zh-TW" altLang="en-US" b="1" dirty="0">
                  <a:latin typeface="MS Gothic" pitchFamily="49" charset="-128"/>
                  <a:ea typeface="MS Gothic" pitchFamily="49" charset="-128"/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1196625" y="2121700"/>
              <a:ext cx="540060" cy="540060"/>
              <a:chOff x="926595" y="3336835"/>
              <a:chExt cx="540060" cy="540060"/>
            </a:xfrm>
          </p:grpSpPr>
          <p:sp>
            <p:nvSpPr>
              <p:cNvPr id="48" name="圓角矩形 47"/>
              <p:cNvSpPr/>
              <p:nvPr/>
            </p:nvSpPr>
            <p:spPr>
              <a:xfrm>
                <a:off x="926595" y="3336835"/>
                <a:ext cx="495055" cy="49505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971600" y="3381840"/>
                <a:ext cx="495055" cy="49505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b="1" dirty="0" smtClean="0">
                    <a:latin typeface="MS Gothic" pitchFamily="49" charset="-128"/>
                    <a:ea typeface="MS Gothic" pitchFamily="49" charset="-128"/>
                  </a:rPr>
                  <a:t>2</a:t>
                </a:r>
                <a:endParaRPr lang="zh-TW" altLang="en-US" b="1" dirty="0">
                  <a:latin typeface="MS Gothic" pitchFamily="49" charset="-128"/>
                  <a:ea typeface="MS Gothic" pitchFamily="49" charset="-128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1916705" y="1401620"/>
              <a:ext cx="16209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prstClr val="black"/>
                  </a:solidFill>
                </a:rPr>
                <a:t>機種間的等級相同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916705" y="2237842"/>
              <a:ext cx="50763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solidFill>
                    <a:prstClr val="black"/>
                  </a:solidFill>
                </a:rPr>
                <a:t>僅考慮目前時間是否還有足夠的剩料，進行額外訂單的生產</a:t>
              </a:r>
              <a:endParaRPr lang="en-US" altLang="zh-TW" dirty="0" smtClean="0">
                <a:solidFill>
                  <a:prstClr val="black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暫不考慮其製程時間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16705" y="3092937"/>
              <a:ext cx="41068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solidFill>
                    <a:prstClr val="black"/>
                  </a:solidFill>
                </a:rPr>
                <a:t>考量現實情況，開始計劃前四周不接受詢單作業</a:t>
              </a:r>
              <a:endParaRPr lang="en-US" altLang="zh-TW" dirty="0" smtClean="0">
                <a:solidFill>
                  <a:prstClr val="black"/>
                </a:solidFill>
              </a:endParaRPr>
            </a:p>
            <a:p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若發生在詢單作業的前四周，則歸類為</a:t>
              </a:r>
              <a:r>
                <a:rPr lang="zh-TW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急單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916705" y="3840310"/>
              <a:ext cx="67507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FontTx/>
                <a:buChar char="-"/>
              </a:pPr>
              <a:r>
                <a:rPr lang="zh-TW" altLang="en-US" dirty="0" smtClean="0">
                  <a:solidFill>
                    <a:prstClr val="black"/>
                  </a:solidFill>
                </a:rPr>
                <a:t>由於各原料間的 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lead time </a:t>
              </a:r>
              <a:r>
                <a:rPr lang="zh-TW" altLang="en-US" dirty="0" smtClean="0">
                  <a:solidFill>
                    <a:prstClr val="black"/>
                  </a:solidFill>
                </a:rPr>
                <a:t>不盡相同，此模型目前只考慮 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01</a:t>
              </a:r>
              <a:r>
                <a:rPr lang="zh-TW" altLang="en-US" dirty="0" smtClean="0">
                  <a:solidFill>
                    <a:prstClr val="black"/>
                  </a:solidFill>
                </a:rPr>
                <a:t>、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05</a:t>
              </a:r>
              <a:r>
                <a:rPr lang="zh-TW" altLang="en-US" dirty="0" smtClean="0">
                  <a:solidFill>
                    <a:prstClr val="black"/>
                  </a:solidFill>
                </a:rPr>
                <a:t>、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46</a:t>
              </a:r>
              <a:r>
                <a:rPr lang="zh-TW" altLang="en-US" dirty="0" smtClean="0">
                  <a:solidFill>
                    <a:prstClr val="black"/>
                  </a:solidFill>
                </a:rPr>
                <a:t>的物料進行規劃 </a:t>
              </a:r>
              <a:endParaRPr lang="en-US" altLang="zh-TW" dirty="0" smtClean="0">
                <a:solidFill>
                  <a:prstClr val="black"/>
                </a:solidFill>
              </a:endParaRPr>
            </a:p>
            <a:p>
              <a:pPr lvl="0"/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因為這三種物料的 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lead time </a:t>
              </a:r>
              <a:r>
                <a:rPr lang="zh-TW" altLang="en-US" dirty="0" smtClean="0">
                  <a:solidFill>
                    <a:schemeClr val="bg1">
                      <a:lumMod val="50000"/>
                    </a:schemeClr>
                  </a:solidFill>
                </a:rPr>
                <a:t>為原料間最長的</a:t>
              </a: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" name="群組 22"/>
          <p:cNvGrpSpPr/>
          <p:nvPr/>
        </p:nvGrpSpPr>
        <p:grpSpPr>
          <a:xfrm>
            <a:off x="566555" y="2571750"/>
            <a:ext cx="3612709" cy="1357119"/>
            <a:chOff x="5427095" y="951570"/>
            <a:chExt cx="3612709" cy="1357119"/>
          </a:xfrm>
        </p:grpSpPr>
        <p:sp>
          <p:nvSpPr>
            <p:cNvPr id="11" name="文字方塊 10"/>
            <p:cNvSpPr txBox="1"/>
            <p:nvPr/>
          </p:nvSpPr>
          <p:spPr>
            <a:xfrm>
              <a:off x="5427095" y="951570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目標式</a:t>
              </a:r>
              <a:endParaRPr lang="zh-TW" altLang="en-US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607115" y="132186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最小化未達成詢單量的數量</a:t>
              </a:r>
              <a:endParaRPr lang="zh-TW" altLang="en-US" sz="12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427095" y="1661390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642720" y="2031690"/>
              <a:ext cx="3397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以右圖為例，目標為最小化機種 </a:t>
              </a:r>
              <a:r>
                <a:rPr lang="en-US" altLang="zh-TW" sz="1200" dirty="0" smtClean="0"/>
                <a:t>(A) </a:t>
              </a:r>
              <a:r>
                <a:rPr lang="zh-TW" altLang="en-US" sz="1200" dirty="0" smtClean="0"/>
                <a:t>的未達交量</a:t>
              </a:r>
              <a:endParaRPr lang="zh-TW" altLang="en-US" sz="12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16655"/>
            <a:ext cx="4847025" cy="59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橢圓 113"/>
          <p:cNvSpPr/>
          <p:nvPr/>
        </p:nvSpPr>
        <p:spPr>
          <a:xfrm>
            <a:off x="6237185" y="116335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B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15" name="橢圓 114"/>
          <p:cNvSpPr/>
          <p:nvPr/>
        </p:nvSpPr>
        <p:spPr>
          <a:xfrm>
            <a:off x="6237185" y="188343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C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16" name="橢圓 115"/>
          <p:cNvSpPr/>
          <p:nvPr/>
        </p:nvSpPr>
        <p:spPr>
          <a:xfrm>
            <a:off x="6237185" y="260351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D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7382943" y="116335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E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18" name="橢圓 117"/>
          <p:cNvSpPr/>
          <p:nvPr/>
        </p:nvSpPr>
        <p:spPr>
          <a:xfrm>
            <a:off x="7382943" y="188343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F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19" name="橢圓 118"/>
          <p:cNvSpPr/>
          <p:nvPr/>
        </p:nvSpPr>
        <p:spPr>
          <a:xfrm>
            <a:off x="7382943" y="413368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I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20" name="橢圓 119"/>
          <p:cNvSpPr/>
          <p:nvPr/>
        </p:nvSpPr>
        <p:spPr>
          <a:xfrm>
            <a:off x="7382943" y="260351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G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21" name="橢圓 120"/>
          <p:cNvSpPr/>
          <p:nvPr/>
        </p:nvSpPr>
        <p:spPr>
          <a:xfrm>
            <a:off x="7382943" y="3391103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H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8553073" y="188343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J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8553073" y="260351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K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24" name="橢圓 123"/>
          <p:cNvSpPr/>
          <p:nvPr/>
        </p:nvSpPr>
        <p:spPr>
          <a:xfrm>
            <a:off x="8553073" y="3391103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L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125" name="橢圓 124"/>
          <p:cNvSpPr/>
          <p:nvPr/>
        </p:nvSpPr>
        <p:spPr>
          <a:xfrm>
            <a:off x="8553073" y="413368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M</a:t>
            </a:r>
            <a:endParaRPr lang="zh-TW" altLang="en-US" sz="2000" b="1" dirty="0">
              <a:latin typeface="Gill Sans MT" pitchFamily="34" charset="0"/>
            </a:endParaRPr>
          </a:p>
        </p:txBody>
      </p:sp>
      <p:cxnSp>
        <p:nvCxnSpPr>
          <p:cNvPr id="126" name="直線接點 125"/>
          <p:cNvCxnSpPr>
            <a:stCxn id="113" idx="6"/>
            <a:endCxn id="114" idx="2"/>
          </p:cNvCxnSpPr>
          <p:nvPr/>
        </p:nvCxnSpPr>
        <p:spPr>
          <a:xfrm>
            <a:off x="5762763" y="1387326"/>
            <a:ext cx="47442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接點 126"/>
          <p:cNvCxnSpPr>
            <a:stCxn id="113" idx="6"/>
            <a:endCxn id="115" idx="2"/>
          </p:cNvCxnSpPr>
          <p:nvPr/>
        </p:nvCxnSpPr>
        <p:spPr>
          <a:xfrm>
            <a:off x="5762763" y="1387326"/>
            <a:ext cx="474422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stCxn id="113" idx="6"/>
            <a:endCxn id="116" idx="2"/>
          </p:cNvCxnSpPr>
          <p:nvPr/>
        </p:nvCxnSpPr>
        <p:spPr>
          <a:xfrm>
            <a:off x="5762763" y="1387326"/>
            <a:ext cx="474422" cy="14401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7" idx="2"/>
            <a:endCxn id="114" idx="6"/>
          </p:cNvCxnSpPr>
          <p:nvPr/>
        </p:nvCxnSpPr>
        <p:spPr>
          <a:xfrm flipH="1">
            <a:off x="6707868" y="1387326"/>
            <a:ext cx="6750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18" idx="2"/>
            <a:endCxn id="115" idx="6"/>
          </p:cNvCxnSpPr>
          <p:nvPr/>
        </p:nvCxnSpPr>
        <p:spPr>
          <a:xfrm flipH="1">
            <a:off x="6707868" y="2107406"/>
            <a:ext cx="6750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22" idx="2"/>
            <a:endCxn id="118" idx="6"/>
          </p:cNvCxnSpPr>
          <p:nvPr/>
        </p:nvCxnSpPr>
        <p:spPr>
          <a:xfrm flipH="1">
            <a:off x="7853626" y="2107406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20" idx="2"/>
            <a:endCxn id="116" idx="6"/>
          </p:cNvCxnSpPr>
          <p:nvPr/>
        </p:nvCxnSpPr>
        <p:spPr>
          <a:xfrm flipH="1">
            <a:off x="6707868" y="2827486"/>
            <a:ext cx="6750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20" idx="6"/>
            <a:endCxn id="123" idx="2"/>
          </p:cNvCxnSpPr>
          <p:nvPr/>
        </p:nvCxnSpPr>
        <p:spPr>
          <a:xfrm>
            <a:off x="7853626" y="2827486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接點 133"/>
          <p:cNvCxnSpPr>
            <a:stCxn id="116" idx="6"/>
            <a:endCxn id="121" idx="2"/>
          </p:cNvCxnSpPr>
          <p:nvPr/>
        </p:nvCxnSpPr>
        <p:spPr>
          <a:xfrm>
            <a:off x="6707868" y="2827486"/>
            <a:ext cx="675075" cy="7875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接點 134"/>
          <p:cNvCxnSpPr>
            <a:stCxn id="116" idx="6"/>
            <a:endCxn id="119" idx="2"/>
          </p:cNvCxnSpPr>
          <p:nvPr/>
        </p:nvCxnSpPr>
        <p:spPr>
          <a:xfrm>
            <a:off x="6707868" y="2827486"/>
            <a:ext cx="675075" cy="15301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121" idx="6"/>
            <a:endCxn id="124" idx="2"/>
          </p:cNvCxnSpPr>
          <p:nvPr/>
        </p:nvCxnSpPr>
        <p:spPr>
          <a:xfrm>
            <a:off x="7853626" y="3615072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119" idx="6"/>
            <a:endCxn id="125" idx="2"/>
          </p:cNvCxnSpPr>
          <p:nvPr/>
        </p:nvCxnSpPr>
        <p:spPr>
          <a:xfrm>
            <a:off x="7853626" y="4357656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247075" y="1118352"/>
            <a:ext cx="536164" cy="576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96076" y="1126885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96076" y="1846964"/>
            <a:ext cx="536164" cy="125160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339076" y="1089137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347796" y="1816661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525183" y="1807941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346333" y="2564305"/>
            <a:ext cx="536164" cy="131386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340539" y="4065448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525183" y="2528021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525183" y="3307620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525183" y="4065448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5292080" y="116335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A</a:t>
            </a:r>
            <a:endParaRPr lang="zh-TW" altLang="en-US" sz="2000" b="1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1" name="群組 23"/>
          <p:cNvGrpSpPr/>
          <p:nvPr/>
        </p:nvGrpSpPr>
        <p:grpSpPr>
          <a:xfrm>
            <a:off x="4887035" y="1086585"/>
            <a:ext cx="3825425" cy="1856820"/>
            <a:chOff x="5427095" y="2706765"/>
            <a:chExt cx="3600400" cy="1856820"/>
          </a:xfrm>
        </p:grpSpPr>
        <p:sp>
          <p:nvSpPr>
            <p:cNvPr id="62" name="文字方塊 61"/>
            <p:cNvSpPr txBox="1"/>
            <p:nvPr/>
          </p:nvSpPr>
          <p:spPr>
            <a:xfrm>
              <a:off x="5607115" y="3111810"/>
              <a:ext cx="3420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本期需求量 </a:t>
              </a:r>
              <a:r>
                <a:rPr lang="en-US" altLang="zh-TW" sz="1200" dirty="0" smtClean="0"/>
                <a:t>=</a:t>
              </a:r>
              <a:r>
                <a:rPr lang="zh-TW" altLang="en-US" sz="1200" dirty="0" smtClean="0"/>
                <a:t> 本期</a:t>
              </a:r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原</a:t>
              </a:r>
              <a:r>
                <a:rPr lang="en-US" altLang="zh-TW" sz="1200" dirty="0" smtClean="0"/>
                <a:t>)</a:t>
              </a:r>
              <a:r>
                <a:rPr lang="zh-TW" altLang="en-US" sz="1200" dirty="0" smtClean="0"/>
                <a:t>需求量 </a:t>
              </a:r>
              <a:r>
                <a:rPr lang="en-US" altLang="zh-TW" sz="1200" dirty="0" smtClean="0"/>
                <a:t>+</a:t>
              </a:r>
              <a:r>
                <a:rPr lang="zh-TW" altLang="en-US" sz="1200" dirty="0" smtClean="0"/>
                <a:t> 上一期未達交量</a:t>
              </a:r>
              <a:endParaRPr lang="zh-TW" altLang="en-US" sz="12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427095" y="2706765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427095" y="3741880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607114" y="3426845"/>
              <a:ext cx="1665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初始化期初未達交量</a:t>
              </a:r>
              <a:endParaRPr lang="zh-TW" altLang="en-US" sz="12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607114" y="4101920"/>
              <a:ext cx="342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以右圖為例，此限制式會累積計算各個</a:t>
              </a:r>
              <a:r>
                <a:rPr lang="en-US" altLang="zh-TW" sz="1200" dirty="0" smtClean="0"/>
                <a:t> node (A - M)</a:t>
              </a:r>
              <a:r>
                <a:rPr lang="zh-TW" altLang="en-US" sz="1200" dirty="0" smtClean="0"/>
                <a:t>的需求量，直到需求全部被滿足為止。</a:t>
              </a:r>
              <a:endParaRPr lang="zh-TW" altLang="en-US" sz="1200" dirty="0"/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0" y="1176595"/>
            <a:ext cx="4301970" cy="111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群組 48"/>
          <p:cNvGrpSpPr/>
          <p:nvPr/>
        </p:nvGrpSpPr>
        <p:grpSpPr>
          <a:xfrm>
            <a:off x="1871700" y="2481740"/>
            <a:ext cx="5038411" cy="2468017"/>
            <a:chOff x="1556665" y="2391730"/>
            <a:chExt cx="5038411" cy="2468017"/>
          </a:xfrm>
        </p:grpSpPr>
        <p:grpSp>
          <p:nvGrpSpPr>
            <p:cNvPr id="50" name="群組 37"/>
            <p:cNvGrpSpPr/>
            <p:nvPr/>
          </p:nvGrpSpPr>
          <p:grpSpPr>
            <a:xfrm>
              <a:off x="2501770" y="3426845"/>
              <a:ext cx="3195355" cy="136478"/>
              <a:chOff x="1016605" y="4123691"/>
              <a:chExt cx="3195355" cy="136478"/>
            </a:xfrm>
          </p:grpSpPr>
          <p:cxnSp>
            <p:nvCxnSpPr>
              <p:cNvPr id="111" name="直線單箭頭接點 110"/>
              <p:cNvCxnSpPr/>
              <p:nvPr/>
            </p:nvCxnSpPr>
            <p:spPr>
              <a:xfrm>
                <a:off x="1016605" y="4191930"/>
                <a:ext cx="319535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橢圓 111"/>
              <p:cNvSpPr/>
              <p:nvPr/>
            </p:nvSpPr>
            <p:spPr>
              <a:xfrm>
                <a:off x="1511660" y="4125154"/>
                <a:ext cx="135015" cy="13501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3221850" y="4123691"/>
                <a:ext cx="135015" cy="13501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文字方塊 50"/>
            <p:cNvSpPr txBox="1"/>
            <p:nvPr/>
          </p:nvSpPr>
          <p:spPr>
            <a:xfrm>
              <a:off x="2771800" y="315681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 -1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733067" y="311181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</a:t>
              </a:r>
              <a:endParaRPr lang="zh-TW" altLang="en-US" dirty="0"/>
            </a:p>
          </p:txBody>
        </p:sp>
        <p:cxnSp>
          <p:nvCxnSpPr>
            <p:cNvPr id="53" name="直線單箭頭接點 52"/>
            <p:cNvCxnSpPr>
              <a:endCxn id="112" idx="4"/>
            </p:cNvCxnSpPr>
            <p:nvPr/>
          </p:nvCxnSpPr>
          <p:spPr>
            <a:xfrm flipV="1">
              <a:off x="2276745" y="3563323"/>
              <a:ext cx="787588" cy="40358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圖片 53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6685" y="3966905"/>
              <a:ext cx="546525" cy="546525"/>
            </a:xfrm>
            <a:prstGeom prst="rect">
              <a:avLst/>
            </a:prstGeom>
          </p:spPr>
        </p:pic>
        <p:sp>
          <p:nvSpPr>
            <p:cNvPr id="55" name="文字方塊 54"/>
            <p:cNvSpPr txBox="1"/>
            <p:nvPr/>
          </p:nvSpPr>
          <p:spPr>
            <a:xfrm>
              <a:off x="1556665" y="455197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當期需求量</a:t>
              </a:r>
              <a:endParaRPr lang="zh-TW" altLang="en-US" dirty="0"/>
            </a:p>
          </p:txBody>
        </p:sp>
        <p:cxnSp>
          <p:nvCxnSpPr>
            <p:cNvPr id="56" name="弧形接點 55"/>
            <p:cNvCxnSpPr>
              <a:stCxn id="112" idx="7"/>
              <a:endCxn id="113" idx="0"/>
            </p:cNvCxnSpPr>
            <p:nvPr/>
          </p:nvCxnSpPr>
          <p:spPr>
            <a:xfrm rot="5400000" flipH="1" flipV="1">
              <a:off x="3932678" y="2606235"/>
              <a:ext cx="21235" cy="1662456"/>
            </a:xfrm>
            <a:prstGeom prst="curvedConnector3">
              <a:avLst>
                <a:gd name="adj1" fmla="val 1176525"/>
              </a:avLst>
            </a:prstGeom>
            <a:ln w="19050">
              <a:solidFill>
                <a:schemeClr val="bg2">
                  <a:lumMod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圖片 56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rcRect r="50591"/>
            <a:stretch>
              <a:fillRect/>
            </a:stretch>
          </p:blipFill>
          <p:spPr>
            <a:xfrm>
              <a:off x="3671900" y="2706765"/>
              <a:ext cx="270030" cy="546525"/>
            </a:xfrm>
            <a:prstGeom prst="rect">
              <a:avLst/>
            </a:prstGeom>
          </p:spPr>
        </p:pic>
        <p:cxnSp>
          <p:nvCxnSpPr>
            <p:cNvPr id="58" name="直線單箭頭接點 57"/>
            <p:cNvCxnSpPr>
              <a:endCxn id="113" idx="4"/>
            </p:cNvCxnSpPr>
            <p:nvPr/>
          </p:nvCxnSpPr>
          <p:spPr>
            <a:xfrm flipV="1">
              <a:off x="3986935" y="3561860"/>
              <a:ext cx="787588" cy="40358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圖片 58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6875" y="3965442"/>
              <a:ext cx="546525" cy="546525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3268318" y="455197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當期需求量</a:t>
              </a:r>
              <a:endParaRPr lang="zh-TW" altLang="en-US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491880" y="23917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未達交量</a:t>
              </a:r>
              <a:endParaRPr lang="zh-TW" altLang="en-US" dirty="0"/>
            </a:p>
          </p:txBody>
        </p:sp>
        <p:cxnSp>
          <p:nvCxnSpPr>
            <p:cNvPr id="107" name="直線單箭頭接點 106"/>
            <p:cNvCxnSpPr>
              <a:stCxn id="113" idx="5"/>
            </p:cNvCxnSpPr>
            <p:nvPr/>
          </p:nvCxnSpPr>
          <p:spPr>
            <a:xfrm>
              <a:off x="4822257" y="3542088"/>
              <a:ext cx="514828" cy="58233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圖片 107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rcRect r="50591"/>
            <a:stretch>
              <a:fillRect/>
            </a:stretch>
          </p:blipFill>
          <p:spPr>
            <a:xfrm>
              <a:off x="5382090" y="3966905"/>
              <a:ext cx="270030" cy="546525"/>
            </a:xfrm>
            <a:prstGeom prst="rect">
              <a:avLst/>
            </a:prstGeom>
          </p:spPr>
        </p:pic>
        <p:pic>
          <p:nvPicPr>
            <p:cNvPr id="109" name="圖片 108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130" y="3966905"/>
              <a:ext cx="546525" cy="546525"/>
            </a:xfrm>
            <a:prstGeom prst="rect">
              <a:avLst/>
            </a:prstGeom>
          </p:spPr>
        </p:pic>
        <p:sp>
          <p:nvSpPr>
            <p:cNvPr id="110" name="文字方塊 109"/>
            <p:cNvSpPr txBox="1"/>
            <p:nvPr/>
          </p:nvSpPr>
          <p:spPr>
            <a:xfrm>
              <a:off x="4974119" y="4551970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當期實際總需求量</a:t>
              </a:r>
              <a:endParaRPr lang="zh-TW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5543599" y="1086585"/>
            <a:ext cx="3600401" cy="1856820"/>
            <a:chOff x="5427095" y="2706765"/>
            <a:chExt cx="3600401" cy="18568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5670630" y="3239856"/>
              <a:ext cx="3356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推算本期可用的原物料總量</a:t>
              </a:r>
              <a:endParaRPr lang="zh-TW" altLang="en-US" sz="12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427095" y="2706765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427095" y="3741880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607114" y="4101920"/>
              <a:ext cx="342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利用前一期的物料的使用量、物料的供給量推估本期物料的供給量</a:t>
              </a:r>
              <a:endParaRPr lang="zh-TW" altLang="en-US" sz="1200" dirty="0"/>
            </a:p>
          </p:txBody>
        </p:sp>
      </p:grpSp>
      <p:pic>
        <p:nvPicPr>
          <p:cNvPr id="4098" name="Picture 2"/>
          <p:cNvPicPr>
            <a:picLocks noGrp="1" noChangeAspect="1" noChangeArrowheads="1"/>
          </p:cNvPicPr>
          <p:nvPr>
            <p:ph sz="quarter" idx="2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50" y="1041580"/>
            <a:ext cx="4210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" name="群組 76"/>
          <p:cNvGrpSpPr/>
          <p:nvPr/>
        </p:nvGrpSpPr>
        <p:grpSpPr>
          <a:xfrm>
            <a:off x="1691680" y="2481740"/>
            <a:ext cx="6028545" cy="2468017"/>
            <a:chOff x="1556665" y="2391730"/>
            <a:chExt cx="6028545" cy="2468017"/>
          </a:xfrm>
        </p:grpSpPr>
        <p:grpSp>
          <p:nvGrpSpPr>
            <p:cNvPr id="38" name="群組 37"/>
            <p:cNvGrpSpPr/>
            <p:nvPr/>
          </p:nvGrpSpPr>
          <p:grpSpPr>
            <a:xfrm>
              <a:off x="2501770" y="3426845"/>
              <a:ext cx="3195355" cy="136478"/>
              <a:chOff x="1016605" y="4123691"/>
              <a:chExt cx="3195355" cy="136478"/>
            </a:xfrm>
          </p:grpSpPr>
          <p:cxnSp>
            <p:nvCxnSpPr>
              <p:cNvPr id="29" name="直線單箭頭接點 28"/>
              <p:cNvCxnSpPr/>
              <p:nvPr/>
            </p:nvCxnSpPr>
            <p:spPr>
              <a:xfrm>
                <a:off x="1016605" y="4191930"/>
                <a:ext cx="319535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橢圓 32"/>
              <p:cNvSpPr/>
              <p:nvPr/>
            </p:nvSpPr>
            <p:spPr>
              <a:xfrm>
                <a:off x="1511660" y="4125154"/>
                <a:ext cx="135015" cy="13501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3221850" y="4123691"/>
                <a:ext cx="135015" cy="13501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/>
            <p:cNvSpPr txBox="1"/>
            <p:nvPr/>
          </p:nvSpPr>
          <p:spPr>
            <a:xfrm>
              <a:off x="2771800" y="315681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 -1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33067" y="311181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</a:t>
              </a:r>
              <a:endParaRPr lang="zh-TW" altLang="en-US" dirty="0"/>
            </a:p>
          </p:txBody>
        </p:sp>
        <p:cxnSp>
          <p:nvCxnSpPr>
            <p:cNvPr id="47" name="直線單箭頭接點 46"/>
            <p:cNvCxnSpPr>
              <a:endCxn id="33" idx="4"/>
            </p:cNvCxnSpPr>
            <p:nvPr/>
          </p:nvCxnSpPr>
          <p:spPr>
            <a:xfrm flipV="1">
              <a:off x="2276745" y="3563323"/>
              <a:ext cx="787588" cy="40358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圖片 50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6685" y="3966905"/>
              <a:ext cx="546525" cy="546525"/>
            </a:xfrm>
            <a:prstGeom prst="rect">
              <a:avLst/>
            </a:prstGeom>
          </p:spPr>
        </p:pic>
        <p:sp>
          <p:nvSpPr>
            <p:cNvPr id="52" name="文字方塊 51"/>
            <p:cNvSpPr txBox="1"/>
            <p:nvPr/>
          </p:nvSpPr>
          <p:spPr>
            <a:xfrm>
              <a:off x="1556665" y="455197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當期流入</a:t>
              </a:r>
              <a:endParaRPr lang="zh-TW" altLang="en-US" dirty="0"/>
            </a:p>
          </p:txBody>
        </p:sp>
        <p:cxnSp>
          <p:nvCxnSpPr>
            <p:cNvPr id="54" name="弧形接點 53"/>
            <p:cNvCxnSpPr>
              <a:stCxn id="33" idx="7"/>
              <a:endCxn id="35" idx="0"/>
            </p:cNvCxnSpPr>
            <p:nvPr/>
          </p:nvCxnSpPr>
          <p:spPr>
            <a:xfrm rot="5400000" flipH="1" flipV="1">
              <a:off x="3932678" y="2606235"/>
              <a:ext cx="21235" cy="1662456"/>
            </a:xfrm>
            <a:prstGeom prst="curvedConnector3">
              <a:avLst>
                <a:gd name="adj1" fmla="val 1176525"/>
              </a:avLst>
            </a:prstGeom>
            <a:ln w="19050">
              <a:solidFill>
                <a:schemeClr val="bg2">
                  <a:lumMod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圖片 58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rcRect r="50591"/>
            <a:stretch>
              <a:fillRect/>
            </a:stretch>
          </p:blipFill>
          <p:spPr>
            <a:xfrm>
              <a:off x="3671900" y="2706765"/>
              <a:ext cx="270030" cy="546525"/>
            </a:xfrm>
            <a:prstGeom prst="rect">
              <a:avLst/>
            </a:prstGeom>
          </p:spPr>
        </p:pic>
        <p:cxnSp>
          <p:nvCxnSpPr>
            <p:cNvPr id="65" name="直線單箭頭接點 64"/>
            <p:cNvCxnSpPr>
              <a:endCxn id="35" idx="4"/>
            </p:cNvCxnSpPr>
            <p:nvPr/>
          </p:nvCxnSpPr>
          <p:spPr>
            <a:xfrm flipV="1">
              <a:off x="3986935" y="3561860"/>
              <a:ext cx="787588" cy="40358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圖片 65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6875" y="3965442"/>
              <a:ext cx="546525" cy="546525"/>
            </a:xfrm>
            <a:prstGeom prst="rect">
              <a:avLst/>
            </a:prstGeom>
          </p:spPr>
        </p:pic>
        <p:sp>
          <p:nvSpPr>
            <p:cNvPr id="67" name="文字方塊 66"/>
            <p:cNvSpPr txBox="1"/>
            <p:nvPr/>
          </p:nvSpPr>
          <p:spPr>
            <a:xfrm>
              <a:off x="3268318" y="455197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當期流入</a:t>
              </a:r>
              <a:endParaRPr lang="zh-TW" altLang="en-US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491880" y="239173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使用量</a:t>
              </a:r>
              <a:endParaRPr lang="zh-TW" altLang="en-US" dirty="0"/>
            </a:p>
          </p:txBody>
        </p:sp>
        <p:cxnSp>
          <p:nvCxnSpPr>
            <p:cNvPr id="71" name="直線單箭頭接點 70"/>
            <p:cNvCxnSpPr>
              <a:stCxn id="35" idx="5"/>
            </p:cNvCxnSpPr>
            <p:nvPr/>
          </p:nvCxnSpPr>
          <p:spPr>
            <a:xfrm>
              <a:off x="4822257" y="3542088"/>
              <a:ext cx="514828" cy="58233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圖片 73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rcRect r="50591"/>
            <a:stretch>
              <a:fillRect/>
            </a:stretch>
          </p:blipFill>
          <p:spPr>
            <a:xfrm flipH="1">
              <a:off x="5382090" y="3966905"/>
              <a:ext cx="270030" cy="546525"/>
            </a:xfrm>
            <a:prstGeom prst="rect">
              <a:avLst/>
            </a:prstGeom>
          </p:spPr>
        </p:pic>
        <p:pic>
          <p:nvPicPr>
            <p:cNvPr id="75" name="圖片 74" descr="iconfinder_074_ArchieveBox_18320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130" y="3966905"/>
              <a:ext cx="546525" cy="546525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4887035" y="4551970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當期實際可以使用的原物料總量</a:t>
              </a:r>
              <a:endParaRPr lang="zh-TW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585" y="1619676"/>
            <a:ext cx="3204220" cy="80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群組 74"/>
          <p:cNvGrpSpPr/>
          <p:nvPr/>
        </p:nvGrpSpPr>
        <p:grpSpPr>
          <a:xfrm>
            <a:off x="5247075" y="1089137"/>
            <a:ext cx="3814272" cy="3552843"/>
            <a:chOff x="5247075" y="1089137"/>
            <a:chExt cx="3814272" cy="3552843"/>
          </a:xfrm>
        </p:grpSpPr>
        <p:sp>
          <p:nvSpPr>
            <p:cNvPr id="39" name="橢圓 38"/>
            <p:cNvSpPr/>
            <p:nvPr/>
          </p:nvSpPr>
          <p:spPr>
            <a:xfrm>
              <a:off x="5292080" y="116335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A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6237185" y="116335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B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6237185" y="188343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C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6237185" y="260351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D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7382943" y="116335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E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>
              <a:off x="7382943" y="188343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F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5" name="橢圓 44"/>
            <p:cNvSpPr/>
            <p:nvPr/>
          </p:nvSpPr>
          <p:spPr>
            <a:xfrm>
              <a:off x="7382943" y="413368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I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7382943" y="260351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G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7" name="橢圓 46"/>
            <p:cNvSpPr/>
            <p:nvPr/>
          </p:nvSpPr>
          <p:spPr>
            <a:xfrm>
              <a:off x="7382943" y="3391103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H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8" name="橢圓 47"/>
            <p:cNvSpPr/>
            <p:nvPr/>
          </p:nvSpPr>
          <p:spPr>
            <a:xfrm>
              <a:off x="8553073" y="188343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J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8553073" y="260351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K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8553073" y="3391103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L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8553073" y="413368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M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cxnSp>
          <p:nvCxnSpPr>
            <p:cNvPr id="52" name="直線接點 51"/>
            <p:cNvCxnSpPr>
              <a:stCxn id="39" idx="6"/>
              <a:endCxn id="40" idx="2"/>
            </p:cNvCxnSpPr>
            <p:nvPr/>
          </p:nvCxnSpPr>
          <p:spPr>
            <a:xfrm>
              <a:off x="5762763" y="1387326"/>
              <a:ext cx="47442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39" idx="6"/>
              <a:endCxn id="41" idx="2"/>
            </p:cNvCxnSpPr>
            <p:nvPr/>
          </p:nvCxnSpPr>
          <p:spPr>
            <a:xfrm>
              <a:off x="5762763" y="1387326"/>
              <a:ext cx="474422" cy="720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接點 53"/>
            <p:cNvCxnSpPr>
              <a:stCxn id="39" idx="6"/>
              <a:endCxn id="42" idx="2"/>
            </p:cNvCxnSpPr>
            <p:nvPr/>
          </p:nvCxnSpPr>
          <p:spPr>
            <a:xfrm>
              <a:off x="5762763" y="1387326"/>
              <a:ext cx="474422" cy="14401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3" idx="2"/>
              <a:endCxn id="40" idx="6"/>
            </p:cNvCxnSpPr>
            <p:nvPr/>
          </p:nvCxnSpPr>
          <p:spPr>
            <a:xfrm flipH="1">
              <a:off x="6707868" y="1387326"/>
              <a:ext cx="6750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44" idx="2"/>
              <a:endCxn id="41" idx="6"/>
            </p:cNvCxnSpPr>
            <p:nvPr/>
          </p:nvCxnSpPr>
          <p:spPr>
            <a:xfrm flipH="1">
              <a:off x="6707868" y="2107406"/>
              <a:ext cx="6750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8" idx="2"/>
              <a:endCxn id="44" idx="6"/>
            </p:cNvCxnSpPr>
            <p:nvPr/>
          </p:nvCxnSpPr>
          <p:spPr>
            <a:xfrm flipH="1">
              <a:off x="7853626" y="2107406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6" idx="2"/>
              <a:endCxn id="42" idx="6"/>
            </p:cNvCxnSpPr>
            <p:nvPr/>
          </p:nvCxnSpPr>
          <p:spPr>
            <a:xfrm flipH="1">
              <a:off x="6707868" y="2827486"/>
              <a:ext cx="6750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6" idx="6"/>
              <a:endCxn id="49" idx="2"/>
            </p:cNvCxnSpPr>
            <p:nvPr/>
          </p:nvCxnSpPr>
          <p:spPr>
            <a:xfrm>
              <a:off x="7853626" y="2827486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42" idx="6"/>
              <a:endCxn id="47" idx="2"/>
            </p:cNvCxnSpPr>
            <p:nvPr/>
          </p:nvCxnSpPr>
          <p:spPr>
            <a:xfrm>
              <a:off x="6707868" y="2827486"/>
              <a:ext cx="675075" cy="7875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42" idx="6"/>
              <a:endCxn id="45" idx="2"/>
            </p:cNvCxnSpPr>
            <p:nvPr/>
          </p:nvCxnSpPr>
          <p:spPr>
            <a:xfrm>
              <a:off x="6707868" y="2827486"/>
              <a:ext cx="675075" cy="1530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7" idx="6"/>
              <a:endCxn id="50" idx="2"/>
            </p:cNvCxnSpPr>
            <p:nvPr/>
          </p:nvCxnSpPr>
          <p:spPr>
            <a:xfrm>
              <a:off x="7853626" y="3615072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5" idx="6"/>
              <a:endCxn id="51" idx="2"/>
            </p:cNvCxnSpPr>
            <p:nvPr/>
          </p:nvCxnSpPr>
          <p:spPr>
            <a:xfrm>
              <a:off x="7853626" y="4357656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5247075" y="1118352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96076" y="1126885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96076" y="1846964"/>
              <a:ext cx="536164" cy="125160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339076" y="1089137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47796" y="1816661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25183" y="180794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46333" y="2564305"/>
              <a:ext cx="536164" cy="131386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40539" y="4065448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25183" y="252802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25183" y="3307620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525183" y="4065448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grpSp>
        <p:nvGrpSpPr>
          <p:cNvPr id="70" name="群組 22"/>
          <p:cNvGrpSpPr/>
          <p:nvPr/>
        </p:nvGrpSpPr>
        <p:grpSpPr>
          <a:xfrm>
            <a:off x="836585" y="2699796"/>
            <a:ext cx="4394974" cy="1357119"/>
            <a:chOff x="5427095" y="951570"/>
            <a:chExt cx="4394974" cy="1357119"/>
          </a:xfrm>
        </p:grpSpPr>
        <p:sp>
          <p:nvSpPr>
            <p:cNvPr id="71" name="文字方塊 70"/>
            <p:cNvSpPr txBox="1"/>
            <p:nvPr/>
          </p:nvSpPr>
          <p:spPr>
            <a:xfrm>
              <a:off x="5427095" y="951570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5607115" y="1321869"/>
              <a:ext cx="352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由原料的使用量組合成其對應的</a:t>
              </a:r>
              <a:r>
                <a:rPr lang="en-US" altLang="zh-TW" sz="1200" dirty="0" smtClean="0"/>
                <a:t>leaf node</a:t>
              </a:r>
              <a:r>
                <a:rPr lang="zh-TW" altLang="en-US" sz="1200" dirty="0" smtClean="0"/>
                <a:t>的產出量</a:t>
              </a:r>
              <a:endParaRPr lang="zh-TW" altLang="en-US" sz="12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427095" y="1661390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642720" y="2031690"/>
              <a:ext cx="41793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以右圖為例，此限制式僅計算 </a:t>
              </a:r>
              <a:r>
                <a:rPr lang="en-US" altLang="zh-TW" sz="1200" dirty="0" smtClean="0"/>
                <a:t>E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J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K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L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M</a:t>
              </a:r>
              <a:r>
                <a:rPr lang="zh-TW" altLang="en-US" sz="1200" dirty="0" smtClean="0"/>
                <a:t>的原料使用量</a:t>
              </a:r>
              <a:endParaRPr lang="zh-TW" altLang="en-US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61610" y="2526745"/>
            <a:ext cx="3780420" cy="1856820"/>
            <a:chOff x="5427095" y="2706765"/>
            <a:chExt cx="3780420" cy="1856820"/>
          </a:xfrm>
        </p:grpSpPr>
        <p:sp>
          <p:nvSpPr>
            <p:cNvPr id="7" name="文字方塊 6"/>
            <p:cNvSpPr txBox="1"/>
            <p:nvPr/>
          </p:nvSpPr>
          <p:spPr>
            <a:xfrm>
              <a:off x="5670630" y="3239856"/>
              <a:ext cx="3356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計算在該周，此物料總共被使用了多少</a:t>
              </a:r>
              <a:endParaRPr lang="zh-TW" altLang="en-US" sz="12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27095" y="2706765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427095" y="3741880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607113" y="4101920"/>
              <a:ext cx="3600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只需要加總全部的 </a:t>
              </a:r>
              <a:r>
                <a:rPr lang="en-US" altLang="zh-TW" sz="1200" dirty="0" smtClean="0"/>
                <a:t>leaf node (E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J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K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L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M)</a:t>
              </a:r>
              <a:r>
                <a:rPr lang="zh-TW" altLang="en-US" sz="1200" dirty="0" smtClean="0"/>
                <a:t>即可計算出原物料的總使用量。</a:t>
              </a:r>
              <a:endParaRPr lang="zh-TW" altLang="en-US" sz="12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585" y="1458138"/>
            <a:ext cx="3600400" cy="75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5247075" y="1089137"/>
            <a:ext cx="3814272" cy="3552843"/>
            <a:chOff x="5247075" y="1089137"/>
            <a:chExt cx="3814272" cy="3552843"/>
          </a:xfrm>
        </p:grpSpPr>
        <p:sp>
          <p:nvSpPr>
            <p:cNvPr id="21" name="橢圓 20"/>
            <p:cNvSpPr/>
            <p:nvPr/>
          </p:nvSpPr>
          <p:spPr>
            <a:xfrm>
              <a:off x="5292080" y="116335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A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6237185" y="116335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B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6237185" y="188343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C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6237185" y="260351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D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7382943" y="116335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E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7382943" y="188343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F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382943" y="413368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I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7382943" y="2603517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G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7382943" y="3391103"/>
              <a:ext cx="470683" cy="447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H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8553073" y="188343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J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8553073" y="260351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K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8553073" y="3391103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L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8553073" y="4133687"/>
              <a:ext cx="470683" cy="447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Gill Sans MT" pitchFamily="34" charset="0"/>
                </a:rPr>
                <a:t>M</a:t>
              </a:r>
              <a:endParaRPr lang="zh-TW" altLang="en-US" sz="2000" b="1" dirty="0">
                <a:latin typeface="Gill Sans MT" pitchFamily="34" charset="0"/>
              </a:endParaRPr>
            </a:p>
          </p:txBody>
        </p:sp>
        <p:cxnSp>
          <p:nvCxnSpPr>
            <p:cNvPr id="34" name="直線接點 33"/>
            <p:cNvCxnSpPr>
              <a:stCxn id="21" idx="6"/>
              <a:endCxn id="22" idx="2"/>
            </p:cNvCxnSpPr>
            <p:nvPr/>
          </p:nvCxnSpPr>
          <p:spPr>
            <a:xfrm>
              <a:off x="5762763" y="1387326"/>
              <a:ext cx="47442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接點 34"/>
            <p:cNvCxnSpPr>
              <a:stCxn id="21" idx="6"/>
              <a:endCxn id="23" idx="2"/>
            </p:cNvCxnSpPr>
            <p:nvPr/>
          </p:nvCxnSpPr>
          <p:spPr>
            <a:xfrm>
              <a:off x="5762763" y="1387326"/>
              <a:ext cx="474422" cy="720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>
              <a:stCxn id="21" idx="6"/>
              <a:endCxn id="24" idx="2"/>
            </p:cNvCxnSpPr>
            <p:nvPr/>
          </p:nvCxnSpPr>
          <p:spPr>
            <a:xfrm>
              <a:off x="5762763" y="1387326"/>
              <a:ext cx="474422" cy="14401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5" idx="2"/>
              <a:endCxn id="22" idx="6"/>
            </p:cNvCxnSpPr>
            <p:nvPr/>
          </p:nvCxnSpPr>
          <p:spPr>
            <a:xfrm flipH="1">
              <a:off x="6707868" y="1387326"/>
              <a:ext cx="6750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6" idx="2"/>
              <a:endCxn id="23" idx="6"/>
            </p:cNvCxnSpPr>
            <p:nvPr/>
          </p:nvCxnSpPr>
          <p:spPr>
            <a:xfrm flipH="1">
              <a:off x="6707868" y="2107406"/>
              <a:ext cx="6750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30" idx="2"/>
              <a:endCxn id="26" idx="6"/>
            </p:cNvCxnSpPr>
            <p:nvPr/>
          </p:nvCxnSpPr>
          <p:spPr>
            <a:xfrm flipH="1">
              <a:off x="7853626" y="2107406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28" idx="2"/>
              <a:endCxn id="24" idx="6"/>
            </p:cNvCxnSpPr>
            <p:nvPr/>
          </p:nvCxnSpPr>
          <p:spPr>
            <a:xfrm flipH="1">
              <a:off x="6707868" y="2827486"/>
              <a:ext cx="6750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28" idx="6"/>
              <a:endCxn id="31" idx="2"/>
            </p:cNvCxnSpPr>
            <p:nvPr/>
          </p:nvCxnSpPr>
          <p:spPr>
            <a:xfrm>
              <a:off x="7853626" y="2827486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>
              <a:stCxn id="24" idx="6"/>
              <a:endCxn id="29" idx="2"/>
            </p:cNvCxnSpPr>
            <p:nvPr/>
          </p:nvCxnSpPr>
          <p:spPr>
            <a:xfrm>
              <a:off x="6707868" y="2827486"/>
              <a:ext cx="675075" cy="7875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/>
            <p:cNvCxnSpPr>
              <a:stCxn id="24" idx="6"/>
              <a:endCxn id="27" idx="2"/>
            </p:cNvCxnSpPr>
            <p:nvPr/>
          </p:nvCxnSpPr>
          <p:spPr>
            <a:xfrm>
              <a:off x="6707868" y="2827486"/>
              <a:ext cx="675075" cy="1530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9" idx="6"/>
              <a:endCxn id="32" idx="2"/>
            </p:cNvCxnSpPr>
            <p:nvPr/>
          </p:nvCxnSpPr>
          <p:spPr>
            <a:xfrm>
              <a:off x="7853626" y="3615072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7" idx="6"/>
              <a:endCxn id="33" idx="2"/>
            </p:cNvCxnSpPr>
            <p:nvPr/>
          </p:nvCxnSpPr>
          <p:spPr>
            <a:xfrm>
              <a:off x="7853626" y="4357656"/>
              <a:ext cx="69944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5247075" y="1118352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96076" y="1126885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96076" y="1846964"/>
              <a:ext cx="536164" cy="125160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339076" y="1089137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347796" y="1816661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525183" y="180794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346333" y="2564305"/>
              <a:ext cx="536164" cy="131386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340539" y="4065448"/>
              <a:ext cx="536164" cy="5765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25183" y="252802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525183" y="3307620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25183" y="4065448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75510" r="39648"/>
          <a:stretch>
            <a:fillRect/>
          </a:stretch>
        </p:blipFill>
        <p:spPr bwMode="auto">
          <a:xfrm>
            <a:off x="2141730" y="861560"/>
            <a:ext cx="1980220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橢圓 26"/>
          <p:cNvSpPr/>
          <p:nvPr/>
        </p:nvSpPr>
        <p:spPr>
          <a:xfrm>
            <a:off x="5292080" y="116335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A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237185" y="116335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B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37185" y="188343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C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237185" y="260351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D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382943" y="116335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E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553073" y="188343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J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8553073" y="260351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K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8553073" y="3391103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L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553073" y="4133687"/>
            <a:ext cx="470683" cy="4479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M</a:t>
            </a:r>
            <a:endParaRPr lang="zh-TW" altLang="en-US" sz="2000" b="1" dirty="0">
              <a:latin typeface="Gill Sans MT" pitchFamily="34" charset="0"/>
            </a:endParaRPr>
          </a:p>
        </p:txBody>
      </p:sp>
      <p:cxnSp>
        <p:nvCxnSpPr>
          <p:cNvPr id="40" name="直線接點 39"/>
          <p:cNvCxnSpPr>
            <a:stCxn id="27" idx="6"/>
            <a:endCxn id="28" idx="2"/>
          </p:cNvCxnSpPr>
          <p:nvPr/>
        </p:nvCxnSpPr>
        <p:spPr>
          <a:xfrm>
            <a:off x="5762763" y="1387326"/>
            <a:ext cx="474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7" idx="6"/>
            <a:endCxn id="29" idx="2"/>
          </p:cNvCxnSpPr>
          <p:nvPr/>
        </p:nvCxnSpPr>
        <p:spPr>
          <a:xfrm>
            <a:off x="5762763" y="1387326"/>
            <a:ext cx="474422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27" idx="6"/>
            <a:endCxn id="30" idx="2"/>
          </p:cNvCxnSpPr>
          <p:nvPr/>
        </p:nvCxnSpPr>
        <p:spPr>
          <a:xfrm>
            <a:off x="5762763" y="1387326"/>
            <a:ext cx="474422" cy="14401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31" idx="2"/>
            <a:endCxn id="28" idx="6"/>
          </p:cNvCxnSpPr>
          <p:nvPr/>
        </p:nvCxnSpPr>
        <p:spPr>
          <a:xfrm flipH="1">
            <a:off x="6707868" y="1387326"/>
            <a:ext cx="675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2" idx="2"/>
            <a:endCxn id="29" idx="6"/>
          </p:cNvCxnSpPr>
          <p:nvPr/>
        </p:nvCxnSpPr>
        <p:spPr>
          <a:xfrm flipH="1">
            <a:off x="6707868" y="2107406"/>
            <a:ext cx="675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36" idx="2"/>
            <a:endCxn id="32" idx="6"/>
          </p:cNvCxnSpPr>
          <p:nvPr/>
        </p:nvCxnSpPr>
        <p:spPr>
          <a:xfrm flipH="1">
            <a:off x="7853626" y="2107406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4" idx="2"/>
            <a:endCxn id="30" idx="6"/>
          </p:cNvCxnSpPr>
          <p:nvPr/>
        </p:nvCxnSpPr>
        <p:spPr>
          <a:xfrm flipH="1">
            <a:off x="6707868" y="2827486"/>
            <a:ext cx="675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34" idx="6"/>
            <a:endCxn id="37" idx="2"/>
          </p:cNvCxnSpPr>
          <p:nvPr/>
        </p:nvCxnSpPr>
        <p:spPr>
          <a:xfrm>
            <a:off x="7853626" y="2827486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30" idx="6"/>
            <a:endCxn id="35" idx="2"/>
          </p:cNvCxnSpPr>
          <p:nvPr/>
        </p:nvCxnSpPr>
        <p:spPr>
          <a:xfrm>
            <a:off x="6707868" y="2827486"/>
            <a:ext cx="675075" cy="787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0" idx="6"/>
            <a:endCxn id="33" idx="2"/>
          </p:cNvCxnSpPr>
          <p:nvPr/>
        </p:nvCxnSpPr>
        <p:spPr>
          <a:xfrm>
            <a:off x="6707868" y="2827486"/>
            <a:ext cx="675075" cy="1530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5" idx="6"/>
            <a:endCxn id="38" idx="2"/>
          </p:cNvCxnSpPr>
          <p:nvPr/>
        </p:nvCxnSpPr>
        <p:spPr>
          <a:xfrm>
            <a:off x="7853626" y="3615072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33" idx="6"/>
            <a:endCxn id="39" idx="2"/>
          </p:cNvCxnSpPr>
          <p:nvPr/>
        </p:nvCxnSpPr>
        <p:spPr>
          <a:xfrm>
            <a:off x="7853626" y="4357656"/>
            <a:ext cx="69944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47075" y="1118352"/>
            <a:ext cx="536164" cy="576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6076" y="1126885"/>
            <a:ext cx="536164" cy="576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96076" y="1846964"/>
            <a:ext cx="536164" cy="125160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39076" y="1089137"/>
            <a:ext cx="536164" cy="576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47796" y="1816661"/>
            <a:ext cx="536164" cy="576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25183" y="1807941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46333" y="2564305"/>
            <a:ext cx="536164" cy="131386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40539" y="4065448"/>
            <a:ext cx="536164" cy="576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25183" y="2528021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5183" y="3307620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25183" y="4065448"/>
            <a:ext cx="536164" cy="576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382943" y="188343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F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7382943" y="260351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G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382943" y="3391103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H</a:t>
            </a:r>
            <a:endParaRPr lang="zh-TW" altLang="en-US" sz="2000" b="1" dirty="0">
              <a:latin typeface="Gill Sans MT" pitchFamily="34" charset="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382943" y="4133687"/>
            <a:ext cx="470683" cy="447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Gill Sans MT" pitchFamily="34" charset="0"/>
              </a:rPr>
              <a:t>I</a:t>
            </a:r>
            <a:endParaRPr lang="zh-TW" altLang="en-US" sz="2000" b="1" dirty="0">
              <a:latin typeface="Gill Sans MT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01570" y="2256715"/>
            <a:ext cx="3716905" cy="2610290"/>
            <a:chOff x="5427095" y="951570"/>
            <a:chExt cx="3716905" cy="2610290"/>
          </a:xfrm>
        </p:grpSpPr>
        <p:sp>
          <p:nvSpPr>
            <p:cNvPr id="10" name="文字方塊 9"/>
            <p:cNvSpPr txBox="1"/>
            <p:nvPr/>
          </p:nvSpPr>
          <p:spPr>
            <a:xfrm>
              <a:off x="5427095" y="951570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607115" y="1321869"/>
              <a:ext cx="3536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根據主替料間的關係，而發展出</a:t>
              </a:r>
              <a:r>
                <a:rPr lang="en-US" altLang="zh-TW" sz="1200" dirty="0" smtClean="0"/>
                <a:t>AND</a:t>
              </a:r>
              <a:r>
                <a:rPr lang="zh-TW" altLang="en-US" sz="1200" dirty="0" smtClean="0"/>
                <a:t>、</a:t>
              </a:r>
              <a:r>
                <a:rPr lang="en-US" altLang="zh-TW" sz="1200" dirty="0" smtClean="0"/>
                <a:t>OR</a:t>
              </a:r>
              <a:r>
                <a:rPr lang="zh-TW" altLang="en-US" sz="1200" dirty="0" smtClean="0"/>
                <a:t>的特性，並經由這些關係推算得知除了</a:t>
              </a:r>
              <a:r>
                <a:rPr lang="en-US" altLang="zh-TW" sz="1200" dirty="0" smtClean="0"/>
                <a:t>leaf nodes</a:t>
              </a:r>
              <a:r>
                <a:rPr lang="zh-TW" altLang="en-US" sz="1200" dirty="0" smtClean="0"/>
                <a:t>以外的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A – I )</a:t>
              </a:r>
              <a:r>
                <a:rPr lang="zh-TW" altLang="en-US" sz="1200" dirty="0" smtClean="0"/>
                <a:t>的產出量</a:t>
              </a:r>
              <a:endParaRPr lang="zh-TW" altLang="en-US" sz="12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427095" y="1991231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642720" y="2361531"/>
              <a:ext cx="3501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Case 1 :</a:t>
              </a:r>
            </a:p>
            <a:p>
              <a:pPr lvl="1"/>
              <a:r>
                <a:rPr lang="zh-TW" altLang="en-US" sz="1200" dirty="0" smtClean="0"/>
                <a:t>如果此</a:t>
              </a:r>
              <a:r>
                <a:rPr lang="en-US" altLang="zh-TW" sz="1200" dirty="0" smtClean="0"/>
                <a:t>group</a:t>
              </a:r>
              <a:r>
                <a:rPr lang="zh-TW" altLang="en-US" sz="1200" dirty="0" smtClean="0"/>
                <a:t>有超過一個以上的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數，則說明這些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的關係為</a:t>
              </a:r>
              <a:r>
                <a:rPr lang="zh-TW" altLang="en-US" sz="1200" b="1" u="sng" dirty="0" smtClean="0"/>
                <a:t>主替料關係 </a:t>
              </a:r>
              <a:r>
                <a:rPr lang="en-US" altLang="zh-TW" sz="1200" b="1" u="sng" dirty="0" smtClean="0"/>
                <a:t>(OR)</a:t>
              </a:r>
              <a:endParaRPr lang="en-US" altLang="zh-TW" sz="1200" b="1" u="sng" dirty="0"/>
            </a:p>
            <a:p>
              <a:r>
                <a:rPr lang="en-US" altLang="zh-TW" sz="1200" dirty="0" smtClean="0"/>
                <a:t>Case 2 : </a:t>
              </a:r>
            </a:p>
            <a:p>
              <a:pPr lvl="1"/>
              <a:r>
                <a:rPr lang="zh-TW" altLang="en-US" sz="1200" dirty="0" smtClean="0"/>
                <a:t>若此</a:t>
              </a:r>
              <a:r>
                <a:rPr lang="en-US" altLang="zh-TW" sz="1200" dirty="0" smtClean="0"/>
                <a:t>group</a:t>
              </a:r>
              <a:r>
                <a:rPr lang="zh-TW" altLang="en-US" sz="1200" dirty="0" smtClean="0"/>
                <a:t>只有一個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組成，則說明此</a:t>
              </a:r>
              <a:r>
                <a:rPr lang="en-US" altLang="zh-TW" sz="1200" dirty="0" smtClean="0"/>
                <a:t>group</a:t>
              </a:r>
              <a:r>
                <a:rPr lang="zh-TW" altLang="en-US" sz="1200" dirty="0" smtClean="0"/>
                <a:t>必定為</a:t>
              </a:r>
              <a:r>
                <a:rPr lang="zh-TW" altLang="en-US" sz="1200" b="1" u="sng" dirty="0" smtClean="0"/>
                <a:t>主料 </a:t>
              </a:r>
              <a:r>
                <a:rPr lang="en-US" altLang="zh-TW" sz="1200" u="sng" dirty="0" smtClean="0"/>
                <a:t>(AND)</a:t>
              </a: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 t="18367" b="44898"/>
          <a:stretch>
            <a:fillRect/>
          </a:stretch>
        </p:blipFill>
        <p:spPr bwMode="auto">
          <a:xfrm>
            <a:off x="1691680" y="1401620"/>
            <a:ext cx="3281119" cy="8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專案摘要及架構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問題定義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專案結果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執行方法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建立混整數規劃模型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61560"/>
            <a:ext cx="2997742" cy="79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/>
        </p:nvGrpSpPr>
        <p:grpSpPr>
          <a:xfrm>
            <a:off x="5247075" y="1089137"/>
            <a:ext cx="3814272" cy="3552843"/>
            <a:chOff x="161510" y="1417410"/>
            <a:chExt cx="3814272" cy="3552843"/>
          </a:xfrm>
        </p:grpSpPr>
        <p:grpSp>
          <p:nvGrpSpPr>
            <p:cNvPr id="18" name="群組 58"/>
            <p:cNvGrpSpPr/>
            <p:nvPr/>
          </p:nvGrpSpPr>
          <p:grpSpPr>
            <a:xfrm>
              <a:off x="206515" y="1491630"/>
              <a:ext cx="3731676" cy="3418267"/>
              <a:chOff x="590927" y="1491630"/>
              <a:chExt cx="3731676" cy="3418267"/>
            </a:xfrm>
          </p:grpSpPr>
          <p:sp>
            <p:nvSpPr>
              <p:cNvPr id="36" name="橢圓 35"/>
              <p:cNvSpPr/>
              <p:nvPr/>
            </p:nvSpPr>
            <p:spPr>
              <a:xfrm>
                <a:off x="590927" y="149163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A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1536032" y="149163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B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1536032" y="221171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C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536032" y="293179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D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2681790" y="149163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E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2681790" y="221171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F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2681790" y="446196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I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2681790" y="293179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G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681790" y="3719376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H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851920" y="221171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J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851920" y="293179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K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3851920" y="3719376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L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3851920" y="4461960"/>
                <a:ext cx="470683" cy="4479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smtClean="0">
                    <a:latin typeface="Gill Sans MT" pitchFamily="34" charset="0"/>
                  </a:rPr>
                  <a:t>M</a:t>
                </a:r>
                <a:endParaRPr lang="zh-TW" altLang="en-US" sz="2000" b="1" dirty="0">
                  <a:latin typeface="Gill Sans MT" pitchFamily="34" charset="0"/>
                </a:endParaRPr>
              </a:p>
            </p:txBody>
          </p:sp>
          <p:cxnSp>
            <p:nvCxnSpPr>
              <p:cNvPr id="49" name="直線接點 48"/>
              <p:cNvCxnSpPr>
                <a:stCxn id="36" idx="6"/>
                <a:endCxn id="37" idx="2"/>
              </p:cNvCxnSpPr>
              <p:nvPr/>
            </p:nvCxnSpPr>
            <p:spPr>
              <a:xfrm>
                <a:off x="1061610" y="1715599"/>
                <a:ext cx="4744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肘形接點 49"/>
              <p:cNvCxnSpPr>
                <a:stCxn id="36" idx="6"/>
                <a:endCxn id="38" idx="2"/>
              </p:cNvCxnSpPr>
              <p:nvPr/>
            </p:nvCxnSpPr>
            <p:spPr>
              <a:xfrm>
                <a:off x="1061610" y="1715599"/>
                <a:ext cx="474422" cy="7200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接點 50"/>
              <p:cNvCxnSpPr>
                <a:stCxn id="36" idx="6"/>
                <a:endCxn id="39" idx="2"/>
              </p:cNvCxnSpPr>
              <p:nvPr/>
            </p:nvCxnSpPr>
            <p:spPr>
              <a:xfrm>
                <a:off x="1061610" y="1715599"/>
                <a:ext cx="474422" cy="14401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>
                <a:stCxn id="40" idx="2"/>
                <a:endCxn id="37" idx="6"/>
              </p:cNvCxnSpPr>
              <p:nvPr/>
            </p:nvCxnSpPr>
            <p:spPr>
              <a:xfrm flipH="1">
                <a:off x="2006715" y="1715599"/>
                <a:ext cx="6750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>
                <a:stCxn id="41" idx="2"/>
                <a:endCxn id="38" idx="6"/>
              </p:cNvCxnSpPr>
              <p:nvPr/>
            </p:nvCxnSpPr>
            <p:spPr>
              <a:xfrm flipH="1">
                <a:off x="2006715" y="2435679"/>
                <a:ext cx="6750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>
                <a:stCxn id="45" idx="2"/>
                <a:endCxn id="41" idx="6"/>
              </p:cNvCxnSpPr>
              <p:nvPr/>
            </p:nvCxnSpPr>
            <p:spPr>
              <a:xfrm flipH="1">
                <a:off x="3152473" y="2435679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>
                <a:stCxn id="43" idx="2"/>
                <a:endCxn id="39" idx="6"/>
              </p:cNvCxnSpPr>
              <p:nvPr/>
            </p:nvCxnSpPr>
            <p:spPr>
              <a:xfrm flipH="1">
                <a:off x="2006715" y="3155759"/>
                <a:ext cx="6750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>
                <a:stCxn id="43" idx="6"/>
                <a:endCxn id="46" idx="2"/>
              </p:cNvCxnSpPr>
              <p:nvPr/>
            </p:nvCxnSpPr>
            <p:spPr>
              <a:xfrm>
                <a:off x="3152473" y="3155759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肘形接點 56"/>
              <p:cNvCxnSpPr>
                <a:stCxn id="39" idx="6"/>
                <a:endCxn id="44" idx="2"/>
              </p:cNvCxnSpPr>
              <p:nvPr/>
            </p:nvCxnSpPr>
            <p:spPr>
              <a:xfrm>
                <a:off x="2006715" y="3155759"/>
                <a:ext cx="675075" cy="78758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肘形接點 57"/>
              <p:cNvCxnSpPr>
                <a:stCxn id="39" idx="6"/>
                <a:endCxn id="42" idx="2"/>
              </p:cNvCxnSpPr>
              <p:nvPr/>
            </p:nvCxnSpPr>
            <p:spPr>
              <a:xfrm>
                <a:off x="2006715" y="3155759"/>
                <a:ext cx="675075" cy="1530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>
                <a:stCxn id="44" idx="6"/>
                <a:endCxn id="47" idx="2"/>
              </p:cNvCxnSpPr>
              <p:nvPr/>
            </p:nvCxnSpPr>
            <p:spPr>
              <a:xfrm>
                <a:off x="3152473" y="3943345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>
                <a:stCxn id="42" idx="6"/>
                <a:endCxn id="48" idx="2"/>
              </p:cNvCxnSpPr>
              <p:nvPr/>
            </p:nvCxnSpPr>
            <p:spPr>
              <a:xfrm>
                <a:off x="3152473" y="4685929"/>
                <a:ext cx="6994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161510" y="1446625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0511" y="1455158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0511" y="2175237"/>
              <a:ext cx="536164" cy="125160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3511" y="1417410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62231" y="2144934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39618" y="2136214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60768" y="2892578"/>
              <a:ext cx="536164" cy="1313865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254974" y="439372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39618" y="2856294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439618" y="3635893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439618" y="4393721"/>
              <a:ext cx="536164" cy="57653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grpSp>
        <p:nvGrpSpPr>
          <p:cNvPr id="61" name="群組 22"/>
          <p:cNvGrpSpPr/>
          <p:nvPr/>
        </p:nvGrpSpPr>
        <p:grpSpPr>
          <a:xfrm>
            <a:off x="971600" y="1863680"/>
            <a:ext cx="4576352" cy="1541785"/>
            <a:chOff x="5427095" y="951570"/>
            <a:chExt cx="4576352" cy="1541785"/>
          </a:xfrm>
        </p:grpSpPr>
        <p:sp>
          <p:nvSpPr>
            <p:cNvPr id="62" name="文字方塊 61"/>
            <p:cNvSpPr txBox="1"/>
            <p:nvPr/>
          </p:nvSpPr>
          <p:spPr>
            <a:xfrm>
              <a:off x="5427095" y="951570"/>
              <a:ext cx="72008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607115" y="1321869"/>
              <a:ext cx="439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將有相同</a:t>
              </a:r>
              <a:r>
                <a:rPr lang="en-US" altLang="zh-TW" sz="1200" dirty="0" smtClean="0"/>
                <a:t>path</a:t>
              </a:r>
              <a:r>
                <a:rPr lang="zh-TW" altLang="en-US" sz="1200" dirty="0" smtClean="0"/>
                <a:t>、</a:t>
              </a:r>
              <a:r>
                <a:rPr lang="en-US" altLang="zh-TW" sz="1200" dirty="0" err="1" smtClean="0"/>
                <a:t>primary_part_no</a:t>
              </a:r>
              <a:r>
                <a:rPr lang="en-US" altLang="zh-TW" sz="1200" dirty="0" smtClean="0"/>
                <a:t> (</a:t>
              </a:r>
              <a:r>
                <a:rPr lang="zh-TW" altLang="en-US" sz="1200" dirty="0" smtClean="0"/>
                <a:t>主料編號</a:t>
              </a:r>
              <a:r>
                <a:rPr lang="en-US" altLang="zh-TW" sz="1200" dirty="0" smtClean="0"/>
                <a:t>)</a:t>
              </a:r>
              <a:r>
                <a:rPr lang="zh-TW" altLang="en-US" sz="1200" dirty="0" smtClean="0"/>
                <a:t> 的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組合成</a:t>
              </a:r>
              <a:r>
                <a:rPr lang="en-US" altLang="zh-TW" sz="1200" dirty="0" smtClean="0"/>
                <a:t>group</a:t>
              </a:r>
              <a:endParaRPr lang="zh-TW" altLang="en-US" sz="12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427095" y="1661390"/>
              <a:ext cx="58506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備註</a:t>
              </a:r>
              <a:endParaRPr lang="zh-TW" altLang="en-US" b="1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642720" y="2031690"/>
              <a:ext cx="36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以右圖為例，此限制式會將</a:t>
              </a:r>
              <a:r>
                <a:rPr lang="en-US" altLang="zh-TW" sz="1200" dirty="0" smtClean="0"/>
                <a:t>path</a:t>
              </a:r>
              <a:r>
                <a:rPr lang="zh-TW" altLang="en-US" sz="1200" dirty="0" smtClean="0"/>
                <a:t>、主料相同的 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 進行組合，用灰色外框內的</a:t>
              </a:r>
              <a:r>
                <a:rPr lang="en-US" altLang="zh-TW" sz="1200" dirty="0" smtClean="0"/>
                <a:t>node</a:t>
              </a:r>
              <a:r>
                <a:rPr lang="zh-TW" altLang="en-US" sz="1200" dirty="0" smtClean="0"/>
                <a:t>表示為相同的</a:t>
              </a:r>
              <a:r>
                <a:rPr lang="en-US" altLang="zh-TW" sz="1200" dirty="0" smtClean="0"/>
                <a:t>group</a:t>
              </a:r>
            </a:p>
          </p:txBody>
        </p:sp>
      </p:grp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607723"/>
            <a:ext cx="1755195" cy="56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群組 22"/>
          <p:cNvGrpSpPr/>
          <p:nvPr/>
        </p:nvGrpSpPr>
        <p:grpSpPr>
          <a:xfrm>
            <a:off x="971600" y="4371950"/>
            <a:ext cx="2866107" cy="647298"/>
            <a:chOff x="5427095" y="951570"/>
            <a:chExt cx="2365234" cy="647298"/>
          </a:xfrm>
        </p:grpSpPr>
        <p:sp>
          <p:nvSpPr>
            <p:cNvPr id="68" name="文字方塊 67"/>
            <p:cNvSpPr txBox="1"/>
            <p:nvPr/>
          </p:nvSpPr>
          <p:spPr>
            <a:xfrm>
              <a:off x="5427095" y="951570"/>
              <a:ext cx="5942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限制式</a:t>
              </a:r>
              <a:endParaRPr lang="zh-TW" altLang="en-US" b="1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07115" y="1321869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原料使用量不得超過其庫存量</a:t>
              </a:r>
              <a:endParaRPr lang="zh-TW" altLang="en-US" sz="1200" dirty="0"/>
            </a:p>
          </p:txBody>
        </p:sp>
      </p:grpSp>
      <p:cxnSp>
        <p:nvCxnSpPr>
          <p:cNvPr id="70" name="直線接點 69"/>
          <p:cNvCxnSpPr/>
          <p:nvPr/>
        </p:nvCxnSpPr>
        <p:spPr>
          <a:xfrm>
            <a:off x="0" y="3561860"/>
            <a:ext cx="55621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專案摘要及架構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專案結果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執行方法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圓角矩形 41"/>
          <p:cNvSpPr/>
          <p:nvPr/>
        </p:nvSpPr>
        <p:spPr>
          <a:xfrm>
            <a:off x="5396867" y="944349"/>
            <a:ext cx="3420380" cy="4095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圓角矩形 71"/>
          <p:cNvSpPr/>
          <p:nvPr/>
        </p:nvSpPr>
        <p:spPr>
          <a:xfrm>
            <a:off x="7767355" y="2616755"/>
            <a:ext cx="720080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5966862" y="3943332"/>
            <a:ext cx="720080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5900425" y="2541033"/>
            <a:ext cx="720080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>
            <a:off x="5921857" y="1131590"/>
            <a:ext cx="720080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26802" y="19416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節省人力、時間成本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26802" y="338184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提供最佳化輔助決策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696106" y="47319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最大化詢單量</a:t>
            </a:r>
            <a:endParaRPr lang="zh-TW" altLang="en-US" b="1" dirty="0"/>
          </a:p>
        </p:txBody>
      </p:sp>
      <p:grpSp>
        <p:nvGrpSpPr>
          <p:cNvPr id="2" name="群組 46"/>
          <p:cNvGrpSpPr/>
          <p:nvPr/>
        </p:nvGrpSpPr>
        <p:grpSpPr>
          <a:xfrm>
            <a:off x="7407315" y="2346725"/>
            <a:ext cx="1441420" cy="1342892"/>
            <a:chOff x="7407315" y="2346725"/>
            <a:chExt cx="1441420" cy="1342892"/>
          </a:xfrm>
        </p:grpSpPr>
        <p:pic>
          <p:nvPicPr>
            <p:cNvPr id="12" name="圖片 11" descr="iconfinder_34_50278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5473" y="2346725"/>
              <a:ext cx="945105" cy="94510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文字方塊 27"/>
            <p:cNvSpPr txBox="1"/>
            <p:nvPr/>
          </p:nvSpPr>
          <p:spPr>
            <a:xfrm>
              <a:off x="7407315" y="3381840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增強企業競爭力</a:t>
              </a:r>
              <a:endParaRPr lang="zh-TW" altLang="en-US" b="1" dirty="0"/>
            </a:p>
          </p:txBody>
        </p:sp>
      </p:grpSp>
      <p:grpSp>
        <p:nvGrpSpPr>
          <p:cNvPr id="4" name="群組 73"/>
          <p:cNvGrpSpPr/>
          <p:nvPr/>
        </p:nvGrpSpPr>
        <p:grpSpPr>
          <a:xfrm>
            <a:off x="161510" y="2571750"/>
            <a:ext cx="902811" cy="1091857"/>
            <a:chOff x="293814" y="3045783"/>
            <a:chExt cx="902811" cy="1091857"/>
          </a:xfrm>
        </p:grpSpPr>
        <p:grpSp>
          <p:nvGrpSpPr>
            <p:cNvPr id="5" name="群組 72"/>
            <p:cNvGrpSpPr/>
            <p:nvPr/>
          </p:nvGrpSpPr>
          <p:grpSpPr>
            <a:xfrm>
              <a:off x="370106" y="3045783"/>
              <a:ext cx="784882" cy="761308"/>
              <a:chOff x="370106" y="1830648"/>
              <a:chExt cx="784882" cy="761308"/>
            </a:xfrm>
          </p:grpSpPr>
          <p:sp>
            <p:nvSpPr>
              <p:cNvPr id="59" name="圓角矩形 58"/>
              <p:cNvSpPr/>
              <p:nvPr/>
            </p:nvSpPr>
            <p:spPr>
              <a:xfrm>
                <a:off x="370106" y="1851670"/>
                <a:ext cx="720080" cy="7200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7" name="圖片 36" descr="fin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3680" y="1830648"/>
                <a:ext cx="761308" cy="761308"/>
              </a:xfrm>
              <a:prstGeom prst="rect">
                <a:avLst/>
              </a:prstGeom>
            </p:spPr>
          </p:pic>
        </p:grpSp>
        <p:sp>
          <p:nvSpPr>
            <p:cNvPr id="38" name="文字方塊 37"/>
            <p:cNvSpPr txBox="1"/>
            <p:nvPr/>
          </p:nvSpPr>
          <p:spPr>
            <a:xfrm>
              <a:off x="293814" y="382986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發現問題</a:t>
              </a:r>
              <a:endParaRPr lang="zh-TW" altLang="en-US" b="1" dirty="0"/>
            </a:p>
          </p:txBody>
        </p:sp>
      </p:grpSp>
      <p:grpSp>
        <p:nvGrpSpPr>
          <p:cNvPr id="6" name="群組 77"/>
          <p:cNvGrpSpPr/>
          <p:nvPr/>
        </p:nvGrpSpPr>
        <p:grpSpPr>
          <a:xfrm>
            <a:off x="1496658" y="2481740"/>
            <a:ext cx="902811" cy="1162872"/>
            <a:chOff x="1466655" y="2976795"/>
            <a:chExt cx="902811" cy="1162872"/>
          </a:xfrm>
        </p:grpSpPr>
        <p:grpSp>
          <p:nvGrpSpPr>
            <p:cNvPr id="7" name="群組 74"/>
            <p:cNvGrpSpPr/>
            <p:nvPr/>
          </p:nvGrpSpPr>
          <p:grpSpPr>
            <a:xfrm>
              <a:off x="1466655" y="3021800"/>
              <a:ext cx="902811" cy="1117867"/>
              <a:chOff x="1466655" y="3021800"/>
              <a:chExt cx="902811" cy="1117867"/>
            </a:xfrm>
          </p:grpSpPr>
          <p:sp>
            <p:nvSpPr>
              <p:cNvPr id="64" name="圓角矩形 63"/>
              <p:cNvSpPr/>
              <p:nvPr/>
            </p:nvSpPr>
            <p:spPr>
              <a:xfrm>
                <a:off x="1525948" y="3021800"/>
                <a:ext cx="720080" cy="7200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1466655" y="383189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/>
                  <a:t>了解問題</a:t>
                </a:r>
                <a:endParaRPr lang="zh-TW" altLang="en-US" b="1" dirty="0"/>
              </a:p>
            </p:txBody>
          </p:sp>
        </p:grpSp>
        <p:pic>
          <p:nvPicPr>
            <p:cNvPr id="39" name="圖片 38" descr="skil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231" y="2976795"/>
              <a:ext cx="810090" cy="810090"/>
            </a:xfrm>
            <a:prstGeom prst="rect">
              <a:avLst/>
            </a:prstGeom>
          </p:spPr>
        </p:pic>
      </p:grpSp>
      <p:grpSp>
        <p:nvGrpSpPr>
          <p:cNvPr id="8" name="群組 79"/>
          <p:cNvGrpSpPr/>
          <p:nvPr/>
        </p:nvGrpSpPr>
        <p:grpSpPr>
          <a:xfrm>
            <a:off x="2831806" y="2487601"/>
            <a:ext cx="902811" cy="1369030"/>
            <a:chOff x="2679079" y="2487601"/>
            <a:chExt cx="902811" cy="1369030"/>
          </a:xfrm>
        </p:grpSpPr>
        <p:grpSp>
          <p:nvGrpSpPr>
            <p:cNvPr id="9" name="群組 75"/>
            <p:cNvGrpSpPr/>
            <p:nvPr/>
          </p:nvGrpSpPr>
          <p:grpSpPr>
            <a:xfrm>
              <a:off x="2679079" y="2530465"/>
              <a:ext cx="902811" cy="1326166"/>
              <a:chOff x="2475106" y="3178247"/>
              <a:chExt cx="902811" cy="1326166"/>
            </a:xfrm>
          </p:grpSpPr>
          <p:sp>
            <p:nvSpPr>
              <p:cNvPr id="65" name="圓角矩形 64"/>
              <p:cNvSpPr/>
              <p:nvPr/>
            </p:nvSpPr>
            <p:spPr>
              <a:xfrm>
                <a:off x="2570538" y="3178247"/>
                <a:ext cx="720080" cy="7200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2475106" y="3981193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 smtClean="0"/>
                  <a:t>建立</a:t>
                </a:r>
                <a:endParaRPr lang="en-US" altLang="zh-TW" b="1" dirty="0" smtClean="0"/>
              </a:p>
              <a:p>
                <a:r>
                  <a:rPr lang="zh-TW" altLang="en-US" b="1" dirty="0" smtClean="0"/>
                  <a:t>數規模型</a:t>
                </a:r>
                <a:endParaRPr lang="zh-TW" altLang="en-US" b="1" dirty="0"/>
              </a:p>
            </p:txBody>
          </p:sp>
        </p:grpSp>
        <p:pic>
          <p:nvPicPr>
            <p:cNvPr id="40" name="圖片 39" descr="variabl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9506" y="2487601"/>
              <a:ext cx="810090" cy="810090"/>
            </a:xfrm>
            <a:prstGeom prst="rect">
              <a:avLst/>
            </a:prstGeom>
          </p:spPr>
        </p:pic>
      </p:grpSp>
      <p:grpSp>
        <p:nvGrpSpPr>
          <p:cNvPr id="10" name="群組 80"/>
          <p:cNvGrpSpPr/>
          <p:nvPr/>
        </p:nvGrpSpPr>
        <p:grpSpPr>
          <a:xfrm>
            <a:off x="4166955" y="2571750"/>
            <a:ext cx="723275" cy="1305145"/>
            <a:chOff x="3851436" y="2554038"/>
            <a:chExt cx="723275" cy="1305145"/>
          </a:xfrm>
        </p:grpSpPr>
        <p:sp>
          <p:nvSpPr>
            <p:cNvPr id="66" name="圓角矩形 65"/>
            <p:cNvSpPr/>
            <p:nvPr/>
          </p:nvSpPr>
          <p:spPr>
            <a:xfrm>
              <a:off x="3854631" y="2554038"/>
              <a:ext cx="720080" cy="7200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851436" y="3335963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 smtClean="0"/>
                <a:t>專案</a:t>
              </a:r>
              <a:endParaRPr lang="en-US" altLang="zh-TW" b="1" dirty="0" smtClean="0"/>
            </a:p>
            <a:p>
              <a:pPr algn="ctr"/>
              <a:r>
                <a:rPr lang="zh-TW" altLang="en-US" b="1" dirty="0" smtClean="0"/>
                <a:t>系統化</a:t>
              </a:r>
              <a:endParaRPr lang="zh-TW" altLang="en-US" b="1" dirty="0"/>
            </a:p>
          </p:txBody>
        </p:sp>
        <p:pic>
          <p:nvPicPr>
            <p:cNvPr id="44" name="圖片 43" descr="source-cod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4631" y="2554038"/>
              <a:ext cx="710795" cy="710795"/>
            </a:xfrm>
            <a:prstGeom prst="rect">
              <a:avLst/>
            </a:prstGeom>
          </p:spPr>
        </p:pic>
      </p:grpSp>
      <p:pic>
        <p:nvPicPr>
          <p:cNvPr id="45" name="圖片 44" descr="decis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1847" y="1041580"/>
            <a:ext cx="855095" cy="855095"/>
          </a:xfrm>
          <a:prstGeom prst="rect">
            <a:avLst/>
          </a:prstGeom>
        </p:spPr>
      </p:pic>
      <p:pic>
        <p:nvPicPr>
          <p:cNvPr id="46" name="圖片 45" descr="wro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6852" y="2526745"/>
            <a:ext cx="765085" cy="765085"/>
          </a:xfrm>
          <a:prstGeom prst="rect">
            <a:avLst/>
          </a:prstGeom>
        </p:spPr>
      </p:pic>
      <p:pic>
        <p:nvPicPr>
          <p:cNvPr id="47" name="圖片 46" descr="grap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76852" y="3786885"/>
            <a:ext cx="906565" cy="906565"/>
          </a:xfrm>
          <a:prstGeom prst="rect">
            <a:avLst/>
          </a:prstGeom>
        </p:spPr>
      </p:pic>
      <p:pic>
        <p:nvPicPr>
          <p:cNvPr id="82" name="圖片 81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1610" y="2706765"/>
            <a:ext cx="368511" cy="368511"/>
          </a:xfrm>
          <a:prstGeom prst="rect">
            <a:avLst/>
          </a:prstGeom>
        </p:spPr>
      </p:pic>
      <p:pic>
        <p:nvPicPr>
          <p:cNvPr id="83" name="圖片 82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03289" y="2706765"/>
            <a:ext cx="368511" cy="368511"/>
          </a:xfrm>
          <a:prstGeom prst="rect">
            <a:avLst/>
          </a:prstGeom>
        </p:spPr>
      </p:pic>
      <p:pic>
        <p:nvPicPr>
          <p:cNvPr id="84" name="圖片 83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53439" y="2706765"/>
            <a:ext cx="368511" cy="368511"/>
          </a:xfrm>
          <a:prstGeom prst="rect">
            <a:avLst/>
          </a:prstGeom>
        </p:spPr>
      </p:pic>
      <p:pic>
        <p:nvPicPr>
          <p:cNvPr id="85" name="圖片 84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8900000">
            <a:off x="4972810" y="1882987"/>
            <a:ext cx="368511" cy="368511"/>
          </a:xfrm>
          <a:prstGeom prst="rect">
            <a:avLst/>
          </a:prstGeom>
        </p:spPr>
      </p:pic>
      <p:pic>
        <p:nvPicPr>
          <p:cNvPr id="86" name="圖片 85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800000">
            <a:off x="4972810" y="3584298"/>
            <a:ext cx="368511" cy="368511"/>
          </a:xfrm>
          <a:prstGeom prst="rect">
            <a:avLst/>
          </a:prstGeom>
        </p:spPr>
      </p:pic>
      <p:pic>
        <p:nvPicPr>
          <p:cNvPr id="87" name="圖片 86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37085" y="2729202"/>
            <a:ext cx="368511" cy="368511"/>
          </a:xfrm>
          <a:prstGeom prst="rect">
            <a:avLst/>
          </a:prstGeom>
        </p:spPr>
      </p:pic>
      <p:pic>
        <p:nvPicPr>
          <p:cNvPr id="88" name="圖片 87" descr="arrow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38804" y="2730338"/>
            <a:ext cx="368511" cy="3685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861560"/>
            <a:ext cx="8370930" cy="211523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本次專案，開發了一個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，針對供應鏈端第一階段的物料配置結果，進行</a:t>
            </a:r>
            <a:r>
              <a:rPr lang="zh-TW" altLang="en-US" dirty="0" smtClean="0">
                <a:solidFill>
                  <a:srgbClr val="FF0000"/>
                </a:solidFill>
              </a:rPr>
              <a:t>剩餘關鍵物料詢單需求最佳化配置。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(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Prototype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 資料前處理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+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 數學規劃模型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 系統設計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透過此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的結果可以發現，在進行剩餘物料配置時，數學規劃模型提供的最佳解可以比 </a:t>
            </a:r>
            <a:r>
              <a:rPr lang="en-US" altLang="zh-TW" dirty="0" smtClean="0"/>
              <a:t>Rule based</a:t>
            </a:r>
            <a:r>
              <a:rPr lang="zh-TW" altLang="en-US" dirty="0" smtClean="0"/>
              <a:t> 的配置方式有</a:t>
            </a:r>
            <a:r>
              <a:rPr lang="zh-TW" altLang="en-US" dirty="0" smtClean="0">
                <a:solidFill>
                  <a:srgbClr val="FF0000"/>
                </a:solidFill>
              </a:rPr>
              <a:t>更彈性地運用主替料間的特性，進行最佳化配置</a:t>
            </a:r>
            <a:r>
              <a:rPr lang="zh-TW" altLang="en-US" dirty="0" smtClean="0"/>
              <a:t>，故</a:t>
            </a:r>
            <a:r>
              <a:rPr lang="zh-TW" altLang="en-US" u="sng" dirty="0" smtClean="0"/>
              <a:t>不會</a:t>
            </a:r>
            <a:r>
              <a:rPr lang="zh-TW" altLang="en-US" dirty="0" smtClean="0"/>
              <a:t>發生機種間搶料而產生未達交量的情況。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從此結果分析，可以更加確信數學規劃在實務上的應用是</a:t>
            </a:r>
            <a:r>
              <a:rPr lang="zh-TW" altLang="en-US" dirty="0" smtClean="0">
                <a:solidFill>
                  <a:srgbClr val="FF0000"/>
                </a:solidFill>
              </a:rPr>
              <a:t>可行</a:t>
            </a:r>
            <a:r>
              <a:rPr lang="zh-TW" altLang="en-US" dirty="0" smtClean="0"/>
              <a:t>、且能為企業帶來</a:t>
            </a:r>
            <a:r>
              <a:rPr lang="zh-TW" altLang="en-US" dirty="0" smtClean="0">
                <a:solidFill>
                  <a:srgbClr val="FF0000"/>
                </a:solidFill>
              </a:rPr>
              <a:t>更高的效益及提升競爭力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執行方法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結論 </a:t>
            </a:r>
            <a:r>
              <a:rPr lang="en-US" altLang="zh-TW" dirty="0" smtClean="0"/>
              <a:t>II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270" y="2796775"/>
            <a:ext cx="5225892" cy="23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pic>
        <p:nvPicPr>
          <p:cNvPr id="4" name="圖片 3" descr="iconfinder_Analytics_balls_20646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96575"/>
            <a:ext cx="668610" cy="6686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群組 9"/>
          <p:cNvGrpSpPr/>
          <p:nvPr/>
        </p:nvGrpSpPr>
        <p:grpSpPr>
          <a:xfrm>
            <a:off x="746575" y="3161750"/>
            <a:ext cx="669600" cy="669600"/>
            <a:chOff x="2726795" y="951570"/>
            <a:chExt cx="1035115" cy="10351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橢圓 6"/>
            <p:cNvSpPr/>
            <p:nvPr/>
          </p:nvSpPr>
          <p:spPr>
            <a:xfrm>
              <a:off x="2726795" y="951570"/>
              <a:ext cx="1035115" cy="103511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 descr="iconfinder_Coding_Icons_-_LINE-14_1024946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1810" y="1131590"/>
              <a:ext cx="741580" cy="74158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1466655" y="3161750"/>
            <a:ext cx="669600" cy="669600"/>
            <a:chOff x="5787135" y="1086585"/>
            <a:chExt cx="1035115" cy="103511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橢圓 7"/>
            <p:cNvSpPr/>
            <p:nvPr/>
          </p:nvSpPr>
          <p:spPr>
            <a:xfrm>
              <a:off x="5787135" y="1086585"/>
              <a:ext cx="1035115" cy="103511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 descr="iconfinder_Visual_Studio_1378056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77145" y="1221600"/>
              <a:ext cx="741580" cy="741580"/>
            </a:xfrm>
            <a:prstGeom prst="rect">
              <a:avLst/>
            </a:prstGeom>
          </p:spPr>
        </p:pic>
      </p:grpSp>
      <p:pic>
        <p:nvPicPr>
          <p:cNvPr id="11" name="圖片 10" descr="iconfinder_35-voice_actor_47150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6991387" y="2076695"/>
            <a:ext cx="1213665" cy="1213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701570" y="1716655"/>
            <a:ext cx="522058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kumimoji="0"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進行更嚴謹的模型驗證</a:t>
            </a:r>
            <a:endParaRPr kumimoji="0" lang="en-US" altLang="zh-TW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kumimoji="0"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以確保數學模型不會在系統上線後出現才發現許多</a:t>
            </a:r>
            <a:r>
              <a:rPr kumimoji="0"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bug)</a:t>
            </a:r>
            <a:endParaRPr kumimoji="0" lang="en-US" altLang="zh-TW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570" y="2481740"/>
            <a:ext cx="567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kumimoji="0"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針對實際需求，調整數學模型的目標式與限制式</a:t>
            </a:r>
            <a:endParaRPr kumimoji="0" lang="en-US" altLang="zh-TW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570" y="3881830"/>
            <a:ext cx="5535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kumimoji="0"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優化程式架構，以便後續開發與提升執行效能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1570" y="4331880"/>
            <a:ext cx="405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kumimoji="0"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將系統</a:t>
            </a:r>
            <a:r>
              <a:rPr kumimoji="0"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VSTO</a:t>
            </a:r>
            <a:r>
              <a:rPr kumimoji="0"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的功能設計地更完善</a:t>
            </a:r>
            <a:endParaRPr kumimoji="0" lang="en-US" altLang="zh-TW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90652" y="3336835"/>
            <a:ext cx="1215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zh-TW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系統上線</a:t>
            </a:r>
            <a:endParaRPr kumimoji="0" lang="en-US" altLang="zh-TW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8" name="直線單箭頭接點 17"/>
          <p:cNvCxnSpPr>
            <a:endCxn id="11" idx="3"/>
          </p:cNvCxnSpPr>
          <p:nvPr/>
        </p:nvCxnSpPr>
        <p:spPr>
          <a:xfrm>
            <a:off x="6012160" y="2076695"/>
            <a:ext cx="979227" cy="606833"/>
          </a:xfrm>
          <a:prstGeom prst="straightConnector1">
            <a:avLst/>
          </a:prstGeom>
          <a:ln w="38100">
            <a:solidFill>
              <a:srgbClr val="4242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1" idx="3"/>
          </p:cNvCxnSpPr>
          <p:nvPr/>
        </p:nvCxnSpPr>
        <p:spPr>
          <a:xfrm flipV="1">
            <a:off x="5832140" y="2683528"/>
            <a:ext cx="1159247" cy="1058352"/>
          </a:xfrm>
          <a:prstGeom prst="straightConnector1">
            <a:avLst/>
          </a:prstGeom>
          <a:ln w="38100">
            <a:solidFill>
              <a:srgbClr val="4242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專案摘要及架構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問題定義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專案結果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執行方法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結論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400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專案架構</a:t>
            </a:r>
            <a:endParaRPr lang="zh-TW" altLang="en-US" dirty="0"/>
          </a:p>
        </p:txBody>
      </p:sp>
      <p:grpSp>
        <p:nvGrpSpPr>
          <p:cNvPr id="2" name="群組 69"/>
          <p:cNvGrpSpPr/>
          <p:nvPr/>
        </p:nvGrpSpPr>
        <p:grpSpPr>
          <a:xfrm>
            <a:off x="1309138" y="1491630"/>
            <a:ext cx="6518168" cy="2767976"/>
            <a:chOff x="1151620" y="1671650"/>
            <a:chExt cx="6518168" cy="2767976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1646507" y="3111810"/>
              <a:ext cx="5535615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  <a:alpha val="27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1151620" y="1671650"/>
              <a:ext cx="990110" cy="7200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問題定義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6679788" y="3719546"/>
              <a:ext cx="990000" cy="720080"/>
            </a:xfrm>
            <a:prstGeom prst="roundRect">
              <a:avLst/>
            </a:prstGeom>
            <a:solidFill>
              <a:srgbClr val="F09A1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結果呈現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174985" y="3719546"/>
              <a:ext cx="990000" cy="720080"/>
            </a:xfrm>
            <a:prstGeom prst="roundRect">
              <a:avLst/>
            </a:prstGeom>
            <a:solidFill>
              <a:srgbClr val="F09A1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Gill Sans MT" pitchFamily="34" charset="0"/>
                  <a:ea typeface="微軟正黑體" pitchFamily="34" charset="-120"/>
                </a:rPr>
                <a:t>UI</a:t>
              </a:r>
            </a:p>
            <a:p>
              <a:pPr algn="ctr"/>
              <a:r>
                <a:rPr lang="zh-TW" altLang="en-US" b="1" dirty="0" smtClean="0">
                  <a:latin typeface="Gill Sans MT" pitchFamily="34" charset="0"/>
                  <a:ea typeface="微軟正黑體" pitchFamily="34" charset="-120"/>
                </a:rPr>
                <a:t>介面開發</a:t>
              </a:r>
              <a:endParaRPr lang="zh-TW" altLang="en-US" b="1" dirty="0"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2321860" y="1671650"/>
              <a:ext cx="990000" cy="720080"/>
            </a:xfrm>
            <a:prstGeom prst="roundRect">
              <a:avLst/>
            </a:prstGeom>
            <a:solidFill>
              <a:srgbClr val="0083A2"/>
            </a:solidFill>
            <a:ln>
              <a:solidFill>
                <a:srgbClr val="00206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建置</a:t>
              </a:r>
              <a:endParaRPr lang="en-US" altLang="zh-TW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數學模型</a:t>
              </a: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3491990" y="1671650"/>
              <a:ext cx="990000" cy="720080"/>
            </a:xfrm>
            <a:prstGeom prst="roundRect">
              <a:avLst/>
            </a:prstGeom>
            <a:solidFill>
              <a:srgbClr val="0083A2"/>
            </a:solidFill>
            <a:ln>
              <a:solidFill>
                <a:srgbClr val="00206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資料</a:t>
              </a:r>
              <a:endParaRPr lang="en-US" altLang="zh-TW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前處理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43" name="直線接點 42"/>
            <p:cNvCxnSpPr>
              <a:endCxn id="32" idx="0"/>
            </p:cNvCxnSpPr>
            <p:nvPr/>
          </p:nvCxnSpPr>
          <p:spPr>
            <a:xfrm flipH="1">
              <a:off x="1646507" y="2391730"/>
              <a:ext cx="168" cy="645184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39" idx="4"/>
            </p:cNvCxnSpPr>
            <p:nvPr/>
          </p:nvCxnSpPr>
          <p:spPr>
            <a:xfrm flipH="1">
              <a:off x="5669703" y="3179486"/>
              <a:ext cx="169" cy="54006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endCxn id="40" idx="0"/>
            </p:cNvCxnSpPr>
            <p:nvPr/>
          </p:nvCxnSpPr>
          <p:spPr>
            <a:xfrm flipH="1">
              <a:off x="3986877" y="2391730"/>
              <a:ext cx="113" cy="63007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1" idx="4"/>
            </p:cNvCxnSpPr>
            <p:nvPr/>
          </p:nvCxnSpPr>
          <p:spPr>
            <a:xfrm flipH="1">
              <a:off x="7174788" y="3179149"/>
              <a:ext cx="1909" cy="54039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endCxn id="33" idx="0"/>
            </p:cNvCxnSpPr>
            <p:nvPr/>
          </p:nvCxnSpPr>
          <p:spPr>
            <a:xfrm flipH="1">
              <a:off x="2809864" y="2391730"/>
              <a:ext cx="505" cy="65996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2742356" y="3051691"/>
              <a:ext cx="135015" cy="13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7109189" y="3044134"/>
              <a:ext cx="135015" cy="13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5602364" y="3044471"/>
              <a:ext cx="135015" cy="13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1578999" y="3036914"/>
              <a:ext cx="135015" cy="13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圓角矩形 59"/>
            <p:cNvSpPr/>
            <p:nvPr/>
          </p:nvSpPr>
          <p:spPr>
            <a:xfrm>
              <a:off x="3491990" y="3711652"/>
              <a:ext cx="990000" cy="720080"/>
            </a:xfrm>
            <a:prstGeom prst="roundRect">
              <a:avLst/>
            </a:prstGeom>
            <a:solidFill>
              <a:srgbClr val="F09A1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Gill Sans MT" pitchFamily="34" charset="0"/>
                  <a:ea typeface="微軟正黑體" pitchFamily="34" charset="-120"/>
                </a:rPr>
                <a:t>資料</a:t>
              </a:r>
              <a:endParaRPr lang="en-US" altLang="zh-TW" b="1" dirty="0" smtClean="0">
                <a:latin typeface="Gill Sans MT" pitchFamily="34" charset="0"/>
                <a:ea typeface="微軟正黑體" pitchFamily="34" charset="-120"/>
              </a:endParaRPr>
            </a:p>
            <a:p>
              <a:pPr algn="ctr"/>
              <a:r>
                <a:rPr lang="zh-TW" altLang="en-US" b="1" dirty="0" smtClean="0">
                  <a:latin typeface="Gill Sans MT" pitchFamily="34" charset="0"/>
                  <a:ea typeface="微軟正黑體" pitchFamily="34" charset="-120"/>
                </a:rPr>
                <a:t>前處理</a:t>
              </a:r>
              <a:endParaRPr lang="zh-TW" altLang="en-US" b="1" dirty="0">
                <a:latin typeface="Gill Sans MT" pitchFamily="34" charset="0"/>
                <a:ea typeface="微軟正黑體" pitchFamily="34" charset="-120"/>
              </a:endParaRPr>
            </a:p>
          </p:txBody>
        </p:sp>
        <p:cxnSp>
          <p:nvCxnSpPr>
            <p:cNvPr id="61" name="直線接點 60"/>
            <p:cNvCxnSpPr>
              <a:stCxn id="40" idx="4"/>
            </p:cNvCxnSpPr>
            <p:nvPr/>
          </p:nvCxnSpPr>
          <p:spPr>
            <a:xfrm>
              <a:off x="3986877" y="3156815"/>
              <a:ext cx="113" cy="55483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圓角矩形 66"/>
            <p:cNvSpPr/>
            <p:nvPr/>
          </p:nvSpPr>
          <p:spPr>
            <a:xfrm>
              <a:off x="5179846" y="1671650"/>
              <a:ext cx="990000" cy="720080"/>
            </a:xfrm>
            <a:prstGeom prst="roundRect">
              <a:avLst/>
            </a:prstGeom>
            <a:solidFill>
              <a:srgbClr val="0083A2"/>
            </a:solidFill>
            <a:ln>
              <a:solidFill>
                <a:srgbClr val="00206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itchFamily="34" charset="-120"/>
                  <a:ea typeface="微軟正黑體" pitchFamily="34" charset="-120"/>
                </a:rPr>
                <a:t>CPLEX</a:t>
              </a:r>
            </a:p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引擎開發</a:t>
              </a:r>
              <a:endParaRPr lang="zh-TW" altLang="en-US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68" name="直線接點 67"/>
            <p:cNvCxnSpPr>
              <a:endCxn id="39" idx="0"/>
            </p:cNvCxnSpPr>
            <p:nvPr/>
          </p:nvCxnSpPr>
          <p:spPr>
            <a:xfrm flipH="1">
              <a:off x="5669872" y="2391730"/>
              <a:ext cx="4974" cy="65274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橢圓 39"/>
            <p:cNvSpPr/>
            <p:nvPr/>
          </p:nvSpPr>
          <p:spPr>
            <a:xfrm>
              <a:off x="3919369" y="3021800"/>
              <a:ext cx="135015" cy="13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23"/>
          <p:cNvGrpSpPr/>
          <p:nvPr/>
        </p:nvGrpSpPr>
        <p:grpSpPr>
          <a:xfrm>
            <a:off x="206515" y="3876895"/>
            <a:ext cx="2502600" cy="1027857"/>
            <a:chOff x="6867255" y="3831890"/>
            <a:chExt cx="2502600" cy="1027857"/>
          </a:xfrm>
        </p:grpSpPr>
        <p:sp>
          <p:nvSpPr>
            <p:cNvPr id="72" name="圓角矩形 71"/>
            <p:cNvSpPr/>
            <p:nvPr/>
          </p:nvSpPr>
          <p:spPr>
            <a:xfrm>
              <a:off x="6867255" y="3921900"/>
              <a:ext cx="270030" cy="13501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6867255" y="4281940"/>
              <a:ext cx="270030" cy="13501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6867255" y="4641980"/>
              <a:ext cx="270030" cy="135015"/>
            </a:xfrm>
            <a:prstGeom prst="roundRect">
              <a:avLst/>
            </a:prstGeom>
            <a:solidFill>
              <a:srgbClr val="F09A1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7317305" y="38318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專案準備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317305" y="4191930"/>
              <a:ext cx="2052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</a:t>
              </a:r>
              <a:r>
                <a:rPr lang="en-US" altLang="zh-TW" dirty="0" smtClean="0"/>
                <a:t>Part I (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本專案範疇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dirty="0" smtClean="0"/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317305" y="4551970"/>
              <a:ext cx="1034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</a:t>
              </a:r>
              <a:r>
                <a:rPr lang="en-US" altLang="zh-TW" dirty="0" smtClean="0"/>
                <a:t>Part II </a:t>
              </a:r>
              <a:endParaRPr lang="zh-TW" altLang="en-US" dirty="0"/>
            </a:p>
          </p:txBody>
        </p:sp>
      </p:grpSp>
      <p:pic>
        <p:nvPicPr>
          <p:cNvPr id="81" name="圖片 80" descr="iconfinder_ask-_question-_query-_demand-_interrogate_63331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850" y="2391730"/>
            <a:ext cx="720080" cy="720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3" name="圖片 82" descr="iconfinder_white_board_with_text_icon_17413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4798" y="2639089"/>
            <a:ext cx="540060" cy="5400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8" name="圖片 87" descr="iconfinder_30_59554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8643" y="2541859"/>
            <a:ext cx="681540" cy="681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9" name="圖片 88" descr="iconfinder_augmented-reality-computer-developer-coding-programming_550545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4812" y="2339168"/>
            <a:ext cx="990110" cy="99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0" name="圖片 89" descr="iconfinder_47_207090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920" y="2631869"/>
            <a:ext cx="585065" cy="585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專案摘要及架構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問題定義</a:t>
            </a:r>
            <a:endParaRPr lang="en-US" altLang="zh-TW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專案結果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執行方法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結論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ill Sans MT" pitchFamily="34" charset="0"/>
              </a:rPr>
              <a:t>Agenda</a:t>
            </a:r>
            <a:endParaRPr lang="en-US" altLang="zh-TW" sz="3000" dirty="0">
              <a:latin typeface="Gill Sans MT" pitchFamily="34" charset="0"/>
            </a:endParaRPr>
          </a:p>
          <a:p>
            <a:endParaRPr lang="zh-TW" altLang="en-US" sz="30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400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問題定義</a:t>
            </a:r>
            <a:endParaRPr lang="zh-TW" alt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圖片 37" descr="iconfinder_01-business_man_avatar_47149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896925" y="1536635"/>
            <a:ext cx="945098" cy="9450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3" name="圖片 42" descr="iconfinder_28-tom_boy_47150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77244" y="1491630"/>
            <a:ext cx="990103" cy="9901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4" name="圖片 43" descr="iconfinder_35-voice_actor_47150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16604" y="1581640"/>
            <a:ext cx="900093" cy="90009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6" name="直線單箭頭接點 45"/>
          <p:cNvCxnSpPr>
            <a:stCxn id="44" idx="1"/>
            <a:endCxn id="38" idx="3"/>
          </p:cNvCxnSpPr>
          <p:nvPr/>
        </p:nvCxnSpPr>
        <p:spPr>
          <a:xfrm flipV="1">
            <a:off x="1916697" y="2009184"/>
            <a:ext cx="1980228" cy="22503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8" idx="1"/>
            <a:endCxn id="43" idx="3"/>
          </p:cNvCxnSpPr>
          <p:nvPr/>
        </p:nvCxnSpPr>
        <p:spPr>
          <a:xfrm flipV="1">
            <a:off x="4842023" y="1986682"/>
            <a:ext cx="1935221" cy="22502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2231740" y="2483204"/>
            <a:ext cx="1620180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0.5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天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157065" y="2483204"/>
            <a:ext cx="1620180" cy="36003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天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1211739" y="25267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Sales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909124" y="252674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採購 </a:t>
            </a:r>
            <a:r>
              <a:rPr lang="en-US" altLang="zh-TW" dirty="0" smtClean="0"/>
              <a:t>(</a:t>
            </a:r>
            <a:r>
              <a:rPr lang="zh-TW" altLang="en-US" dirty="0" smtClean="0"/>
              <a:t>材料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919406" y="25267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供應商</a:t>
            </a:r>
            <a:endParaRPr lang="zh-TW" altLang="en-US" dirty="0"/>
          </a:p>
        </p:txBody>
      </p:sp>
      <p:pic>
        <p:nvPicPr>
          <p:cNvPr id="63" name="圖片 62" descr="iconfinder_35-voice_actor_47150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16605" y="2933253"/>
            <a:ext cx="1213665" cy="1213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4" name="文字方塊 63"/>
          <p:cNvSpPr txBox="1"/>
          <p:nvPr/>
        </p:nvSpPr>
        <p:spPr>
          <a:xfrm>
            <a:off x="1362131" y="4238398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Sales</a:t>
            </a:r>
            <a:endParaRPr lang="zh-TW" altLang="en-US" dirty="0"/>
          </a:p>
        </p:txBody>
      </p:sp>
      <p:sp>
        <p:nvSpPr>
          <p:cNvPr id="65" name="加號 64"/>
          <p:cNvSpPr/>
          <p:nvPr/>
        </p:nvSpPr>
        <p:spPr>
          <a:xfrm>
            <a:off x="2776073" y="3428309"/>
            <a:ext cx="405045" cy="360040"/>
          </a:xfrm>
          <a:prstGeom prst="mathPlus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 descr="iconfinder_Logo_Design_156269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6925" y="2933253"/>
            <a:ext cx="1131590" cy="11315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7" name="文字方塊 66"/>
          <p:cNvSpPr txBox="1"/>
          <p:nvPr/>
        </p:nvSpPr>
        <p:spPr>
          <a:xfrm>
            <a:off x="3850176" y="405691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詢單模型系統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zh-TW" altLang="en-US" b="1" dirty="0" smtClean="0"/>
              <a:t>材料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68" name="圖片 67" descr="iconfinder_28-tom_boy_4715010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 flipH="1">
            <a:off x="6822250" y="2910019"/>
            <a:ext cx="1213665" cy="1213665"/>
          </a:xfrm>
          <a:prstGeom prst="rect">
            <a:avLst/>
          </a:prstGeom>
        </p:spPr>
      </p:pic>
      <p:sp>
        <p:nvSpPr>
          <p:cNvPr id="69" name="文字方塊 68"/>
          <p:cNvSpPr txBox="1"/>
          <p:nvPr/>
        </p:nvSpPr>
        <p:spPr>
          <a:xfrm>
            <a:off x="7077766" y="42383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</a:rPr>
              <a:t>供應商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5155450" y="3516852"/>
            <a:ext cx="1666800" cy="146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2141730" y="4193393"/>
            <a:ext cx="1620180" cy="36004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>
                <a:solidFill>
                  <a:srgbClr val="F75B66"/>
                </a:solidFill>
                <a:latin typeface="Gill Sans MT" pitchFamily="34" charset="0"/>
                <a:ea typeface="微軟正黑體" pitchFamily="34" charset="-120"/>
              </a:rPr>
              <a:t>10</a:t>
            </a:r>
            <a:r>
              <a:rPr lang="zh-TW" altLang="en-US" sz="1800" b="1" dirty="0" smtClean="0">
                <a:solidFill>
                  <a:srgbClr val="F75B66"/>
                </a:solidFill>
                <a:latin typeface="Gill Sans MT" pitchFamily="34" charset="0"/>
                <a:ea typeface="微軟正黑體" pitchFamily="34" charset="-120"/>
              </a:rPr>
              <a:t>秒內</a:t>
            </a:r>
            <a:endParaRPr lang="zh-TW" altLang="en-US" sz="1800" b="1" dirty="0">
              <a:solidFill>
                <a:srgbClr val="F75B66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202070" y="4148388"/>
            <a:ext cx="1620180" cy="36004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1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2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天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16505" y="1133768"/>
            <a:ext cx="9372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 IS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6505" y="2878669"/>
            <a:ext cx="9372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</a:rPr>
              <a:t>TO BE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肘形接點 32"/>
          <p:cNvCxnSpPr>
            <a:endCxn id="41" idx="3"/>
          </p:cNvCxnSpPr>
          <p:nvPr/>
        </p:nvCxnSpPr>
        <p:spPr>
          <a:xfrm rot="5400000" flipH="1" flipV="1">
            <a:off x="2940567" y="1030328"/>
            <a:ext cx="967611" cy="945105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4842030" y="951570"/>
            <a:ext cx="1215135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GPC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Gill Sans MT" pitchFamily="34" charset="0"/>
                <a:ea typeface="微軟正黑體" pitchFamily="34" charset="-120"/>
              </a:rPr>
              <a:t>產能</a:t>
            </a:r>
            <a:r>
              <a:rPr lang="en-US" altLang="zh-TW" dirty="0" smtClean="0">
                <a:latin typeface="Gill Sans MT" pitchFamily="34" charset="0"/>
                <a:ea typeface="微軟正黑體" pitchFamily="34" charset="-120"/>
              </a:rPr>
              <a:t>)</a:t>
            </a:r>
            <a:endParaRPr lang="zh-TW" altLang="en-US" dirty="0">
              <a:latin typeface="Gill Sans MT" pitchFamily="34" charset="0"/>
              <a:ea typeface="微軟正黑體" pitchFamily="34" charset="-120"/>
            </a:endParaRPr>
          </a:p>
        </p:txBody>
      </p:sp>
      <p:cxnSp>
        <p:nvCxnSpPr>
          <p:cNvPr id="39" name="肘形接點 38"/>
          <p:cNvCxnSpPr>
            <a:stCxn id="80" idx="2"/>
            <a:endCxn id="45" idx="1"/>
          </p:cNvCxnSpPr>
          <p:nvPr/>
        </p:nvCxnSpPr>
        <p:spPr>
          <a:xfrm rot="16200000" flipH="1">
            <a:off x="3478814" y="4223870"/>
            <a:ext cx="270030" cy="101624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4121949" y="4686985"/>
            <a:ext cx="1125125" cy="36004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GPC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(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產能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ea typeface="微軟正黑體" pitchFamily="34" charset="-120"/>
              </a:rPr>
              <a:t>)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61610" y="2886785"/>
            <a:ext cx="4088198" cy="1710190"/>
          </a:xfrm>
          <a:prstGeom prst="rect">
            <a:avLst/>
          </a:prstGeom>
          <a:noFill/>
          <a:ln w="38100"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 descr="iconfinder_01-business_man_avatar_47149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896925" y="546525"/>
            <a:ext cx="945098" cy="9450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400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問題定義</a:t>
            </a:r>
            <a:endParaRPr lang="zh-TW" alt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66555" y="10865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u="sng" dirty="0" smtClean="0"/>
              <a:t>供應鏈流程示意圖</a:t>
            </a:r>
            <a:endParaRPr lang="zh-TW" altLang="en-US" sz="1800" b="1" u="sng" dirty="0"/>
          </a:p>
        </p:txBody>
      </p:sp>
      <p:grpSp>
        <p:nvGrpSpPr>
          <p:cNvPr id="24" name="群組 23"/>
          <p:cNvGrpSpPr/>
          <p:nvPr/>
        </p:nvGrpSpPr>
        <p:grpSpPr>
          <a:xfrm>
            <a:off x="722510" y="1986685"/>
            <a:ext cx="7698980" cy="1252882"/>
            <a:chOff x="653440" y="1716655"/>
            <a:chExt cx="7698980" cy="1252882"/>
          </a:xfrm>
        </p:grpSpPr>
        <p:grpSp>
          <p:nvGrpSpPr>
            <p:cNvPr id="2" name="群組 24"/>
            <p:cNvGrpSpPr/>
            <p:nvPr/>
          </p:nvGrpSpPr>
          <p:grpSpPr>
            <a:xfrm>
              <a:off x="7459300" y="1747700"/>
              <a:ext cx="874121" cy="874121"/>
              <a:chOff x="7227295" y="1941680"/>
              <a:chExt cx="874121" cy="874121"/>
            </a:xfrm>
          </p:grpSpPr>
          <p:sp>
            <p:nvSpPr>
              <p:cNvPr id="22" name="圓角矩形 21"/>
              <p:cNvSpPr/>
              <p:nvPr/>
            </p:nvSpPr>
            <p:spPr>
              <a:xfrm>
                <a:off x="7304315" y="2018700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圖片 15" descr="deliver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27295" y="1941680"/>
                <a:ext cx="874121" cy="874121"/>
              </a:xfrm>
              <a:prstGeom prst="rect">
                <a:avLst/>
              </a:prstGeom>
            </p:spPr>
          </p:pic>
        </p:grpSp>
        <p:grpSp>
          <p:nvGrpSpPr>
            <p:cNvPr id="4" name="群組 22"/>
            <p:cNvGrpSpPr/>
            <p:nvPr/>
          </p:nvGrpSpPr>
          <p:grpSpPr>
            <a:xfrm>
              <a:off x="653440" y="1716655"/>
              <a:ext cx="872652" cy="872652"/>
              <a:chOff x="421435" y="1910635"/>
              <a:chExt cx="872652" cy="872652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497721" y="1986921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" name="圖片 13" descr="ord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1435" y="1910635"/>
                <a:ext cx="872652" cy="872652"/>
              </a:xfrm>
              <a:prstGeom prst="rect">
                <a:avLst/>
              </a:prstGeom>
            </p:spPr>
          </p:pic>
        </p:grpSp>
        <p:grpSp>
          <p:nvGrpSpPr>
            <p:cNvPr id="5" name="群組 23"/>
            <p:cNvGrpSpPr/>
            <p:nvPr/>
          </p:nvGrpSpPr>
          <p:grpSpPr>
            <a:xfrm>
              <a:off x="5254055" y="1747700"/>
              <a:ext cx="816555" cy="816555"/>
              <a:chOff x="5022050" y="1941680"/>
              <a:chExt cx="816555" cy="816555"/>
            </a:xfrm>
          </p:grpSpPr>
          <p:sp>
            <p:nvSpPr>
              <p:cNvPr id="19" name="圓角矩形 18"/>
              <p:cNvSpPr/>
              <p:nvPr/>
            </p:nvSpPr>
            <p:spPr>
              <a:xfrm>
                <a:off x="5070287" y="1989917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 descr="tool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22050" y="1941680"/>
                <a:ext cx="816555" cy="816555"/>
              </a:xfrm>
              <a:prstGeom prst="rect">
                <a:avLst/>
              </a:prstGeom>
            </p:spPr>
          </p:pic>
        </p:grpSp>
        <p:sp>
          <p:nvSpPr>
            <p:cNvPr id="30" name="圓角矩形 29"/>
            <p:cNvSpPr/>
            <p:nvPr/>
          </p:nvSpPr>
          <p:spPr>
            <a:xfrm>
              <a:off x="2958800" y="1792705"/>
              <a:ext cx="720080" cy="7200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 descr="shelf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2750" y="1716655"/>
              <a:ext cx="862921" cy="862921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843565" y="266176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訂單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866320" y="266176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物料配置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223424" y="266176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製成加工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449609" y="2661760"/>
              <a:ext cx="90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產品出貨</a:t>
              </a:r>
              <a:endParaRPr lang="zh-TW" altLang="en-US" dirty="0"/>
            </a:p>
          </p:txBody>
        </p:sp>
        <p:pic>
          <p:nvPicPr>
            <p:cNvPr id="43" name="圖片 42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8680" y="1896675"/>
              <a:ext cx="638541" cy="638541"/>
            </a:xfrm>
            <a:prstGeom prst="rect">
              <a:avLst/>
            </a:prstGeom>
          </p:spPr>
        </p:pic>
        <p:pic>
          <p:nvPicPr>
            <p:cNvPr id="44" name="圖片 43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0469" y="1896675"/>
              <a:ext cx="638541" cy="638541"/>
            </a:xfrm>
            <a:prstGeom prst="rect">
              <a:avLst/>
            </a:prstGeom>
          </p:spPr>
        </p:pic>
        <p:pic>
          <p:nvPicPr>
            <p:cNvPr id="46" name="圖片 45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5724" y="1896675"/>
              <a:ext cx="638541" cy="638541"/>
            </a:xfrm>
            <a:prstGeom prst="rect">
              <a:avLst/>
            </a:prstGeom>
          </p:spPr>
        </p:pic>
      </p:grpSp>
      <p:sp>
        <p:nvSpPr>
          <p:cNvPr id="47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3471850"/>
            <a:ext cx="8190910" cy="72008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現行供應鏈的流程，在接收到客戶訂單後，會進行物料最佳化配置，依據此配置結果進行製成加工，最後將產品出貨給客戶。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400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問題定義</a:t>
            </a:r>
            <a:endParaRPr lang="zh-TW" altLang="en-US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66555" y="1086585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u="sng" dirty="0" smtClean="0"/>
              <a:t>供應鏈</a:t>
            </a:r>
            <a:r>
              <a:rPr lang="en-US" altLang="zh-TW" sz="1800" b="1" u="sng" dirty="0" smtClean="0"/>
              <a:t>(</a:t>
            </a:r>
            <a:r>
              <a:rPr lang="zh-TW" altLang="en-US" sz="1800" b="1" u="sng" dirty="0" smtClean="0"/>
              <a:t>詢單</a:t>
            </a:r>
            <a:r>
              <a:rPr lang="en-US" altLang="zh-TW" sz="1800" b="1" u="sng" dirty="0" smtClean="0"/>
              <a:t>)</a:t>
            </a:r>
            <a:r>
              <a:rPr lang="zh-TW" altLang="en-US" sz="1800" b="1" u="sng" dirty="0" smtClean="0"/>
              <a:t>流程示意圖</a:t>
            </a:r>
            <a:endParaRPr lang="zh-TW" altLang="en-US" sz="1800" b="1" u="sng" dirty="0"/>
          </a:p>
        </p:txBody>
      </p:sp>
      <p:sp>
        <p:nvSpPr>
          <p:cNvPr id="47" name="內容版面配置區 1"/>
          <p:cNvSpPr>
            <a:spLocks noGrp="1"/>
          </p:cNvSpPr>
          <p:nvPr>
            <p:ph sz="quarter" idx="22"/>
          </p:nvPr>
        </p:nvSpPr>
        <p:spPr>
          <a:xfrm>
            <a:off x="566555" y="3201820"/>
            <a:ext cx="8190910" cy="1737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針對供應鏈流程，本專案著重於</a:t>
            </a:r>
            <a:r>
              <a:rPr lang="zh-TW" altLang="en-US" dirty="0" smtClean="0">
                <a:solidFill>
                  <a:srgbClr val="FF0000"/>
                </a:solidFill>
              </a:rPr>
              <a:t>關鍵剩餘物料配置</a:t>
            </a:r>
            <a:r>
              <a:rPr lang="zh-TW" altLang="en-US" dirty="0" smtClean="0"/>
              <a:t>作業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zh-TW" altLang="en-US" dirty="0" smtClean="0"/>
              <a:t>經過</a:t>
            </a:r>
            <a:r>
              <a:rPr lang="en-US" altLang="zh-TW" dirty="0" smtClean="0"/>
              <a:t>WPS</a:t>
            </a:r>
            <a:r>
              <a:rPr lang="zh-TW" altLang="en-US" dirty="0" smtClean="0"/>
              <a:t>材調後，</a:t>
            </a:r>
            <a:r>
              <a:rPr lang="en-US" altLang="zh-TW" dirty="0" smtClean="0"/>
              <a:t>Sales</a:t>
            </a:r>
            <a:r>
              <a:rPr lang="zh-TW" altLang="en-US" dirty="0" smtClean="0"/>
              <a:t>可以根據目前的物料剩餘情況，並考量到共用料、主替料、齊套料分配、單位用量等因素，判斷目前關鍵物料剩餘量是否能滿足詢單的需求，</a:t>
            </a:r>
            <a:r>
              <a:rPr lang="zh-TW" altLang="en-US" dirty="0" smtClean="0">
                <a:solidFill>
                  <a:srgbClr val="FF0000"/>
                </a:solidFill>
              </a:rPr>
              <a:t>目標希望能滿足最大化詢單的需求</a:t>
            </a:r>
            <a:r>
              <a:rPr lang="zh-TW" altLang="en-US" dirty="0" smtClean="0"/>
              <a:t>，以利於後續搶單等流程。</a:t>
            </a:r>
            <a:endParaRPr lang="en-US" altLang="zh-TW" b="1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因此，希望透過此專案來改善目前在詢單流程上的效率，</a:t>
            </a:r>
            <a:r>
              <a:rPr lang="zh-TW" altLang="en-US" dirty="0" smtClean="0">
                <a:solidFill>
                  <a:srgbClr val="FF0000"/>
                </a:solidFill>
              </a:rPr>
              <a:t>以更快的時間進行搶單、調貨等作業。</a:t>
            </a:r>
          </a:p>
          <a:p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231954" y="1671650"/>
            <a:ext cx="8680093" cy="1252882"/>
            <a:chOff x="421435" y="1671650"/>
            <a:chExt cx="8680093" cy="1252882"/>
          </a:xfrm>
        </p:grpSpPr>
        <p:grpSp>
          <p:nvGrpSpPr>
            <p:cNvPr id="2" name="群組 24"/>
            <p:cNvGrpSpPr/>
            <p:nvPr/>
          </p:nvGrpSpPr>
          <p:grpSpPr>
            <a:xfrm>
              <a:off x="8208408" y="1747700"/>
              <a:ext cx="874121" cy="874121"/>
              <a:chOff x="7227295" y="1941680"/>
              <a:chExt cx="874121" cy="874121"/>
            </a:xfrm>
          </p:grpSpPr>
          <p:sp>
            <p:nvSpPr>
              <p:cNvPr id="22" name="圓角矩形 21"/>
              <p:cNvSpPr/>
              <p:nvPr/>
            </p:nvSpPr>
            <p:spPr>
              <a:xfrm>
                <a:off x="7304315" y="2018700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圖片 15" descr="deliver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27295" y="1941680"/>
                <a:ext cx="874121" cy="874121"/>
              </a:xfrm>
              <a:prstGeom prst="rect">
                <a:avLst/>
              </a:prstGeom>
            </p:spPr>
          </p:pic>
        </p:grpSp>
        <p:grpSp>
          <p:nvGrpSpPr>
            <p:cNvPr id="4" name="群組 22"/>
            <p:cNvGrpSpPr/>
            <p:nvPr/>
          </p:nvGrpSpPr>
          <p:grpSpPr>
            <a:xfrm>
              <a:off x="421435" y="1716655"/>
              <a:ext cx="872652" cy="872652"/>
              <a:chOff x="421435" y="1910635"/>
              <a:chExt cx="872652" cy="872652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497721" y="1986921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" name="圖片 13" descr="ord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1435" y="1910635"/>
                <a:ext cx="872652" cy="872652"/>
              </a:xfrm>
              <a:prstGeom prst="rect">
                <a:avLst/>
              </a:prstGeom>
            </p:spPr>
          </p:pic>
        </p:grpSp>
        <p:grpSp>
          <p:nvGrpSpPr>
            <p:cNvPr id="5" name="群組 23"/>
            <p:cNvGrpSpPr/>
            <p:nvPr/>
          </p:nvGrpSpPr>
          <p:grpSpPr>
            <a:xfrm>
              <a:off x="6301307" y="1747700"/>
              <a:ext cx="816555" cy="816555"/>
              <a:chOff x="5022050" y="1941680"/>
              <a:chExt cx="816555" cy="816555"/>
            </a:xfrm>
          </p:grpSpPr>
          <p:sp>
            <p:nvSpPr>
              <p:cNvPr id="19" name="圓角矩形 18"/>
              <p:cNvSpPr/>
              <p:nvPr/>
            </p:nvSpPr>
            <p:spPr>
              <a:xfrm>
                <a:off x="5070287" y="1989917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 descr="tool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22050" y="1941680"/>
                <a:ext cx="816555" cy="816555"/>
              </a:xfrm>
              <a:prstGeom prst="rect">
                <a:avLst/>
              </a:prstGeom>
            </p:spPr>
          </p:pic>
        </p:grpSp>
        <p:sp>
          <p:nvSpPr>
            <p:cNvPr id="30" name="圓角矩形 29"/>
            <p:cNvSpPr/>
            <p:nvPr/>
          </p:nvSpPr>
          <p:spPr>
            <a:xfrm>
              <a:off x="2456765" y="1792705"/>
              <a:ext cx="720080" cy="7200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 descr="shelf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4636" y="1716655"/>
              <a:ext cx="862921" cy="862921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611559" y="2616755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詢單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961710" y="2616755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關鍵剩餘物料配置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298167" y="26167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製成加工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198717" y="2616755"/>
              <a:ext cx="90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產品出貨</a:t>
              </a:r>
              <a:endParaRPr lang="zh-TW" altLang="en-US" dirty="0"/>
            </a:p>
          </p:txBody>
        </p:sp>
        <p:pic>
          <p:nvPicPr>
            <p:cNvPr id="43" name="圖片 42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0091" y="1896675"/>
              <a:ext cx="638541" cy="638541"/>
            </a:xfrm>
            <a:prstGeom prst="rect">
              <a:avLst/>
            </a:prstGeom>
          </p:spPr>
        </p:pic>
        <p:pic>
          <p:nvPicPr>
            <p:cNvPr id="44" name="圖片 43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3561" y="1896675"/>
              <a:ext cx="638541" cy="638541"/>
            </a:xfrm>
            <a:prstGeom prst="rect">
              <a:avLst/>
            </a:prstGeom>
          </p:spPr>
        </p:pic>
        <p:pic>
          <p:nvPicPr>
            <p:cNvPr id="46" name="圖片 45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3866" y="1896675"/>
              <a:ext cx="638541" cy="638541"/>
            </a:xfrm>
            <a:prstGeom prst="rect">
              <a:avLst/>
            </a:prstGeom>
          </p:spPr>
        </p:pic>
        <p:grpSp>
          <p:nvGrpSpPr>
            <p:cNvPr id="24" name="群組 22"/>
            <p:cNvGrpSpPr/>
            <p:nvPr/>
          </p:nvGrpSpPr>
          <p:grpSpPr>
            <a:xfrm>
              <a:off x="4338106" y="1671650"/>
              <a:ext cx="872652" cy="872652"/>
              <a:chOff x="421435" y="1910635"/>
              <a:chExt cx="872652" cy="872652"/>
            </a:xfrm>
          </p:grpSpPr>
          <p:sp>
            <p:nvSpPr>
              <p:cNvPr id="25" name="圓角矩形 24"/>
              <p:cNvSpPr/>
              <p:nvPr/>
            </p:nvSpPr>
            <p:spPr>
              <a:xfrm>
                <a:off x="497721" y="1986921"/>
                <a:ext cx="720080" cy="7200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6" name="圖片 25" descr="ord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1435" y="1910635"/>
                <a:ext cx="872652" cy="872652"/>
              </a:xfrm>
              <a:prstGeom prst="rect">
                <a:avLst/>
              </a:prstGeom>
            </p:spPr>
          </p:pic>
        </p:grpSp>
        <p:sp>
          <p:nvSpPr>
            <p:cNvPr id="27" name="文字方塊 26"/>
            <p:cNvSpPr txBox="1"/>
            <p:nvPr/>
          </p:nvSpPr>
          <p:spPr>
            <a:xfrm>
              <a:off x="4526995" y="2616755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/>
                <a:t>訂單</a:t>
              </a:r>
              <a:endParaRPr lang="zh-TW" altLang="en-US" dirty="0"/>
            </a:p>
          </p:txBody>
        </p:sp>
        <p:pic>
          <p:nvPicPr>
            <p:cNvPr id="28" name="圖片 27" descr="arrow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762" y="1896675"/>
              <a:ext cx="638541" cy="638541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3311860" y="167165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rgbClr val="C00000"/>
                  </a:solidFill>
                </a:rPr>
                <a:t>確定有剩料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251520" y="1536635"/>
            <a:ext cx="3915435" cy="14401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115605</TotalTime>
  <Words>2077</Words>
  <Application>Microsoft Office PowerPoint</Application>
  <PresentationFormat>如螢幕大小 (16:9)</PresentationFormat>
  <Paragraphs>569</Paragraphs>
  <Slides>35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投影片 1</vt:lpstr>
      <vt:lpstr>專案摘要 - 系統化詢單流程及最佳化關鍵材料配置</vt:lpstr>
      <vt:lpstr>投影片 3</vt:lpstr>
      <vt:lpstr>投影片 4</vt:lpstr>
      <vt:lpstr>專案架構</vt:lpstr>
      <vt:lpstr>投影片 6</vt:lpstr>
      <vt:lpstr>問題定義</vt:lpstr>
      <vt:lpstr>問題定義</vt:lpstr>
      <vt:lpstr>問題定義</vt:lpstr>
      <vt:lpstr>問題定義</vt:lpstr>
      <vt:lpstr>投影片 11</vt:lpstr>
      <vt:lpstr>Rule Based 邏輯說明</vt:lpstr>
      <vt:lpstr>Rule Based邏輯範例</vt:lpstr>
      <vt:lpstr>專案結果比較 – Rule Based</vt:lpstr>
      <vt:lpstr>專案結果比較 – Rule Based</vt:lpstr>
      <vt:lpstr>專案結果比較 – Rule Based</vt:lpstr>
      <vt:lpstr>專案結果比較 – MILP Model</vt:lpstr>
      <vt:lpstr>專案結果比較 – 分析差異</vt:lpstr>
      <vt:lpstr>投影片 19</vt:lpstr>
      <vt:lpstr>執行方法 – 開發工具</vt:lpstr>
      <vt:lpstr>執行方法 – 資料預處理</vt:lpstr>
      <vt:lpstr>執行方法 – 程式流程圖</vt:lpstr>
      <vt:lpstr>執行方法 – 模型假設</vt:lpstr>
      <vt:lpstr>執行方法 – 建立混整數規劃模型</vt:lpstr>
      <vt:lpstr>執行方法 – 建立混整數規劃模型</vt:lpstr>
      <vt:lpstr>執行方法 – 建立混整數規劃模型</vt:lpstr>
      <vt:lpstr>執行方法 – 建立混整數規劃模型</vt:lpstr>
      <vt:lpstr>執行方法 – 建立混整數規劃模型</vt:lpstr>
      <vt:lpstr>執行方法 – 建立混整數規劃模型</vt:lpstr>
      <vt:lpstr>執行方法 – 建立混整數規劃模型</vt:lpstr>
      <vt:lpstr>投影片 31</vt:lpstr>
      <vt:lpstr>執行方法 – 結論 I </vt:lpstr>
      <vt:lpstr>執行方法 – 結論 II </vt:lpstr>
      <vt:lpstr>未來展望</vt:lpstr>
      <vt:lpstr>投影片 35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2007003 曹議濃</cp:lastModifiedBy>
  <cp:revision>4193</cp:revision>
  <dcterms:created xsi:type="dcterms:W3CDTF">2011-02-08T02:08:58Z</dcterms:created>
  <dcterms:modified xsi:type="dcterms:W3CDTF">2020-08-14T08:59:41Z</dcterms:modified>
</cp:coreProperties>
</file>