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9"/>
  </p:notesMasterIdLst>
  <p:handoutMasterIdLst>
    <p:handoutMasterId r:id="rId30"/>
  </p:handoutMasterIdLst>
  <p:sldIdLst>
    <p:sldId id="1051" r:id="rId2"/>
    <p:sldId id="1094" r:id="rId3"/>
    <p:sldId id="1055" r:id="rId4"/>
    <p:sldId id="1073" r:id="rId5"/>
    <p:sldId id="1104" r:id="rId6"/>
    <p:sldId id="1105" r:id="rId7"/>
    <p:sldId id="1074" r:id="rId8"/>
    <p:sldId id="1110" r:id="rId9"/>
    <p:sldId id="1075" r:id="rId10"/>
    <p:sldId id="1083" r:id="rId11"/>
    <p:sldId id="1087" r:id="rId12"/>
    <p:sldId id="1111" r:id="rId13"/>
    <p:sldId id="1084" r:id="rId14"/>
    <p:sldId id="1108" r:id="rId15"/>
    <p:sldId id="1086" r:id="rId16"/>
    <p:sldId id="1088" r:id="rId17"/>
    <p:sldId id="1076" r:id="rId18"/>
    <p:sldId id="1095" r:id="rId19"/>
    <p:sldId id="1109" r:id="rId20"/>
    <p:sldId id="1078" r:id="rId21"/>
    <p:sldId id="1080" r:id="rId22"/>
    <p:sldId id="1097" r:id="rId23"/>
    <p:sldId id="1098" r:id="rId24"/>
    <p:sldId id="1077" r:id="rId25"/>
    <p:sldId id="1101" r:id="rId26"/>
    <p:sldId id="1050" r:id="rId27"/>
    <p:sldId id="1013" r:id="rId28"/>
  </p:sldIdLst>
  <p:sldSz cx="9144000" cy="5143500" type="screen16x9"/>
  <p:notesSz cx="6805613" cy="99393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A794BE"/>
    <a:srgbClr val="947CB0"/>
    <a:srgbClr val="EEEEEE"/>
    <a:srgbClr val="E2E2E2"/>
    <a:srgbClr val="0083A2"/>
    <a:srgbClr val="E9EFF7"/>
    <a:srgbClr val="F2F7FC"/>
    <a:srgbClr val="E6F4FA"/>
    <a:srgbClr val="E0E0E0"/>
    <a:srgbClr val="449E9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78" autoAdjust="0"/>
    <p:restoredTop sz="88824" autoAdjust="0"/>
  </p:normalViewPr>
  <p:slideViewPr>
    <p:cSldViewPr showGuides="1">
      <p:cViewPr>
        <p:scale>
          <a:sx n="125" d="100"/>
          <a:sy n="125" d="100"/>
        </p:scale>
        <p:origin x="-1224" y="-264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131"/>
        <p:guide pos="2144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9099" cy="496966"/>
          </a:xfrm>
          <a:prstGeom prst="rect">
            <a:avLst/>
          </a:prstGeom>
        </p:spPr>
        <p:txBody>
          <a:bodyPr vert="horz" lIns="91517" tIns="45759" rIns="91517" bIns="4575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4941" y="2"/>
            <a:ext cx="2949099" cy="496966"/>
          </a:xfrm>
          <a:prstGeom prst="rect">
            <a:avLst/>
          </a:prstGeom>
        </p:spPr>
        <p:txBody>
          <a:bodyPr vert="horz" lIns="91517" tIns="45759" rIns="91517" bIns="4575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440648"/>
            <a:ext cx="2949099" cy="496966"/>
          </a:xfrm>
          <a:prstGeom prst="rect">
            <a:avLst/>
          </a:prstGeom>
        </p:spPr>
        <p:txBody>
          <a:bodyPr vert="horz" lIns="91517" tIns="45759" rIns="91517" bIns="4575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4941" y="9440648"/>
            <a:ext cx="2949099" cy="496966"/>
          </a:xfrm>
          <a:prstGeom prst="rect">
            <a:avLst/>
          </a:prstGeom>
        </p:spPr>
        <p:txBody>
          <a:bodyPr vert="horz" wrap="square" lIns="91517" tIns="45759" rIns="91517" bIns="4575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9099" cy="496966"/>
          </a:xfrm>
          <a:prstGeom prst="rect">
            <a:avLst/>
          </a:prstGeom>
        </p:spPr>
        <p:txBody>
          <a:bodyPr vert="horz" lIns="91517" tIns="45759" rIns="91517" bIns="4575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4941" y="2"/>
            <a:ext cx="2949099" cy="496966"/>
          </a:xfrm>
          <a:prstGeom prst="rect">
            <a:avLst/>
          </a:prstGeom>
        </p:spPr>
        <p:txBody>
          <a:bodyPr vert="horz" lIns="91517" tIns="45759" rIns="91517" bIns="4575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21463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7" tIns="45759" rIns="91517" bIns="4575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17" tIns="45759" rIns="91517" bIns="45759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40648"/>
            <a:ext cx="2949099" cy="496966"/>
          </a:xfrm>
          <a:prstGeom prst="rect">
            <a:avLst/>
          </a:prstGeom>
        </p:spPr>
        <p:txBody>
          <a:bodyPr vert="horz" lIns="91517" tIns="45759" rIns="91517" bIns="4575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4941" y="9440648"/>
            <a:ext cx="2949099" cy="496966"/>
          </a:xfrm>
          <a:prstGeom prst="rect">
            <a:avLst/>
          </a:prstGeom>
        </p:spPr>
        <p:txBody>
          <a:bodyPr vert="horz" wrap="square" lIns="91517" tIns="45759" rIns="91517" bIns="4575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21463" cy="37258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 marL="0" indent="-342900"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Gill Sans MT or</a:t>
            </a:r>
            <a:r>
              <a:rPr lang="zh-TW" altLang="en-US" dirty="0" smtClean="0"/>
              <a:t> 微軟正黑</a:t>
            </a:r>
            <a:endParaRPr lang="en-US" altLang="zh-TW" dirty="0" smtClean="0"/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 baseline="0"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 16pt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sz="3000" dirty="0" smtClean="0">
                <a:latin typeface="Gill Sans MT" pitchFamily="34" charset="0"/>
              </a:rPr>
              <a:t>Divider Title </a:t>
            </a:r>
            <a:r>
              <a:rPr lang="zh-TW" altLang="en-US" sz="3000" dirty="0" smtClean="0">
                <a:latin typeface="Gill Sans MT" pitchFamily="34" charset="0"/>
              </a:rPr>
              <a:t>分隔頁</a:t>
            </a:r>
            <a:endParaRPr lang="en-US" altLang="zh-TW" sz="3000" dirty="0" smtClean="0">
              <a:latin typeface="Gill Sans MT" pitchFamily="34" charset="0"/>
            </a:endParaRPr>
          </a:p>
          <a:p>
            <a:r>
              <a:rPr lang="en-US" altLang="zh-TW" sz="3000" dirty="0" smtClean="0">
                <a:latin typeface="Gill Sans MT" pitchFamily="34" charset="0"/>
              </a:rPr>
              <a:t>Gill Sans MT or </a:t>
            </a:r>
            <a:r>
              <a:rPr lang="zh-TW" altLang="en-US" sz="3000" dirty="0" smtClean="0">
                <a:latin typeface="Gill Sans MT" pitchFamily="34" charset="0"/>
              </a:rPr>
              <a:t>微軟正黑</a:t>
            </a:r>
            <a:endParaRPr lang="zh-TW" altLang="en-US" sz="3000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556284" cy="199822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66555" y="1536635"/>
            <a:ext cx="8190910" cy="32673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12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239490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24"/>
          </p:nvPr>
        </p:nvSpPr>
        <p:spPr>
          <a:xfrm>
            <a:off x="6803885" y="4767264"/>
            <a:ext cx="2133600" cy="273844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31" r:id="rId4"/>
    <p:sldLayoutId id="2147483941" r:id="rId5"/>
    <p:sldLayoutId id="2147483935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0.jpeg"/><Relationship Id="rId7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18.png"/><Relationship Id="rId4" Type="http://schemas.openxmlformats.org/officeDocument/2006/relationships/image" Target="../media/image31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85000" lnSpcReduction="10000"/>
          </a:bodyPr>
          <a:lstStyle/>
          <a:p>
            <a:pPr indent="0"/>
            <a:r>
              <a:rPr lang="zh-TW" altLang="en-US" dirty="0" smtClean="0">
                <a:latin typeface="Gill Sans MT" pitchFamily="34" charset="0"/>
              </a:rPr>
              <a:t>專案名稱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indent="0"/>
            <a:r>
              <a:rPr lang="en-US" altLang="zh-TW" dirty="0" smtClean="0"/>
              <a:t>ATP</a:t>
            </a:r>
            <a:r>
              <a:rPr lang="zh-TW" altLang="en-US" dirty="0" smtClean="0"/>
              <a:t>一鍵詢單</a:t>
            </a:r>
            <a:r>
              <a:rPr lang="en-US" altLang="zh-TW" dirty="0" smtClean="0"/>
              <a:t>-</a:t>
            </a:r>
          </a:p>
          <a:p>
            <a:pPr indent="0"/>
            <a:r>
              <a:rPr lang="zh-TW" altLang="en-US" dirty="0" smtClean="0"/>
              <a:t>關鍵材料配置最佳化專案之系統建置</a:t>
            </a:r>
            <a:endParaRPr lang="en-US" altLang="zh-TW" dirty="0" smtClean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部門：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 AITBF1</a:t>
            </a:r>
          </a:p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姓名：朱柏賢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指導者：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吳佳杬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1329605"/>
            <a:ext cx="8190910" cy="3267370"/>
          </a:xfrm>
        </p:spPr>
        <p:txBody>
          <a:bodyPr>
            <a:normAutofit/>
          </a:bodyPr>
          <a:lstStyle/>
          <a:p>
            <a:pPr lvl="0"/>
            <a:r>
              <a:rPr lang="zh-TW" altLang="en-US" sz="1800" dirty="0" smtClean="0">
                <a:latin typeface="微軟正黑體" pitchFamily="34" charset="-120"/>
              </a:rPr>
              <a:t>以</a:t>
            </a:r>
            <a:r>
              <a:rPr lang="en-US" altLang="zh-TW" sz="1800" dirty="0" smtClean="0">
                <a:latin typeface="微軟正黑體" pitchFamily="34" charset="-120"/>
              </a:rPr>
              <a:t>C#</a:t>
            </a:r>
            <a:r>
              <a:rPr lang="zh-TW" altLang="en-US" sz="1800" dirty="0" smtClean="0">
                <a:latin typeface="微軟正黑體" pitchFamily="34" charset="-120"/>
              </a:rPr>
              <a:t>呼叫 </a:t>
            </a:r>
            <a:r>
              <a:rPr lang="en-US" altLang="zh-TW" sz="1800" dirty="0" smtClean="0">
                <a:latin typeface="微軟正黑體" pitchFamily="34" charset="-120"/>
              </a:rPr>
              <a:t>SQL Procedure </a:t>
            </a:r>
            <a:r>
              <a:rPr lang="zh-TW" altLang="en-US" sz="1800" dirty="0" smtClean="0">
                <a:latin typeface="微軟正黑體" pitchFamily="34" charset="-120"/>
              </a:rPr>
              <a:t>方式，在資料庫上創建</a:t>
            </a:r>
            <a:r>
              <a:rPr lang="en-US" altLang="zh-TW" sz="1800" dirty="0" smtClean="0">
                <a:latin typeface="微軟正黑體" pitchFamily="34" charset="-120"/>
              </a:rPr>
              <a:t>BOM</a:t>
            </a:r>
            <a:r>
              <a:rPr lang="zh-TW" altLang="en-US" sz="1800" dirty="0" smtClean="0">
                <a:latin typeface="微軟正黑體" pitchFamily="34" charset="-120"/>
              </a:rPr>
              <a:t>表供詢單引擎讀取</a:t>
            </a:r>
            <a:r>
              <a:rPr lang="en-US" altLang="zh-TW" sz="1800" dirty="0" smtClean="0">
                <a:latin typeface="微軟正黑體" pitchFamily="34" charset="-120"/>
              </a:rPr>
              <a:t> </a:t>
            </a:r>
            <a:endParaRPr lang="zh-TW" altLang="en-US" sz="1800" dirty="0" smtClean="0">
              <a:latin typeface="微軟正黑體" pitchFamily="34" charset="-120"/>
            </a:endParaRPr>
          </a:p>
          <a:p>
            <a:endParaRPr lang="zh-TW" altLang="en-US" sz="1800" dirty="0" smtClean="0">
              <a:latin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資料前處理：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</a:rPr>
              <a:t>UI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</a:rPr>
              <a:t>介面與詢單引擎資料串接</a:t>
            </a:r>
            <a:endParaRPr lang="zh-TW" altLang="en-US" dirty="0">
              <a:latin typeface="微軟正黑體" pitchFamily="34" charset="-120"/>
            </a:endParaRPr>
          </a:p>
        </p:txBody>
      </p:sp>
      <p:sp>
        <p:nvSpPr>
          <p:cNvPr id="5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566555" y="2121699"/>
            <a:ext cx="1586140" cy="842105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清空現有資料表</a:t>
            </a:r>
            <a:endParaRPr lang="en-US" altLang="zh-TW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ts val="1950"/>
              </a:lnSpc>
            </a:pPr>
            <a:r>
              <a:rPr lang="en-US" altLang="zh-TW" sz="1100" cap="all" noProof="1" smtClean="0">
                <a:solidFill>
                  <a:schemeClr val="bg1"/>
                </a:solidFill>
              </a:rPr>
              <a:t>TRUNCATE_ALL</a:t>
            </a:r>
            <a:endParaRPr lang="en-US" altLang="zh-TW" sz="1000" cap="all" noProof="1">
              <a:solidFill>
                <a:schemeClr val="bg1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xmlns="" id="{77CD9C85-DCB5-428C-85E7-7D6EA0A020FA}"/>
              </a:ext>
            </a:extLst>
          </p:cNvPr>
          <p:cNvSpPr/>
          <p:nvPr/>
        </p:nvSpPr>
        <p:spPr>
          <a:xfrm>
            <a:off x="566556" y="1761660"/>
            <a:ext cx="270029" cy="2634670"/>
          </a:xfrm>
          <a:custGeom>
            <a:avLst/>
            <a:gdLst>
              <a:gd name="connsiteX0" fmla="*/ 0 w 160867"/>
              <a:gd name="connsiteY0" fmla="*/ 0 h 4404665"/>
              <a:gd name="connsiteX1" fmla="*/ 10837 w 160867"/>
              <a:gd name="connsiteY1" fmla="*/ 53058 h 4404665"/>
              <a:gd name="connsiteX2" fmla="*/ 160867 w 160867"/>
              <a:gd name="connsiteY2" fmla="*/ 2202332 h 4404665"/>
              <a:gd name="connsiteX3" fmla="*/ 10837 w 160867"/>
              <a:gd name="connsiteY3" fmla="*/ 4351607 h 4404665"/>
              <a:gd name="connsiteX4" fmla="*/ 0 w 160867"/>
              <a:gd name="connsiteY4" fmla="*/ 4404665 h 440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67" h="4404665">
                <a:moveTo>
                  <a:pt x="0" y="0"/>
                </a:moveTo>
                <a:lnTo>
                  <a:pt x="10837" y="53058"/>
                </a:lnTo>
                <a:cubicBezTo>
                  <a:pt x="103533" y="603105"/>
                  <a:pt x="160867" y="1362988"/>
                  <a:pt x="160867" y="2202332"/>
                </a:cubicBezTo>
                <a:cubicBezTo>
                  <a:pt x="160867" y="3041676"/>
                  <a:pt x="103533" y="3801560"/>
                  <a:pt x="10837" y="4351607"/>
                </a:cubicBezTo>
                <a:lnTo>
                  <a:pt x="0" y="440466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61000">
                <a:schemeClr val="tx1">
                  <a:alpha val="0"/>
                </a:schemeClr>
              </a:gs>
              <a:gs pos="92000">
                <a:schemeClr val="tx1">
                  <a:alpha val="3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xmlns="" id="{479C1BF0-428E-46CE-86D4-6A2A54EB0B18}"/>
              </a:ext>
            </a:extLst>
          </p:cNvPr>
          <p:cNvSpPr txBox="1"/>
          <p:nvPr/>
        </p:nvSpPr>
        <p:spPr>
          <a:xfrm>
            <a:off x="679035" y="3111810"/>
            <a:ext cx="1208572" cy="746358"/>
          </a:xfrm>
          <a:prstGeom prst="rect">
            <a:avLst/>
          </a:prstGeom>
          <a:noFill/>
        </p:spPr>
        <p:txBody>
          <a:bodyPr wrap="square" lIns="0" tIns="34290" rIns="0" bIns="34290" rtlCol="0" anchor="t">
            <a:spAutoFit/>
          </a:bodyPr>
          <a:lstStyle/>
          <a:p>
            <a:pPr algn="just">
              <a:spcAft>
                <a:spcPts val="900"/>
              </a:spcAft>
            </a:pPr>
            <a:r>
              <a:rPr lang="zh-TW" altLang="en-US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清除所使用之資料表中資料，但保留其欄位格式，以利後續寫入 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2195245" y="2121699"/>
            <a:ext cx="1586140" cy="842105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輸入詢單資訊</a:t>
            </a:r>
            <a:endParaRPr lang="en-US" altLang="zh-TW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ts val="1950"/>
              </a:lnSpc>
            </a:pPr>
            <a:r>
              <a:rPr lang="en-US" altLang="zh-TW" sz="1100" cap="all" noProof="1" smtClean="0">
                <a:solidFill>
                  <a:schemeClr val="bg1"/>
                </a:solidFill>
              </a:rPr>
              <a:t>INSERT_PARAM</a:t>
            </a:r>
            <a:endParaRPr lang="en-US" altLang="zh-TW" sz="1050" cap="all" noProof="1" smtClean="0"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77CD9C85-DCB5-428C-85E7-7D6EA0A020FA}"/>
              </a:ext>
            </a:extLst>
          </p:cNvPr>
          <p:cNvSpPr/>
          <p:nvPr/>
        </p:nvSpPr>
        <p:spPr>
          <a:xfrm>
            <a:off x="2195246" y="1761660"/>
            <a:ext cx="270029" cy="2634670"/>
          </a:xfrm>
          <a:custGeom>
            <a:avLst/>
            <a:gdLst>
              <a:gd name="connsiteX0" fmla="*/ 0 w 160867"/>
              <a:gd name="connsiteY0" fmla="*/ 0 h 4404665"/>
              <a:gd name="connsiteX1" fmla="*/ 10837 w 160867"/>
              <a:gd name="connsiteY1" fmla="*/ 53058 h 4404665"/>
              <a:gd name="connsiteX2" fmla="*/ 160867 w 160867"/>
              <a:gd name="connsiteY2" fmla="*/ 2202332 h 4404665"/>
              <a:gd name="connsiteX3" fmla="*/ 10837 w 160867"/>
              <a:gd name="connsiteY3" fmla="*/ 4351607 h 4404665"/>
              <a:gd name="connsiteX4" fmla="*/ 0 w 160867"/>
              <a:gd name="connsiteY4" fmla="*/ 4404665 h 440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67" h="4404665">
                <a:moveTo>
                  <a:pt x="0" y="0"/>
                </a:moveTo>
                <a:lnTo>
                  <a:pt x="10837" y="53058"/>
                </a:lnTo>
                <a:cubicBezTo>
                  <a:pt x="103533" y="603105"/>
                  <a:pt x="160867" y="1362988"/>
                  <a:pt x="160867" y="2202332"/>
                </a:cubicBezTo>
                <a:cubicBezTo>
                  <a:pt x="160867" y="3041676"/>
                  <a:pt x="103533" y="3801560"/>
                  <a:pt x="10837" y="4351607"/>
                </a:cubicBezTo>
                <a:lnTo>
                  <a:pt x="0" y="440466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61000">
                <a:schemeClr val="tx1">
                  <a:alpha val="0"/>
                </a:schemeClr>
              </a:gs>
              <a:gs pos="92000">
                <a:schemeClr val="tx1">
                  <a:alpha val="3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xmlns="" id="{479C1BF0-428E-46CE-86D4-6A2A54EB0B18}"/>
              </a:ext>
            </a:extLst>
          </p:cNvPr>
          <p:cNvSpPr txBox="1"/>
          <p:nvPr/>
        </p:nvSpPr>
        <p:spPr>
          <a:xfrm>
            <a:off x="2307725" y="3096275"/>
            <a:ext cx="1208572" cy="915635"/>
          </a:xfrm>
          <a:prstGeom prst="rect">
            <a:avLst/>
          </a:prstGeom>
          <a:noFill/>
        </p:spPr>
        <p:txBody>
          <a:bodyPr wrap="square" lIns="0" tIns="34290" rIns="0" bIns="34290" rtlCol="0" anchor="t">
            <a:spAutoFit/>
          </a:bodyPr>
          <a:lstStyle/>
          <a:p>
            <a:pPr algn="just">
              <a:spcAft>
                <a:spcPts val="900"/>
              </a:spcAft>
            </a:pPr>
            <a:r>
              <a:rPr lang="zh-TW" altLang="en-US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依據使用者所輸入之詢單</a:t>
            </a:r>
            <a:r>
              <a:rPr lang="en-US" altLang="zh-TW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</a:t>
            </a:r>
            <a:r>
              <a:rPr lang="zh-TW" altLang="en-US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、週別及數量，產出對應資料表供詢單引擎讀取 </a:t>
            </a:r>
          </a:p>
        </p:txBody>
      </p:sp>
      <p:sp>
        <p:nvSpPr>
          <p:cNvPr id="11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3823935" y="2121699"/>
            <a:ext cx="1586140" cy="842105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創建</a:t>
            </a:r>
            <a:r>
              <a:rPr lang="en-US" altLang="zh-TW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TW" altLang="en-US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ts val="1950"/>
              </a:lnSpc>
            </a:pPr>
            <a:r>
              <a:rPr lang="en-US" altLang="zh-TW" sz="1000" cap="all" noProof="1" smtClean="0">
                <a:solidFill>
                  <a:schemeClr val="bg1"/>
                </a:solidFill>
              </a:rPr>
              <a:t>OUTPUT_RESULTBOM</a:t>
            </a:r>
            <a:endParaRPr lang="en-US" altLang="zh-TW" sz="900" cap="all" noProof="1">
              <a:solidFill>
                <a:schemeClr val="bg1"/>
              </a:solidFill>
            </a:endParaRPr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xmlns="" id="{77CD9C85-DCB5-428C-85E7-7D6EA0A020FA}"/>
              </a:ext>
            </a:extLst>
          </p:cNvPr>
          <p:cNvSpPr/>
          <p:nvPr/>
        </p:nvSpPr>
        <p:spPr>
          <a:xfrm>
            <a:off x="3823936" y="1761660"/>
            <a:ext cx="270029" cy="2634670"/>
          </a:xfrm>
          <a:custGeom>
            <a:avLst/>
            <a:gdLst>
              <a:gd name="connsiteX0" fmla="*/ 0 w 160867"/>
              <a:gd name="connsiteY0" fmla="*/ 0 h 4404665"/>
              <a:gd name="connsiteX1" fmla="*/ 10837 w 160867"/>
              <a:gd name="connsiteY1" fmla="*/ 53058 h 4404665"/>
              <a:gd name="connsiteX2" fmla="*/ 160867 w 160867"/>
              <a:gd name="connsiteY2" fmla="*/ 2202332 h 4404665"/>
              <a:gd name="connsiteX3" fmla="*/ 10837 w 160867"/>
              <a:gd name="connsiteY3" fmla="*/ 4351607 h 4404665"/>
              <a:gd name="connsiteX4" fmla="*/ 0 w 160867"/>
              <a:gd name="connsiteY4" fmla="*/ 4404665 h 440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67" h="4404665">
                <a:moveTo>
                  <a:pt x="0" y="0"/>
                </a:moveTo>
                <a:lnTo>
                  <a:pt x="10837" y="53058"/>
                </a:lnTo>
                <a:cubicBezTo>
                  <a:pt x="103533" y="603105"/>
                  <a:pt x="160867" y="1362988"/>
                  <a:pt x="160867" y="2202332"/>
                </a:cubicBezTo>
                <a:cubicBezTo>
                  <a:pt x="160867" y="3041676"/>
                  <a:pt x="103533" y="3801560"/>
                  <a:pt x="10837" y="4351607"/>
                </a:cubicBezTo>
                <a:lnTo>
                  <a:pt x="0" y="440466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61000">
                <a:schemeClr val="tx1">
                  <a:alpha val="0"/>
                </a:schemeClr>
              </a:gs>
              <a:gs pos="92000">
                <a:schemeClr val="tx1">
                  <a:alpha val="3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xmlns="" id="{479C1BF0-428E-46CE-86D4-6A2A54EB0B18}"/>
              </a:ext>
            </a:extLst>
          </p:cNvPr>
          <p:cNvSpPr txBox="1"/>
          <p:nvPr/>
        </p:nvSpPr>
        <p:spPr>
          <a:xfrm>
            <a:off x="3936415" y="3107018"/>
            <a:ext cx="1208572" cy="1084912"/>
          </a:xfrm>
          <a:prstGeom prst="rect">
            <a:avLst/>
          </a:prstGeom>
          <a:noFill/>
        </p:spPr>
        <p:txBody>
          <a:bodyPr wrap="square" lIns="0" tIns="34290" rIns="0" bIns="34290" rtlCol="0" anchor="t">
            <a:spAutoFit/>
          </a:bodyPr>
          <a:lstStyle/>
          <a:p>
            <a:pPr algn="just">
              <a:spcAft>
                <a:spcPts val="900"/>
              </a:spcAft>
            </a:pPr>
            <a:r>
              <a:rPr lang="zh-TW" altLang="en-US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依據使用者所輸入之詢單</a:t>
            </a:r>
            <a:r>
              <a:rPr lang="en-US" altLang="zh-TW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</a:t>
            </a:r>
            <a:r>
              <a:rPr lang="zh-TW" altLang="en-US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，串接出該</a:t>
            </a:r>
            <a:r>
              <a:rPr lang="en-US" altLang="zh-TW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</a:t>
            </a:r>
            <a:r>
              <a:rPr lang="zh-TW" altLang="en-US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之完整</a:t>
            </a:r>
            <a:r>
              <a:rPr lang="en-US" altLang="zh-TW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BOM</a:t>
            </a:r>
            <a:r>
              <a:rPr lang="zh-TW" altLang="en-US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表，並以</a:t>
            </a:r>
            <a:r>
              <a:rPr lang="en-US" altLang="zh-TW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Part_path</a:t>
            </a:r>
            <a:r>
              <a:rPr lang="zh-TW" altLang="en-US" sz="110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完整呈現料號路徑 </a:t>
            </a:r>
          </a:p>
        </p:txBody>
      </p:sp>
      <p:sp>
        <p:nvSpPr>
          <p:cNvPr id="14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5452625" y="2121699"/>
            <a:ext cx="1586140" cy="842105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篩選關鍵料號</a:t>
            </a:r>
            <a:endParaRPr lang="en-US" altLang="zh-TW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ts val="1950"/>
              </a:lnSpc>
            </a:pPr>
            <a:r>
              <a:rPr lang="en-US" altLang="zh-TW" sz="800" cap="all" noProof="1" smtClean="0">
                <a:solidFill>
                  <a:schemeClr val="bg1"/>
                </a:solidFill>
              </a:rPr>
              <a:t>OUTPUT_RESULTBOM_NEED</a:t>
            </a:r>
            <a:endParaRPr lang="en-US" altLang="zh-TW" sz="1050" cap="all" noProof="1" smtClean="0">
              <a:solidFill>
                <a:schemeClr val="bg1"/>
              </a:solidFill>
            </a:endParaRPr>
          </a:p>
        </p:txBody>
      </p:sp>
      <p:sp>
        <p:nvSpPr>
          <p:cNvPr id="15" name="Freeform: Shape 8">
            <a:extLst>
              <a:ext uri="{FF2B5EF4-FFF2-40B4-BE49-F238E27FC236}">
                <a16:creationId xmlns:a16="http://schemas.microsoft.com/office/drawing/2014/main" xmlns="" id="{77CD9C85-DCB5-428C-85E7-7D6EA0A020FA}"/>
              </a:ext>
            </a:extLst>
          </p:cNvPr>
          <p:cNvSpPr/>
          <p:nvPr/>
        </p:nvSpPr>
        <p:spPr>
          <a:xfrm>
            <a:off x="5452626" y="1761660"/>
            <a:ext cx="270029" cy="2634670"/>
          </a:xfrm>
          <a:custGeom>
            <a:avLst/>
            <a:gdLst>
              <a:gd name="connsiteX0" fmla="*/ 0 w 160867"/>
              <a:gd name="connsiteY0" fmla="*/ 0 h 4404665"/>
              <a:gd name="connsiteX1" fmla="*/ 10837 w 160867"/>
              <a:gd name="connsiteY1" fmla="*/ 53058 h 4404665"/>
              <a:gd name="connsiteX2" fmla="*/ 160867 w 160867"/>
              <a:gd name="connsiteY2" fmla="*/ 2202332 h 4404665"/>
              <a:gd name="connsiteX3" fmla="*/ 10837 w 160867"/>
              <a:gd name="connsiteY3" fmla="*/ 4351607 h 4404665"/>
              <a:gd name="connsiteX4" fmla="*/ 0 w 160867"/>
              <a:gd name="connsiteY4" fmla="*/ 4404665 h 440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67" h="4404665">
                <a:moveTo>
                  <a:pt x="0" y="0"/>
                </a:moveTo>
                <a:lnTo>
                  <a:pt x="10837" y="53058"/>
                </a:lnTo>
                <a:cubicBezTo>
                  <a:pt x="103533" y="603105"/>
                  <a:pt x="160867" y="1362988"/>
                  <a:pt x="160867" y="2202332"/>
                </a:cubicBezTo>
                <a:cubicBezTo>
                  <a:pt x="160867" y="3041676"/>
                  <a:pt x="103533" y="3801560"/>
                  <a:pt x="10837" y="4351607"/>
                </a:cubicBezTo>
                <a:lnTo>
                  <a:pt x="0" y="440466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61000">
                <a:schemeClr val="tx1">
                  <a:alpha val="0"/>
                </a:schemeClr>
              </a:gs>
              <a:gs pos="92000">
                <a:schemeClr val="tx1">
                  <a:alpha val="3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479C1BF0-428E-46CE-86D4-6A2A54EB0B18}"/>
              </a:ext>
            </a:extLst>
          </p:cNvPr>
          <p:cNvSpPr txBox="1"/>
          <p:nvPr/>
        </p:nvSpPr>
        <p:spPr>
          <a:xfrm>
            <a:off x="5565105" y="3096275"/>
            <a:ext cx="1208572" cy="915635"/>
          </a:xfrm>
          <a:prstGeom prst="rect">
            <a:avLst/>
          </a:prstGeom>
          <a:noFill/>
        </p:spPr>
        <p:txBody>
          <a:bodyPr wrap="square" lIns="0" tIns="34290" rIns="0" bIns="34290" rtlCol="0" anchor="t">
            <a:spAutoFit/>
          </a:bodyPr>
          <a:lstStyle/>
          <a:p>
            <a:pPr algn="just"/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依據前述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Procedure</a:t>
            </a:r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所產出之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BOM</a:t>
            </a:r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表，篩選出 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01!</a:t>
            </a:r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/ 05! / 46! </a:t>
            </a:r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關鍵料號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BOM</a:t>
            </a:r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表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zh-TW" sz="11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7081315" y="2121699"/>
            <a:ext cx="1586140" cy="842105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取關鍵料號剩料</a:t>
            </a:r>
            <a:endParaRPr lang="en-US" altLang="zh-TW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ts val="1950"/>
              </a:lnSpc>
            </a:pPr>
            <a:r>
              <a:rPr lang="en-US" altLang="zh-TW" sz="1000" cap="all" noProof="1" smtClean="0">
                <a:solidFill>
                  <a:schemeClr val="bg1"/>
                </a:solidFill>
              </a:rPr>
              <a:t>MAT_SUPPLY_TABLE</a:t>
            </a:r>
            <a:endParaRPr lang="en-US" altLang="zh-TW" sz="2000" cap="all" noProof="1" smtClean="0">
              <a:solidFill>
                <a:schemeClr val="bg1"/>
              </a:solidFill>
            </a:endParaRPr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xmlns="" id="{77CD9C85-DCB5-428C-85E7-7D6EA0A020FA}"/>
              </a:ext>
            </a:extLst>
          </p:cNvPr>
          <p:cNvSpPr/>
          <p:nvPr/>
        </p:nvSpPr>
        <p:spPr>
          <a:xfrm>
            <a:off x="7081316" y="1761660"/>
            <a:ext cx="270029" cy="2634670"/>
          </a:xfrm>
          <a:custGeom>
            <a:avLst/>
            <a:gdLst>
              <a:gd name="connsiteX0" fmla="*/ 0 w 160867"/>
              <a:gd name="connsiteY0" fmla="*/ 0 h 4404665"/>
              <a:gd name="connsiteX1" fmla="*/ 10837 w 160867"/>
              <a:gd name="connsiteY1" fmla="*/ 53058 h 4404665"/>
              <a:gd name="connsiteX2" fmla="*/ 160867 w 160867"/>
              <a:gd name="connsiteY2" fmla="*/ 2202332 h 4404665"/>
              <a:gd name="connsiteX3" fmla="*/ 10837 w 160867"/>
              <a:gd name="connsiteY3" fmla="*/ 4351607 h 4404665"/>
              <a:gd name="connsiteX4" fmla="*/ 0 w 160867"/>
              <a:gd name="connsiteY4" fmla="*/ 4404665 h 440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67" h="4404665">
                <a:moveTo>
                  <a:pt x="0" y="0"/>
                </a:moveTo>
                <a:lnTo>
                  <a:pt x="10837" y="53058"/>
                </a:lnTo>
                <a:cubicBezTo>
                  <a:pt x="103533" y="603105"/>
                  <a:pt x="160867" y="1362988"/>
                  <a:pt x="160867" y="2202332"/>
                </a:cubicBezTo>
                <a:cubicBezTo>
                  <a:pt x="160867" y="3041676"/>
                  <a:pt x="103533" y="3801560"/>
                  <a:pt x="10837" y="4351607"/>
                </a:cubicBezTo>
                <a:lnTo>
                  <a:pt x="0" y="440466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61000">
                <a:schemeClr val="tx1">
                  <a:alpha val="0"/>
                </a:schemeClr>
              </a:gs>
              <a:gs pos="92000">
                <a:schemeClr val="tx1">
                  <a:alpha val="3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xmlns="" id="{479C1BF0-428E-46CE-86D4-6A2A54EB0B18}"/>
              </a:ext>
            </a:extLst>
          </p:cNvPr>
          <p:cNvSpPr txBox="1"/>
          <p:nvPr/>
        </p:nvSpPr>
        <p:spPr>
          <a:xfrm>
            <a:off x="7193795" y="3096275"/>
            <a:ext cx="1208572" cy="915635"/>
          </a:xfrm>
          <a:prstGeom prst="rect">
            <a:avLst/>
          </a:prstGeom>
          <a:noFill/>
        </p:spPr>
        <p:txBody>
          <a:bodyPr wrap="square" lIns="0" tIns="34290" rIns="0" bIns="34290" rtlCol="0" anchor="t">
            <a:spAutoFit/>
          </a:bodyPr>
          <a:lstStyle/>
          <a:p>
            <a:pPr algn="just"/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依據使用者輸入之詢單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TOP</a:t>
            </a:r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，找尋所需出 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01!</a:t>
            </a:r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sz="1100" noProof="1" smtClean="0">
                <a:solidFill>
                  <a:schemeClr val="bg2">
                    <a:lumMod val="25000"/>
                  </a:schemeClr>
                </a:solidFill>
              </a:rPr>
              <a:t>/ 05! / 46!</a:t>
            </a:r>
            <a:r>
              <a:rPr lang="zh-TW" altLang="en-US" sz="1100" noProof="1" smtClean="0">
                <a:solidFill>
                  <a:schemeClr val="bg2">
                    <a:lumMod val="25000"/>
                  </a:schemeClr>
                </a:solidFill>
              </a:rPr>
              <a:t>關鍵料號之剩料數量</a:t>
            </a:r>
            <a:endParaRPr lang="en-US" altLang="en-US" sz="1100" noProof="1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圖案 10"/>
          <p:cNvCxnSpPr>
            <a:stCxn id="9" idx="3"/>
            <a:endCxn id="5" idx="2"/>
          </p:cNvCxnSpPr>
          <p:nvPr/>
        </p:nvCxnSpPr>
        <p:spPr>
          <a:xfrm flipV="1">
            <a:off x="4797025" y="3346080"/>
            <a:ext cx="2205245" cy="380917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5543520" y="3453260"/>
            <a:ext cx="540060" cy="540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 descr="insert.png"/>
          <p:cNvPicPr>
            <a:picLocks noChangeAspect="1"/>
          </p:cNvPicPr>
          <p:nvPr/>
        </p:nvPicPr>
        <p:blipFill>
          <a:blip r:embed="rId2" cstate="print">
            <a:lum contrast="-67000"/>
          </a:blip>
          <a:stretch>
            <a:fillRect/>
          </a:stretch>
        </p:blipFill>
        <p:spPr>
          <a:xfrm>
            <a:off x="5517105" y="3426845"/>
            <a:ext cx="592890" cy="592890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1644640"/>
            <a:ext cx="8190910" cy="3267370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latin typeface="微軟正黑體" pitchFamily="34" charset="-120"/>
              </a:rPr>
              <a:t>TOP</a:t>
            </a:r>
            <a:r>
              <a:rPr lang="zh-TW" altLang="en-US" sz="1800" dirty="0" smtClean="0">
                <a:latin typeface="微軟正黑體" pitchFamily="34" charset="-120"/>
              </a:rPr>
              <a:t>需求展開：依據使用者輸入之詢單</a:t>
            </a:r>
            <a:r>
              <a:rPr lang="en-US" altLang="zh-TW" sz="1800" dirty="0" smtClean="0">
                <a:latin typeface="微軟正黑體" pitchFamily="34" charset="-120"/>
              </a:rPr>
              <a:t>TOP</a:t>
            </a:r>
            <a:r>
              <a:rPr lang="zh-TW" altLang="en-US" sz="1800" dirty="0" smtClean="0">
                <a:latin typeface="微軟正黑體" pitchFamily="34" charset="-120"/>
              </a:rPr>
              <a:t>、週別及數量，產出前置資料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資料前處理：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串接詢單引擎前置資料</a:t>
            </a:r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7075" y="2751770"/>
            <a:ext cx="3510389" cy="59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2166705"/>
            <a:ext cx="4455495" cy="239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376644" y="3381839"/>
            <a:ext cx="3420381" cy="6903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 descr="sql.png"/>
          <p:cNvPicPr>
            <a:picLocks noChangeAspect="1"/>
          </p:cNvPicPr>
          <p:nvPr/>
        </p:nvPicPr>
        <p:blipFill>
          <a:blip r:embed="rId5" cstate="print">
            <a:lum contrast="-67000"/>
          </a:blip>
          <a:stretch>
            <a:fillRect/>
          </a:stretch>
        </p:blipFill>
        <p:spPr>
          <a:xfrm>
            <a:off x="521551" y="904855"/>
            <a:ext cx="540060" cy="540060"/>
          </a:xfrm>
          <a:prstGeom prst="rect">
            <a:avLst/>
          </a:prstGeom>
        </p:spPr>
      </p:pic>
      <p:sp>
        <p:nvSpPr>
          <p:cNvPr id="29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1136380" y="1056233"/>
            <a:ext cx="1125125" cy="300382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清空現有資料表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2297813" y="1056104"/>
            <a:ext cx="1126800" cy="298800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輸入詢單資訊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3460921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創建</a:t>
            </a:r>
            <a:r>
              <a:rPr lang="en-US" altLang="zh-TW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4624029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篩選關鍵料號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5787135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取關鍵料號剩料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資料前處理：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  <a:latin typeface="微軟正黑體" pitchFamily="34" charset="-120"/>
              </a:rPr>
              <a:t>創建</a:t>
            </a:r>
            <a:r>
              <a:rPr lang="en-US" altLang="zh-TW" sz="2800" dirty="0" smtClean="0">
                <a:solidFill>
                  <a:srgbClr val="4F81BD">
                    <a:lumMod val="75000"/>
                  </a:srgbClr>
                </a:solidFill>
                <a:latin typeface="微軟正黑體" pitchFamily="34" charset="-120"/>
              </a:rPr>
              <a:t>BOM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  <a:latin typeface="微軟正黑體" pitchFamily="34" charset="-120"/>
              </a:rPr>
              <a:t>表流程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 b="1797"/>
          <a:stretch>
            <a:fillRect/>
          </a:stretch>
        </p:blipFill>
        <p:spPr bwMode="auto">
          <a:xfrm>
            <a:off x="1421650" y="1534063"/>
            <a:ext cx="6390710" cy="3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圖片 32" descr="sql.png"/>
          <p:cNvPicPr>
            <a:picLocks noChangeAspect="1"/>
          </p:cNvPicPr>
          <p:nvPr/>
        </p:nvPicPr>
        <p:blipFill>
          <a:blip r:embed="rId3" cstate="print">
            <a:lum contrast="-67000"/>
          </a:blip>
          <a:stretch>
            <a:fillRect/>
          </a:stretch>
        </p:blipFill>
        <p:spPr>
          <a:xfrm>
            <a:off x="521551" y="904855"/>
            <a:ext cx="540060" cy="540060"/>
          </a:xfrm>
          <a:prstGeom prst="rect">
            <a:avLst/>
          </a:prstGeom>
        </p:spPr>
      </p:pic>
      <p:sp>
        <p:nvSpPr>
          <p:cNvPr id="34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1136380" y="1056233"/>
            <a:ext cx="1125125" cy="300382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清空現有資料表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2297813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輸入詢單資訊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3460921" y="1056104"/>
            <a:ext cx="1126800" cy="298800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創建</a:t>
            </a:r>
            <a:r>
              <a:rPr lang="en-US" altLang="zh-TW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4624029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篩選關鍵料號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5787135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取關鍵料號剩料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1644640"/>
            <a:ext cx="8190910" cy="3267370"/>
          </a:xfrm>
        </p:spPr>
        <p:txBody>
          <a:bodyPr/>
          <a:lstStyle/>
          <a:p>
            <a:r>
              <a:rPr lang="zh-TW" altLang="en-US" sz="1800" dirty="0" smtClean="0">
                <a:latin typeface="微軟正黑體" pitchFamily="34" charset="-120"/>
              </a:rPr>
              <a:t>以</a:t>
            </a:r>
            <a:r>
              <a:rPr lang="en-US" altLang="zh-TW" sz="1800" dirty="0" smtClean="0">
                <a:latin typeface="微軟正黑體" pitchFamily="34" charset="-120"/>
              </a:rPr>
              <a:t>Database</a:t>
            </a:r>
            <a:r>
              <a:rPr lang="zh-TW" altLang="en-US" sz="1800" dirty="0" smtClean="0">
                <a:latin typeface="微軟正黑體" pitchFamily="34" charset="-120"/>
              </a:rPr>
              <a:t>中現有資料表，依據所詢</a:t>
            </a:r>
            <a:r>
              <a:rPr lang="en-US" altLang="zh-TW" sz="1800" dirty="0" smtClean="0">
                <a:latin typeface="微軟正黑體" pitchFamily="34" charset="-120"/>
              </a:rPr>
              <a:t>TOP</a:t>
            </a:r>
            <a:r>
              <a:rPr lang="zh-TW" altLang="en-US" sz="1800" dirty="0" smtClean="0">
                <a:latin typeface="微軟正黑體" pitchFamily="34" charset="-120"/>
              </a:rPr>
              <a:t>串接出詢單引擎所需之</a:t>
            </a:r>
            <a:r>
              <a:rPr lang="en-US" altLang="zh-TW" sz="1800" dirty="0" smtClean="0">
                <a:latin typeface="微軟正黑體" pitchFamily="34" charset="-120"/>
              </a:rPr>
              <a:t>BOM</a:t>
            </a:r>
            <a:r>
              <a:rPr lang="zh-TW" altLang="en-US" sz="1800" dirty="0" smtClean="0">
                <a:latin typeface="微軟正黑體" pitchFamily="34" charset="-120"/>
              </a:rPr>
              <a:t>表，並以</a:t>
            </a:r>
            <a:r>
              <a:rPr lang="en-US" altLang="zh-TW" sz="1800" dirty="0" smtClean="0">
                <a:latin typeface="微軟正黑體" pitchFamily="34" charset="-120"/>
              </a:rPr>
              <a:t>PART PATH</a:t>
            </a:r>
            <a:r>
              <a:rPr lang="zh-TW" altLang="en-US" sz="1800" dirty="0" smtClean="0">
                <a:latin typeface="微軟正黑體" pitchFamily="34" charset="-120"/>
              </a:rPr>
              <a:t>完整呈現該料號路徑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資料前處理：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</a:rPr>
              <a:t>BOM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</a:rPr>
              <a:t>表範例</a:t>
            </a:r>
            <a:endParaRPr lang="zh-TW" altLang="en-US" dirty="0">
              <a:latin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931" y="2364243"/>
            <a:ext cx="827213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787135" y="4576746"/>
            <a:ext cx="3076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TOP: 90.15G37.001, 427 rows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01163" y="4614493"/>
            <a:ext cx="430887" cy="2975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600" b="1" dirty="0" smtClean="0"/>
              <a:t>…</a:t>
            </a:r>
            <a:endParaRPr lang="zh-TW" altLang="en-US" sz="1600" b="1" dirty="0"/>
          </a:p>
        </p:txBody>
      </p:sp>
      <p:pic>
        <p:nvPicPr>
          <p:cNvPr id="17" name="圖片 16" descr="sql.png"/>
          <p:cNvPicPr>
            <a:picLocks noChangeAspect="1"/>
          </p:cNvPicPr>
          <p:nvPr/>
        </p:nvPicPr>
        <p:blipFill>
          <a:blip r:embed="rId3" cstate="print">
            <a:lum contrast="-67000"/>
          </a:blip>
          <a:stretch>
            <a:fillRect/>
          </a:stretch>
        </p:blipFill>
        <p:spPr>
          <a:xfrm>
            <a:off x="521551" y="904855"/>
            <a:ext cx="540060" cy="540060"/>
          </a:xfrm>
          <a:prstGeom prst="rect">
            <a:avLst/>
          </a:prstGeom>
        </p:spPr>
      </p:pic>
      <p:sp>
        <p:nvSpPr>
          <p:cNvPr id="18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1136380" y="1056233"/>
            <a:ext cx="1125125" cy="300382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清空現有資料表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2297813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輸入詢單資訊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3460921" y="1056104"/>
            <a:ext cx="1126800" cy="298800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創建</a:t>
            </a:r>
            <a:r>
              <a:rPr lang="en-US" altLang="zh-TW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4624029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篩選關鍵料號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5787135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取關鍵料號剩料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890349" y="2931790"/>
            <a:ext cx="1305145" cy="2319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4367895" y="2931790"/>
            <a:ext cx="1305145" cy="23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838535" y="2931790"/>
            <a:ext cx="1305145" cy="23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7338225" y="2931790"/>
            <a:ext cx="1305145" cy="23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665325" y="2861969"/>
            <a:ext cx="5207783" cy="317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1800" dirty="0" smtClean="0"/>
              <a:t>91.15B57.1C4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1800" dirty="0" smtClean="0"/>
              <a:t>90.15B57.058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1800" dirty="0" smtClean="0"/>
              <a:t>55.15B57.C27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1800" dirty="0" smtClean="0"/>
              <a:t>05.01022.001</a:t>
            </a:r>
            <a:endParaRPr lang="zh-TW" altLang="en-US" sz="1800" dirty="0"/>
          </a:p>
        </p:txBody>
      </p:sp>
      <p:sp>
        <p:nvSpPr>
          <p:cNvPr id="55" name="內容版面配置區 54"/>
          <p:cNvSpPr>
            <a:spLocks noGrp="1"/>
          </p:cNvSpPr>
          <p:nvPr>
            <p:ph sz="quarter" idx="22"/>
          </p:nvPr>
        </p:nvSpPr>
        <p:spPr>
          <a:xfrm>
            <a:off x="566555" y="1671650"/>
            <a:ext cx="8190910" cy="3267370"/>
          </a:xfrm>
        </p:spPr>
        <p:txBody>
          <a:bodyPr/>
          <a:lstStyle/>
          <a:p>
            <a:pPr lvl="0"/>
            <a:r>
              <a:rPr lang="zh-TW" altLang="en-US" sz="1800" dirty="0" smtClean="0">
                <a:latin typeface="微軟正黑體" pitchFamily="34" charset="-120"/>
              </a:rPr>
              <a:t>依照所篩選出之關鍵料號，按其</a:t>
            </a:r>
            <a:r>
              <a:rPr lang="en-US" altLang="zh-TW" sz="1800" dirty="0" smtClean="0">
                <a:latin typeface="微軟正黑體" pitchFamily="34" charset="-120"/>
              </a:rPr>
              <a:t>Part path</a:t>
            </a:r>
            <a:r>
              <a:rPr lang="zh-TW" altLang="en-US" sz="1800" dirty="0" smtClean="0">
                <a:latin typeface="微軟正黑體" pitchFamily="34" charset="-120"/>
              </a:rPr>
              <a:t>逐層向上階層搜尋，直到尋找到</a:t>
            </a:r>
            <a:r>
              <a:rPr lang="en-US" altLang="zh-TW" sz="1800" dirty="0" smtClean="0">
                <a:latin typeface="微軟正黑體" pitchFamily="34" charset="-120"/>
              </a:rPr>
              <a:t>Top</a:t>
            </a:r>
            <a:r>
              <a:rPr lang="zh-TW" altLang="en-US" sz="1800" dirty="0" smtClean="0">
                <a:latin typeface="微軟正黑體" pitchFamily="34" charset="-120"/>
              </a:rPr>
              <a:t>為止，即產出完整路徑上所有需求料號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資料前處理：</a:t>
            </a:r>
            <a:r>
              <a:rPr lang="en-US" altLang="zh-TW" sz="2800" dirty="0" smtClean="0">
                <a:solidFill>
                  <a:srgbClr val="4F81BD">
                    <a:lumMod val="75000"/>
                  </a:srgbClr>
                </a:solidFill>
                <a:latin typeface="微軟正黑體" pitchFamily="34" charset="-120"/>
              </a:rPr>
              <a:t>BOM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  <a:latin typeface="微軟正黑體" pitchFamily="34" charset="-120"/>
              </a:rPr>
              <a:t>篩選關鍵料號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16755"/>
            <a:ext cx="1918750" cy="107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文字方塊 35"/>
          <p:cNvSpPr txBox="1"/>
          <p:nvPr/>
        </p:nvSpPr>
        <p:spPr>
          <a:xfrm>
            <a:off x="2703983" y="2436735"/>
            <a:ext cx="1515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</a:rPr>
              <a:t>PART_PATH</a:t>
            </a:r>
            <a:r>
              <a:rPr lang="zh-TW" altLang="en-US" sz="1600" b="1" dirty="0" smtClean="0">
                <a:latin typeface="微軟正黑體" pitchFamily="34" charset="-120"/>
              </a:rPr>
              <a:t>：</a:t>
            </a:r>
            <a:endParaRPr lang="zh-TW" altLang="en-US" sz="1600" b="1" dirty="0">
              <a:latin typeface="微軟正黑體" pitchFamily="34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832140" y="3291830"/>
            <a:ext cx="2773846" cy="0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391980" y="3509235"/>
            <a:ext cx="4214006" cy="0"/>
          </a:xfrm>
          <a:prstGeom prst="straightConnector1">
            <a:avLst/>
          </a:prstGeom>
          <a:ln w="28575">
            <a:solidFill>
              <a:srgbClr val="947C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2858614" y="3719820"/>
            <a:ext cx="574737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3234701" y="3496666"/>
            <a:ext cx="425234" cy="4252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190860" y="3546299"/>
            <a:ext cx="442267" cy="264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Stop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339450" y="3629725"/>
            <a:ext cx="180020" cy="1800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3" name="圓角矩形 62"/>
          <p:cNvSpPr/>
          <p:nvPr/>
        </p:nvSpPr>
        <p:spPr>
          <a:xfrm>
            <a:off x="7902370" y="3201820"/>
            <a:ext cx="180020" cy="1800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8" name="圓角矩形 67"/>
          <p:cNvSpPr/>
          <p:nvPr/>
        </p:nvSpPr>
        <p:spPr>
          <a:xfrm>
            <a:off x="7632340" y="3419225"/>
            <a:ext cx="180020" cy="1800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11560" y="3516855"/>
            <a:ext cx="1890210" cy="13501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6" name="圖片 75" descr="sql.png"/>
          <p:cNvPicPr>
            <a:picLocks noChangeAspect="1"/>
          </p:cNvPicPr>
          <p:nvPr/>
        </p:nvPicPr>
        <p:blipFill>
          <a:blip r:embed="rId3" cstate="print">
            <a:lum contrast="-67000"/>
          </a:blip>
          <a:stretch>
            <a:fillRect/>
          </a:stretch>
        </p:blipFill>
        <p:spPr>
          <a:xfrm>
            <a:off x="521551" y="904855"/>
            <a:ext cx="540060" cy="540060"/>
          </a:xfrm>
          <a:prstGeom prst="rect">
            <a:avLst/>
          </a:prstGeom>
        </p:spPr>
      </p:pic>
      <p:sp>
        <p:nvSpPr>
          <p:cNvPr id="77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1136380" y="1056233"/>
            <a:ext cx="1125125" cy="300382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清空現有資料表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2297813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輸入詢單資訊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3460921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創建</a:t>
            </a:r>
            <a:r>
              <a:rPr lang="en-US" altLang="zh-TW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4624029" y="1056104"/>
            <a:ext cx="1126800" cy="298800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篩選關鍵料號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5787135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取關鍵料號剩料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頁尾版面配置區 2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1644640"/>
            <a:ext cx="8190910" cy="3267370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微軟正黑體" pitchFamily="34" charset="-120"/>
              </a:rPr>
              <a:t>資料清理後，僅留下</a:t>
            </a:r>
            <a:r>
              <a:rPr lang="en-US" altLang="zh-TW" sz="1800" dirty="0" smtClean="0">
                <a:latin typeface="微軟正黑體" pitchFamily="34" charset="-120"/>
              </a:rPr>
              <a:t>01!</a:t>
            </a:r>
            <a:r>
              <a:rPr lang="zh-TW" altLang="en-US" sz="1800" dirty="0" smtClean="0">
                <a:latin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</a:rPr>
              <a:t>/</a:t>
            </a:r>
            <a:r>
              <a:rPr lang="zh-TW" altLang="en-US" sz="1800" dirty="0" smtClean="0">
                <a:latin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</a:rPr>
              <a:t>05!</a:t>
            </a:r>
            <a:r>
              <a:rPr lang="zh-TW" altLang="en-US" sz="1800" dirty="0" smtClean="0">
                <a:latin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</a:rPr>
              <a:t>/</a:t>
            </a:r>
            <a:r>
              <a:rPr lang="zh-TW" altLang="en-US" sz="1800" dirty="0" smtClean="0">
                <a:latin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</a:rPr>
              <a:t>46!</a:t>
            </a:r>
            <a:r>
              <a:rPr lang="zh-TW" altLang="en-US" sz="1800" dirty="0" smtClean="0">
                <a:latin typeface="微軟正黑體" pitchFamily="34" charset="-120"/>
              </a:rPr>
              <a:t> 關鍵料號之</a:t>
            </a:r>
            <a:r>
              <a:rPr lang="en-US" altLang="zh-TW" sz="1800" dirty="0" smtClean="0">
                <a:latin typeface="微軟正黑體" pitchFamily="34" charset="-120"/>
              </a:rPr>
              <a:t>BOM</a:t>
            </a:r>
            <a:r>
              <a:rPr lang="zh-TW" altLang="en-US" sz="1800" dirty="0" smtClean="0">
                <a:latin typeface="微軟正黑體" pitchFamily="34" charset="-120"/>
              </a:rPr>
              <a:t>表範例</a:t>
            </a:r>
            <a:endParaRPr lang="en-US" altLang="zh-TW" sz="1800" dirty="0" smtClean="0">
              <a:latin typeface="微軟正黑體" pitchFamily="34" charset="-120"/>
            </a:endParaRPr>
          </a:p>
          <a:p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資料前處理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：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  <a:latin typeface="微軟正黑體" pitchFamily="34" charset="-120"/>
              </a:rPr>
              <a:t>篩選後</a:t>
            </a:r>
            <a:r>
              <a:rPr lang="en-US" altLang="zh-TW" sz="2800" dirty="0" smtClean="0">
                <a:solidFill>
                  <a:srgbClr val="4F81BD">
                    <a:lumMod val="75000"/>
                  </a:srgbClr>
                </a:solidFill>
                <a:latin typeface="微軟正黑體" pitchFamily="34" charset="-120"/>
              </a:rPr>
              <a:t>BOM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  <a:latin typeface="微軟正黑體" pitchFamily="34" charset="-120"/>
              </a:rPr>
              <a:t>範例</a:t>
            </a:r>
            <a:endParaRPr lang="zh-TW" altLang="en-US" dirty="0">
              <a:latin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94690"/>
            <a:ext cx="8087745" cy="265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092280" y="4056915"/>
            <a:ext cx="18884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Example: </a:t>
            </a:r>
          </a:p>
          <a:p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TOP :   90.15G37.001</a:t>
            </a:r>
          </a:p>
          <a:p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           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97.14B77.562</a:t>
            </a:r>
          </a:p>
          <a:p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           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97.55P09.401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761910" y="2214465"/>
            <a:ext cx="180020" cy="907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3761910" y="3084800"/>
            <a:ext cx="180020" cy="907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3761910" y="4074910"/>
            <a:ext cx="180020" cy="907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 descr="sql.png"/>
          <p:cNvPicPr>
            <a:picLocks noChangeAspect="1"/>
          </p:cNvPicPr>
          <p:nvPr/>
        </p:nvPicPr>
        <p:blipFill>
          <a:blip r:embed="rId3" cstate="print">
            <a:lum contrast="-67000"/>
          </a:blip>
          <a:stretch>
            <a:fillRect/>
          </a:stretch>
        </p:blipFill>
        <p:spPr>
          <a:xfrm>
            <a:off x="521551" y="904855"/>
            <a:ext cx="540060" cy="540060"/>
          </a:xfrm>
          <a:prstGeom prst="rect">
            <a:avLst/>
          </a:prstGeom>
        </p:spPr>
      </p:pic>
      <p:sp>
        <p:nvSpPr>
          <p:cNvPr id="23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1136380" y="1056233"/>
            <a:ext cx="1125125" cy="300382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清空現有資料表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2297813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輸入詢單資訊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3460921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創建</a:t>
            </a:r>
            <a:r>
              <a:rPr lang="en-US" altLang="zh-TW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4624029" y="1056104"/>
            <a:ext cx="1126800" cy="298800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篩選關鍵料號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5787135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取關鍵料號剩料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橢圓 36"/>
          <p:cNvSpPr/>
          <p:nvPr/>
        </p:nvSpPr>
        <p:spPr>
          <a:xfrm>
            <a:off x="6147175" y="2346725"/>
            <a:ext cx="2340260" cy="23402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36585" y="2346725"/>
            <a:ext cx="2340260" cy="23402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1644640"/>
            <a:ext cx="8190910" cy="3267370"/>
          </a:xfrm>
        </p:spPr>
        <p:txBody>
          <a:bodyPr/>
          <a:lstStyle/>
          <a:p>
            <a:pPr lvl="0"/>
            <a:r>
              <a:rPr lang="zh-TW" altLang="en-US" sz="1800" dirty="0" smtClean="0">
                <a:latin typeface="微軟正黑體" pitchFamily="34" charset="-120"/>
              </a:rPr>
              <a:t>剩料表：依據篩選後之</a:t>
            </a:r>
            <a:r>
              <a:rPr lang="en-US" altLang="zh-TW" sz="1800" dirty="0" smtClean="0">
                <a:latin typeface="微軟正黑體" pitchFamily="34" charset="-120"/>
              </a:rPr>
              <a:t>BOM</a:t>
            </a:r>
            <a:r>
              <a:rPr lang="zh-TW" altLang="en-US" sz="1800" dirty="0" smtClean="0">
                <a:latin typeface="微軟正黑體" pitchFamily="34" charset="-120"/>
              </a:rPr>
              <a:t>中各</a:t>
            </a:r>
            <a:r>
              <a:rPr lang="en-US" altLang="zh-TW" sz="1800" dirty="0" smtClean="0">
                <a:latin typeface="微軟正黑體" pitchFamily="34" charset="-120"/>
              </a:rPr>
              <a:t>TOP</a:t>
            </a:r>
            <a:r>
              <a:rPr lang="zh-TW" altLang="en-US" sz="1800" dirty="0" smtClean="0">
                <a:latin typeface="微軟正黑體" pitchFamily="34" charset="-120"/>
              </a:rPr>
              <a:t>下的關鍵料號，找尋各週別之剩料數量</a:t>
            </a:r>
            <a:endParaRPr lang="en-US" altLang="zh-TW" sz="1800" dirty="0" smtClean="0"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資料前處理：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</a:rPr>
              <a:t>串接詢單引擎前置資料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585" y="2749396"/>
            <a:ext cx="1890210" cy="130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966905" y="3062655"/>
            <a:ext cx="1395155" cy="675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Remaining </a:t>
            </a:r>
          </a:p>
          <a:p>
            <a:pPr algn="ctr"/>
            <a:r>
              <a:rPr lang="en-US" altLang="zh-TW" b="1" dirty="0" smtClean="0"/>
              <a:t>Key Material</a:t>
            </a:r>
          </a:p>
          <a:p>
            <a:pPr algn="ctr"/>
            <a:r>
              <a:rPr lang="en-US" altLang="zh-TW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01!/05!/46! </a:t>
            </a:r>
            <a:endParaRPr lang="zh-TW" altLang="en-US" sz="1050" u="sng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2" name="Graphic 6" descr="Database">
            <a:extLst>
              <a:ext uri="{FF2B5EF4-FFF2-40B4-BE49-F238E27FC236}">
                <a16:creationId xmlns:a16="http://schemas.microsoft.com/office/drawing/2014/main" xmlns="" id="{F9A25F38-0CD3-4262-AB4A-668322120CF1}"/>
              </a:ext>
            </a:extLst>
          </p:cNvPr>
          <p:cNvGrpSpPr/>
          <p:nvPr/>
        </p:nvGrpSpPr>
        <p:grpSpPr>
          <a:xfrm>
            <a:off x="5202070" y="2968495"/>
            <a:ext cx="225025" cy="305391"/>
            <a:chOff x="8745971" y="1612741"/>
            <a:chExt cx="533400" cy="723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Freeform: Shape 23">
              <a:extLst>
                <a:ext uri="{FF2B5EF4-FFF2-40B4-BE49-F238E27FC236}">
                  <a16:creationId xmlns:a16="http://schemas.microsoft.com/office/drawing/2014/main" xmlns="" id="{B8DD1CC9-792A-4E41-8400-E63B1FBFE6A0}"/>
                </a:ext>
              </a:extLst>
            </p:cNvPr>
            <p:cNvSpPr/>
            <p:nvPr/>
          </p:nvSpPr>
          <p:spPr>
            <a:xfrm>
              <a:off x="8745971" y="1612741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: Shape 24">
              <a:extLst>
                <a:ext uri="{FF2B5EF4-FFF2-40B4-BE49-F238E27FC236}">
                  <a16:creationId xmlns:a16="http://schemas.microsoft.com/office/drawing/2014/main" xmlns="" id="{7A9DF4CF-8897-4F29-A93A-83DDF68B57A8}"/>
                </a:ext>
              </a:extLst>
            </p:cNvPr>
            <p:cNvSpPr/>
            <p:nvPr/>
          </p:nvSpPr>
          <p:spPr>
            <a:xfrm>
              <a:off x="8745971" y="17270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: Shape 25">
              <a:extLst>
                <a:ext uri="{FF2B5EF4-FFF2-40B4-BE49-F238E27FC236}">
                  <a16:creationId xmlns:a16="http://schemas.microsoft.com/office/drawing/2014/main" xmlns="" id="{9F7FC6D8-D18C-44DF-93A6-232B8959C7DF}"/>
                </a:ext>
              </a:extLst>
            </p:cNvPr>
            <p:cNvSpPr/>
            <p:nvPr/>
          </p:nvSpPr>
          <p:spPr>
            <a:xfrm>
              <a:off x="8745971" y="19175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: Shape 26">
              <a:extLst>
                <a:ext uri="{FF2B5EF4-FFF2-40B4-BE49-F238E27FC236}">
                  <a16:creationId xmlns:a16="http://schemas.microsoft.com/office/drawing/2014/main" xmlns="" id="{D35F0B51-59D5-4AF6-996A-A9A0B83CF431}"/>
                </a:ext>
              </a:extLst>
            </p:cNvPr>
            <p:cNvSpPr/>
            <p:nvPr/>
          </p:nvSpPr>
          <p:spPr>
            <a:xfrm>
              <a:off x="8745971" y="21080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215" y="2391730"/>
            <a:ext cx="1635345" cy="201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1241630" y="4093620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BOM</a:t>
            </a:r>
            <a:r>
              <a:rPr lang="zh-TW" altLang="en-US" dirty="0" smtClean="0"/>
              <a:t>表中關鍵料號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211960" y="37785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搜尋剩料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822250" y="44692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產出剩料表</a:t>
            </a:r>
            <a:endParaRPr lang="zh-TW" altLang="en-US" dirty="0"/>
          </a:p>
        </p:txBody>
      </p:sp>
      <p:pic>
        <p:nvPicPr>
          <p:cNvPr id="38" name="圖片 37" descr="fast-forward.png"/>
          <p:cNvPicPr>
            <a:picLocks noChangeAspect="1"/>
          </p:cNvPicPr>
          <p:nvPr/>
        </p:nvPicPr>
        <p:blipFill>
          <a:blip r:embed="rId4" cstate="print">
            <a:lum contrast="-93000"/>
          </a:blip>
          <a:stretch>
            <a:fillRect/>
          </a:stretch>
        </p:blipFill>
        <p:spPr>
          <a:xfrm>
            <a:off x="3401870" y="3246825"/>
            <a:ext cx="366505" cy="366505"/>
          </a:xfrm>
          <a:prstGeom prst="rect">
            <a:avLst/>
          </a:prstGeom>
        </p:spPr>
      </p:pic>
      <p:pic>
        <p:nvPicPr>
          <p:cNvPr id="39" name="圖片 38" descr="fast-forward.png"/>
          <p:cNvPicPr>
            <a:picLocks noChangeAspect="1"/>
          </p:cNvPicPr>
          <p:nvPr/>
        </p:nvPicPr>
        <p:blipFill>
          <a:blip r:embed="rId4" cstate="print">
            <a:lum contrast="-93000"/>
          </a:blip>
          <a:stretch>
            <a:fillRect/>
          </a:stretch>
        </p:blipFill>
        <p:spPr>
          <a:xfrm>
            <a:off x="5607115" y="3246825"/>
            <a:ext cx="366505" cy="366505"/>
          </a:xfrm>
          <a:prstGeom prst="rect">
            <a:avLst/>
          </a:prstGeom>
        </p:spPr>
      </p:pic>
      <p:pic>
        <p:nvPicPr>
          <p:cNvPr id="46" name="圖片 45" descr="sql.png"/>
          <p:cNvPicPr>
            <a:picLocks noChangeAspect="1"/>
          </p:cNvPicPr>
          <p:nvPr/>
        </p:nvPicPr>
        <p:blipFill>
          <a:blip r:embed="rId5" cstate="print">
            <a:lum contrast="-67000"/>
          </a:blip>
          <a:stretch>
            <a:fillRect/>
          </a:stretch>
        </p:blipFill>
        <p:spPr>
          <a:xfrm>
            <a:off x="521551" y="904855"/>
            <a:ext cx="540060" cy="540060"/>
          </a:xfrm>
          <a:prstGeom prst="rect">
            <a:avLst/>
          </a:prstGeom>
        </p:spPr>
      </p:pic>
      <p:sp>
        <p:nvSpPr>
          <p:cNvPr id="47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1136380" y="1056233"/>
            <a:ext cx="1125125" cy="300382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清空現有資料表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2297813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輸入詢單資訊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3460921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創建</a:t>
            </a:r>
            <a:r>
              <a:rPr lang="en-US" altLang="zh-TW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0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4624029" y="1056104"/>
            <a:ext cx="1126800" cy="298800"/>
          </a:xfrm>
          <a:prstGeom prst="homePlate">
            <a:avLst>
              <a:gd name="adj" fmla="val 32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5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篩選關鍵料號</a:t>
            </a:r>
            <a:endParaRPr lang="en-US" altLang="zh-TW" sz="105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Arrow: Pentagon 7">
            <a:extLst>
              <a:ext uri="{FF2B5EF4-FFF2-40B4-BE49-F238E27FC236}">
                <a16:creationId xmlns:a16="http://schemas.microsoft.com/office/drawing/2014/main" xmlns="" id="{EC1067F5-4CF0-4F2D-80FA-F31666598745}"/>
              </a:ext>
            </a:extLst>
          </p:cNvPr>
          <p:cNvSpPr/>
          <p:nvPr/>
        </p:nvSpPr>
        <p:spPr>
          <a:xfrm>
            <a:off x="5787135" y="1056104"/>
            <a:ext cx="1126800" cy="298800"/>
          </a:xfrm>
          <a:prstGeom prst="homePlate">
            <a:avLst>
              <a:gd name="adj" fmla="val 3288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1950"/>
              </a:lnSpc>
            </a:pPr>
            <a:r>
              <a:rPr lang="zh-TW" altLang="en-US" sz="1000" b="1" cap="all" noProof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取關鍵料號剩料</a:t>
            </a:r>
            <a:endParaRPr lang="en-US" altLang="zh-TW" sz="1000" b="1" cap="all" noProof="1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頁尾版面配置區 24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專案架構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問題定義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資料前處理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執行方式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專案結果及結論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執行方式：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</a:rPr>
              <a:t>開發環境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endParaRPr lang="zh-TW" altLang="en-US" dirty="0"/>
          </a:p>
        </p:txBody>
      </p:sp>
      <p:pic>
        <p:nvPicPr>
          <p:cNvPr id="30722" name="Picture 2" descr="C# Dev Resources | Wake Up And Code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067" y="1626645"/>
            <a:ext cx="2430271" cy="911351"/>
          </a:xfrm>
          <a:prstGeom prst="rect">
            <a:avLst/>
          </a:prstGeom>
          <a:noFill/>
        </p:spPr>
      </p:pic>
      <p:grpSp>
        <p:nvGrpSpPr>
          <p:cNvPr id="21" name="群組 20"/>
          <p:cNvGrpSpPr/>
          <p:nvPr/>
        </p:nvGrpSpPr>
        <p:grpSpPr>
          <a:xfrm>
            <a:off x="679067" y="3066805"/>
            <a:ext cx="2430270" cy="1350150"/>
            <a:chOff x="679067" y="3066805"/>
            <a:chExt cx="2430270" cy="1350150"/>
          </a:xfrm>
        </p:grpSpPr>
        <p:pic>
          <p:nvPicPr>
            <p:cNvPr id="30724" name="Picture 4" descr="Top 10 PLSQL Interview Questions And Answers [Updated For 2020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9067" y="3066805"/>
              <a:ext cx="2430270" cy="1350150"/>
            </a:xfrm>
            <a:prstGeom prst="rect">
              <a:avLst/>
            </a:prstGeom>
            <a:noFill/>
          </p:spPr>
        </p:pic>
        <p:pic>
          <p:nvPicPr>
            <p:cNvPr id="7" name="Picture 4" descr="Top 10 PLSQL Interview Questions And Answers [Updated For 2020]"/>
            <p:cNvPicPr>
              <a:picLocks noChangeAspect="1" noChangeArrowheads="1"/>
            </p:cNvPicPr>
            <p:nvPr/>
          </p:nvPicPr>
          <p:blipFill>
            <a:blip r:embed="rId4" cstate="print"/>
            <a:srcRect t="41143" b="53633"/>
            <a:stretch>
              <a:fillRect/>
            </a:stretch>
          </p:blipFill>
          <p:spPr bwMode="auto">
            <a:xfrm>
              <a:off x="1691680" y="4139210"/>
              <a:ext cx="1253711" cy="277745"/>
            </a:xfrm>
            <a:prstGeom prst="rect">
              <a:avLst/>
            </a:prstGeom>
            <a:noFill/>
          </p:spPr>
        </p:pic>
      </p:grpSp>
      <p:grpSp>
        <p:nvGrpSpPr>
          <p:cNvPr id="20" name="群組 19"/>
          <p:cNvGrpSpPr/>
          <p:nvPr/>
        </p:nvGrpSpPr>
        <p:grpSpPr>
          <a:xfrm>
            <a:off x="3109338" y="2031690"/>
            <a:ext cx="1867707" cy="45719"/>
            <a:chOff x="3109338" y="2349181"/>
            <a:chExt cx="2227747" cy="45719"/>
          </a:xfrm>
        </p:grpSpPr>
        <p:cxnSp>
          <p:nvCxnSpPr>
            <p:cNvPr id="14" name="直線接點 13"/>
            <p:cNvCxnSpPr/>
            <p:nvPr/>
          </p:nvCxnSpPr>
          <p:spPr>
            <a:xfrm flipV="1">
              <a:off x="3109338" y="2369227"/>
              <a:ext cx="2182742" cy="5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5291366" y="23491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5202070" y="1716655"/>
            <a:ext cx="3555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C#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VSTO</a:t>
            </a:r>
            <a:r>
              <a:rPr lang="zh-TW" altLang="en-US" dirty="0" smtClean="0"/>
              <a:t>，開發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介面，讓使用者能依據自身需求，輸入欲查詢之詢單資料，配合多項偵錯機制，提供完善介面功能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02070" y="3291830"/>
            <a:ext cx="3555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PLSQL</a:t>
            </a:r>
            <a:r>
              <a:rPr lang="zh-TW" altLang="en-US" dirty="0" smtClean="0"/>
              <a:t>，依據使用者所輸入之詢單資料，自動呼叫</a:t>
            </a:r>
            <a:r>
              <a:rPr lang="en-US" altLang="zh-TW" dirty="0" smtClean="0"/>
              <a:t>Procedure</a:t>
            </a:r>
            <a:r>
              <a:rPr lang="zh-TW" altLang="en-US" dirty="0" smtClean="0"/>
              <a:t>串接內部資料庫，建立各項資料表，為詢單引擎提供前置資料，加速詢單流程進行</a:t>
            </a:r>
            <a:endParaRPr lang="en-US" altLang="zh-TW" dirty="0" smtClean="0"/>
          </a:p>
        </p:txBody>
      </p:sp>
      <p:grpSp>
        <p:nvGrpSpPr>
          <p:cNvPr id="24" name="群組 23"/>
          <p:cNvGrpSpPr/>
          <p:nvPr/>
        </p:nvGrpSpPr>
        <p:grpSpPr>
          <a:xfrm>
            <a:off x="3109338" y="3741880"/>
            <a:ext cx="1867707" cy="45719"/>
            <a:chOff x="3109338" y="2349181"/>
            <a:chExt cx="2227747" cy="45719"/>
          </a:xfrm>
        </p:grpSpPr>
        <p:cxnSp>
          <p:nvCxnSpPr>
            <p:cNvPr id="25" name="直線接點 24"/>
            <p:cNvCxnSpPr/>
            <p:nvPr/>
          </p:nvCxnSpPr>
          <p:spPr>
            <a:xfrm flipV="1">
              <a:off x="3109338" y="2369227"/>
              <a:ext cx="2182742" cy="5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5291366" y="23491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頁尾版面配置區 14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橢圓 20"/>
          <p:cNvSpPr/>
          <p:nvPr/>
        </p:nvSpPr>
        <p:spPr>
          <a:xfrm>
            <a:off x="446065" y="1716655"/>
            <a:ext cx="1125125" cy="11251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執行方式：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</a:rPr>
              <a:t>執行流程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1877224" y="2436735"/>
            <a:ext cx="1125125" cy="11251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308383" y="1716655"/>
            <a:ext cx="1125125" cy="11251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39542" y="2436735"/>
            <a:ext cx="1125125" cy="11251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170701" y="1716655"/>
            <a:ext cx="1125125" cy="11251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01860" y="2436735"/>
            <a:ext cx="1125125" cy="11251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6206705" y="2851000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</a:rPr>
              <a:t>驅動</a:t>
            </a:r>
            <a:r>
              <a:rPr lang="en-US" altLang="zh-TW" dirty="0" smtClean="0">
                <a:latin typeface="微軟正黑體" pitchFamily="34" charset="-120"/>
              </a:rPr>
              <a:t>CPLEX</a:t>
            </a:r>
          </a:p>
          <a:p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04360" y="3561860"/>
            <a:ext cx="179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</a:rPr>
              <a:t>呼叫</a:t>
            </a:r>
            <a:r>
              <a:rPr lang="en-US" altLang="zh-TW" dirty="0" smtClean="0">
                <a:latin typeface="微軟正黑體" pitchFamily="34" charset="-120"/>
              </a:rPr>
              <a:t>SQL Procedure</a:t>
            </a:r>
          </a:p>
          <a:p>
            <a:endParaRPr lang="zh-TW" altLang="en-US" dirty="0">
              <a:latin typeface="微軟正黑體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246522" y="28417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確認輸入資料</a:t>
            </a:r>
          </a:p>
          <a:p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817331" y="35703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輸入詢單資料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72405" y="284940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開啟程式 </a:t>
            </a:r>
            <a:r>
              <a:rPr lang="en-US" altLang="zh-TW" dirty="0" smtClean="0"/>
              <a:t>/ </a:t>
            </a:r>
          </a:p>
          <a:p>
            <a:pPr algn="ctr"/>
            <a:r>
              <a:rPr lang="zh-TW" altLang="en-US" dirty="0" smtClean="0"/>
              <a:t>確認資料庫連線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7715445" y="35618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結果呈現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4871080" y="2743435"/>
            <a:ext cx="891098" cy="495055"/>
            <a:chOff x="679067" y="3066805"/>
            <a:chExt cx="2430270" cy="1350150"/>
          </a:xfrm>
        </p:grpSpPr>
        <p:pic>
          <p:nvPicPr>
            <p:cNvPr id="40" name="Picture 4" descr="Top 10 PLSQL Interview Questions And Answers [Updated For 2020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067" y="3066805"/>
              <a:ext cx="2430270" cy="1350150"/>
            </a:xfrm>
            <a:prstGeom prst="rect">
              <a:avLst/>
            </a:prstGeom>
            <a:noFill/>
          </p:spPr>
        </p:pic>
        <p:pic>
          <p:nvPicPr>
            <p:cNvPr id="41" name="Picture 4" descr="Top 10 PLSQL Interview Questions And Answers [Updated For 2020]"/>
            <p:cNvPicPr>
              <a:picLocks noChangeAspect="1" noChangeArrowheads="1"/>
            </p:cNvPicPr>
            <p:nvPr/>
          </p:nvPicPr>
          <p:blipFill>
            <a:blip r:embed="rId3" cstate="print"/>
            <a:srcRect t="41143" b="53633"/>
            <a:stretch>
              <a:fillRect/>
            </a:stretch>
          </p:blipFill>
          <p:spPr bwMode="auto">
            <a:xfrm>
              <a:off x="1691680" y="4139210"/>
              <a:ext cx="1253711" cy="277745"/>
            </a:xfrm>
            <a:prstGeom prst="rect">
              <a:avLst/>
            </a:prstGeom>
            <a:noFill/>
          </p:spPr>
        </p:pic>
      </p:grpSp>
      <p:pic>
        <p:nvPicPr>
          <p:cNvPr id="42" name="Picture 7" descr="AIMMS :: CPLE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4581" y="1989447"/>
            <a:ext cx="758180" cy="606544"/>
          </a:xfrm>
          <a:prstGeom prst="rect">
            <a:avLst/>
          </a:prstGeom>
          <a:noFill/>
        </p:spPr>
      </p:pic>
      <p:pic>
        <p:nvPicPr>
          <p:cNvPr id="54" name="圖片 53" descr="insert.png"/>
          <p:cNvPicPr>
            <a:picLocks noChangeAspect="1"/>
          </p:cNvPicPr>
          <p:nvPr/>
        </p:nvPicPr>
        <p:blipFill>
          <a:blip r:embed="rId5" cstate="print">
            <a:lum contrast="-67000"/>
          </a:blip>
          <a:stretch>
            <a:fillRect/>
          </a:stretch>
        </p:blipFill>
        <p:spPr>
          <a:xfrm>
            <a:off x="2089105" y="2661760"/>
            <a:ext cx="675075" cy="675075"/>
          </a:xfrm>
          <a:prstGeom prst="rect">
            <a:avLst/>
          </a:prstGeom>
        </p:spPr>
      </p:pic>
      <p:pic>
        <p:nvPicPr>
          <p:cNvPr id="55" name="圖片 54" descr="confirm (1).png"/>
          <p:cNvPicPr>
            <a:picLocks noChangeAspect="1"/>
          </p:cNvPicPr>
          <p:nvPr/>
        </p:nvPicPr>
        <p:blipFill>
          <a:blip r:embed="rId6" cstate="print">
            <a:lum contrast="-67000"/>
          </a:blip>
          <a:stretch>
            <a:fillRect/>
          </a:stretch>
        </p:blipFill>
        <p:spPr>
          <a:xfrm>
            <a:off x="3461400" y="1874530"/>
            <a:ext cx="825764" cy="825764"/>
          </a:xfrm>
          <a:prstGeom prst="rect">
            <a:avLst/>
          </a:prstGeom>
        </p:spPr>
      </p:pic>
      <p:pic>
        <p:nvPicPr>
          <p:cNvPr id="57" name="圖片 56" descr="下載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609" y="1917389"/>
            <a:ext cx="713175" cy="713175"/>
          </a:xfrm>
          <a:prstGeom prst="rect">
            <a:avLst/>
          </a:prstGeom>
        </p:spPr>
      </p:pic>
      <p:pic>
        <p:nvPicPr>
          <p:cNvPr id="58" name="Picture 16" descr="VSTO - Visual Studio Tools for Office - Home | Facebook"/>
          <p:cNvPicPr>
            <a:picLocks noChangeAspect="1" noChangeArrowheads="1"/>
          </p:cNvPicPr>
          <p:nvPr/>
        </p:nvPicPr>
        <p:blipFill>
          <a:blip r:embed="rId8" cstate="print"/>
          <a:srcRect b="12667"/>
          <a:stretch>
            <a:fillRect/>
          </a:stretch>
        </p:blipFill>
        <p:spPr bwMode="auto">
          <a:xfrm>
            <a:off x="7759020" y="2692240"/>
            <a:ext cx="810090" cy="624591"/>
          </a:xfrm>
          <a:prstGeom prst="rect">
            <a:avLst/>
          </a:prstGeom>
          <a:noFill/>
        </p:spPr>
      </p:pic>
      <p:pic>
        <p:nvPicPr>
          <p:cNvPr id="59" name="圖片 58" descr="fast-forward.png"/>
          <p:cNvPicPr>
            <a:picLocks noChangeAspect="1"/>
          </p:cNvPicPr>
          <p:nvPr/>
        </p:nvPicPr>
        <p:blipFill>
          <a:blip r:embed="rId9" cstate="print">
            <a:lum contrast="-93000"/>
          </a:blip>
          <a:stretch>
            <a:fillRect/>
          </a:stretch>
        </p:blipFill>
        <p:spPr>
          <a:xfrm rot="19800000">
            <a:off x="2988415" y="2458805"/>
            <a:ext cx="366505" cy="366505"/>
          </a:xfrm>
          <a:prstGeom prst="rect">
            <a:avLst/>
          </a:prstGeom>
        </p:spPr>
      </p:pic>
      <p:pic>
        <p:nvPicPr>
          <p:cNvPr id="60" name="圖片 59" descr="fast-forward.png"/>
          <p:cNvPicPr>
            <a:picLocks noChangeAspect="1"/>
          </p:cNvPicPr>
          <p:nvPr/>
        </p:nvPicPr>
        <p:blipFill>
          <a:blip r:embed="rId9" cstate="print">
            <a:lum contrast="-93000"/>
          </a:blip>
          <a:stretch>
            <a:fillRect/>
          </a:stretch>
        </p:blipFill>
        <p:spPr>
          <a:xfrm rot="19800000">
            <a:off x="5840274" y="2458806"/>
            <a:ext cx="366505" cy="366505"/>
          </a:xfrm>
          <a:prstGeom prst="rect">
            <a:avLst/>
          </a:prstGeom>
        </p:spPr>
      </p:pic>
      <p:pic>
        <p:nvPicPr>
          <p:cNvPr id="61" name="圖片 60" descr="fast-forward.png"/>
          <p:cNvPicPr>
            <a:picLocks noChangeAspect="1"/>
          </p:cNvPicPr>
          <p:nvPr/>
        </p:nvPicPr>
        <p:blipFill>
          <a:blip r:embed="rId9" cstate="print">
            <a:lum contrast="-93000"/>
          </a:blip>
          <a:stretch>
            <a:fillRect/>
          </a:stretch>
        </p:blipFill>
        <p:spPr>
          <a:xfrm rot="1800000">
            <a:off x="4405716" y="2458806"/>
            <a:ext cx="366505" cy="366505"/>
          </a:xfrm>
          <a:prstGeom prst="rect">
            <a:avLst/>
          </a:prstGeom>
        </p:spPr>
      </p:pic>
      <p:pic>
        <p:nvPicPr>
          <p:cNvPr id="62" name="圖片 61" descr="fast-forward.png"/>
          <p:cNvPicPr>
            <a:picLocks noChangeAspect="1"/>
          </p:cNvPicPr>
          <p:nvPr/>
        </p:nvPicPr>
        <p:blipFill>
          <a:blip r:embed="rId9" cstate="print">
            <a:lum contrast="-93000"/>
          </a:blip>
          <a:stretch>
            <a:fillRect/>
          </a:stretch>
        </p:blipFill>
        <p:spPr>
          <a:xfrm rot="1800000">
            <a:off x="1541351" y="2458806"/>
            <a:ext cx="366505" cy="366505"/>
          </a:xfrm>
          <a:prstGeom prst="rect">
            <a:avLst/>
          </a:prstGeom>
        </p:spPr>
      </p:pic>
      <p:pic>
        <p:nvPicPr>
          <p:cNvPr id="63" name="圖片 62" descr="fast-forward.png"/>
          <p:cNvPicPr>
            <a:picLocks noChangeAspect="1"/>
          </p:cNvPicPr>
          <p:nvPr/>
        </p:nvPicPr>
        <p:blipFill>
          <a:blip r:embed="rId9" cstate="print">
            <a:lum contrast="-93000"/>
          </a:blip>
          <a:stretch>
            <a:fillRect/>
          </a:stretch>
        </p:blipFill>
        <p:spPr>
          <a:xfrm rot="1800000">
            <a:off x="7273529" y="2451186"/>
            <a:ext cx="366505" cy="366505"/>
          </a:xfrm>
          <a:prstGeom prst="rect">
            <a:avLst/>
          </a:prstGeom>
        </p:spPr>
      </p:pic>
      <p:sp>
        <p:nvSpPr>
          <p:cNvPr id="43" name="頁尾版面配置區 4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專案摘要 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系統化詢單流程及最佳化關鍵材料配置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186736" y="996575"/>
            <a:ext cx="1080120" cy="1080120"/>
            <a:chOff x="2321750" y="1356615"/>
            <a:chExt cx="1080120" cy="10801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2456765" y="1356615"/>
              <a:ext cx="945105" cy="9451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321750" y="1491630"/>
              <a:ext cx="945105" cy="945105"/>
            </a:xfrm>
            <a:prstGeom prst="rect">
              <a:avLst/>
            </a:prstGeom>
            <a:solidFill>
              <a:srgbClr val="008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專案目的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186736" y="2234213"/>
            <a:ext cx="1080120" cy="1080120"/>
            <a:chOff x="2321750" y="1356615"/>
            <a:chExt cx="1080120" cy="10801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2456765" y="1356615"/>
              <a:ext cx="945105" cy="9451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21750" y="1491630"/>
              <a:ext cx="945105" cy="945105"/>
            </a:xfrm>
            <a:prstGeom prst="rect">
              <a:avLst/>
            </a:prstGeom>
            <a:solidFill>
              <a:srgbClr val="008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專案內容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86736" y="3471850"/>
            <a:ext cx="1080120" cy="1080120"/>
            <a:chOff x="2321750" y="1356615"/>
            <a:chExt cx="1080120" cy="10801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456765" y="1356615"/>
              <a:ext cx="945105" cy="9451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1750" y="1491630"/>
              <a:ext cx="945105" cy="945105"/>
            </a:xfrm>
            <a:prstGeom prst="rect">
              <a:avLst/>
            </a:prstGeom>
            <a:solidFill>
              <a:srgbClr val="008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專案結果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401870" y="1140300"/>
            <a:ext cx="43654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改善現行詢單流程，將流程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系統化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，提升整體詢單效率，使剩料配置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最佳化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，進而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提升接單量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，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增加企業競爭力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。</a:t>
            </a:r>
            <a:endParaRPr lang="en-US" altLang="zh-TW" noProof="1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01870" y="2247714"/>
            <a:ext cx="4455495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900"/>
              </a:spcAft>
            </a:pP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以數學規劃方式，使用</a:t>
            </a:r>
            <a:r>
              <a:rPr kumimoji="0" lang="en-US" altLang="zh-TW" dirty="0" smtClean="0">
                <a:solidFill>
                  <a:prstClr val="black"/>
                </a:solidFill>
                <a:latin typeface="微軟正黑體" pitchFamily="34" charset="-120"/>
              </a:rPr>
              <a:t>CPLEX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建立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混整數規劃模型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，進行最佳化運算，結合</a:t>
            </a:r>
            <a:r>
              <a:rPr kumimoji="0" lang="en-US" altLang="zh-TW" dirty="0" smtClean="0">
                <a:solidFill>
                  <a:srgbClr val="C00000"/>
                </a:solidFill>
                <a:latin typeface="微軟正黑體" pitchFamily="34" charset="-120"/>
              </a:rPr>
              <a:t>VSTO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開發</a:t>
            </a:r>
            <a:r>
              <a:rPr kumimoji="0" lang="en-US" altLang="zh-TW" dirty="0" smtClean="0">
                <a:solidFill>
                  <a:srgbClr val="C00000"/>
                </a:solidFill>
                <a:latin typeface="微軟正黑體" pitchFamily="34" charset="-120"/>
              </a:rPr>
              <a:t>UI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介面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，依照使用者需求與當前剩料資訊，立即提供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最佳化資訊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，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輔助決策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，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加速詢單流程</a:t>
            </a:r>
            <a:endParaRPr lang="en-US" altLang="zh-TW" sz="600" noProof="1" smtClean="0">
              <a:solidFill>
                <a:srgbClr val="C00000"/>
              </a:solidFill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401871" y="3471850"/>
            <a:ext cx="4410490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900"/>
              </a:spcAft>
            </a:pP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此模型與系統可接受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多使用者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同時進行詢單作業，並能在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數秒內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提供詢單結果，大幅降低單一詢單所花費之時間 </a:t>
            </a:r>
            <a:r>
              <a:rPr kumimoji="0" lang="en-US" altLang="zh-TW" dirty="0" smtClean="0">
                <a:solidFill>
                  <a:prstClr val="black"/>
                </a:solidFill>
                <a:latin typeface="微軟正黑體" pitchFamily="34" charset="-120"/>
              </a:rPr>
              <a:t>(2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至</a:t>
            </a:r>
            <a:r>
              <a:rPr kumimoji="0" lang="en-US" altLang="zh-TW" dirty="0" smtClean="0">
                <a:solidFill>
                  <a:prstClr val="black"/>
                </a:solidFill>
                <a:latin typeface="微軟正黑體" pitchFamily="34" charset="-120"/>
              </a:rPr>
              <a:t>3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天</a:t>
            </a:r>
            <a:r>
              <a:rPr kumimoji="0" lang="en-US" altLang="zh-TW" dirty="0" smtClean="0">
                <a:solidFill>
                  <a:prstClr val="black"/>
                </a:solidFill>
                <a:latin typeface="微軟正黑體" pitchFamily="34" charset="-120"/>
                <a:sym typeface="Wingdings" pitchFamily="2" charset="2"/>
              </a:rPr>
              <a:t></a:t>
            </a:r>
            <a:r>
              <a:rPr kumimoji="0" lang="zh-TW" altLang="en-US" dirty="0" smtClean="0">
                <a:solidFill>
                  <a:srgbClr val="C00000"/>
                </a:solidFill>
                <a:latin typeface="微軟正黑體" pitchFamily="34" charset="-120"/>
              </a:rPr>
              <a:t>數秒</a:t>
            </a:r>
            <a:r>
              <a:rPr kumimoji="0" lang="en-US" altLang="zh-TW" dirty="0" smtClean="0">
                <a:solidFill>
                  <a:prstClr val="black"/>
                </a:solidFill>
                <a:latin typeface="微軟正黑體" pitchFamily="34" charset="-120"/>
              </a:rPr>
              <a:t>)</a:t>
            </a:r>
            <a:r>
              <a:rPr kumimoji="0" lang="zh-TW" altLang="en-US" dirty="0" smtClean="0">
                <a:solidFill>
                  <a:prstClr val="black"/>
                </a:solidFill>
                <a:latin typeface="微軟正黑體" pitchFamily="34" charset="-120"/>
              </a:rPr>
              <a:t>與所耗費人力，提升整體效率與效益 </a:t>
            </a:r>
            <a:endParaRPr lang="en-US" altLang="zh-TW" sz="600" noProof="1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</a:endParaRPr>
          </a:p>
          <a:p>
            <a:endParaRPr lang="zh-TW" altLang="en-US" dirty="0"/>
          </a:p>
        </p:txBody>
      </p:sp>
      <p:pic>
        <p:nvPicPr>
          <p:cNvPr id="21" name="圖片 20" descr="mission.png"/>
          <p:cNvPicPr>
            <a:picLocks noChangeAspect="1"/>
          </p:cNvPicPr>
          <p:nvPr/>
        </p:nvPicPr>
        <p:blipFill>
          <a:blip r:embed="rId2" cstate="print">
            <a:lum contrast="-67000"/>
          </a:blip>
          <a:stretch>
            <a:fillRect/>
          </a:stretch>
        </p:blipFill>
        <p:spPr>
          <a:xfrm>
            <a:off x="1188801" y="1221600"/>
            <a:ext cx="772910" cy="772910"/>
          </a:xfrm>
          <a:prstGeom prst="rect">
            <a:avLst/>
          </a:prstGeom>
        </p:spPr>
      </p:pic>
      <p:pic>
        <p:nvPicPr>
          <p:cNvPr id="22" name="圖片 21" descr="result (1).png"/>
          <p:cNvPicPr>
            <a:picLocks noChangeAspect="1"/>
          </p:cNvPicPr>
          <p:nvPr/>
        </p:nvPicPr>
        <p:blipFill>
          <a:blip r:embed="rId3" cstate="print">
            <a:lum contrast="-67000"/>
          </a:blip>
          <a:stretch>
            <a:fillRect/>
          </a:stretch>
        </p:blipFill>
        <p:spPr>
          <a:xfrm>
            <a:off x="1233806" y="2481740"/>
            <a:ext cx="630070" cy="630070"/>
          </a:xfrm>
          <a:prstGeom prst="rect">
            <a:avLst/>
          </a:prstGeom>
        </p:spPr>
      </p:pic>
      <p:grpSp>
        <p:nvGrpSpPr>
          <p:cNvPr id="25" name="Graphic 8" descr="Statistics">
            <a:extLst>
              <a:ext uri="{FF2B5EF4-FFF2-40B4-BE49-F238E27FC236}">
                <a16:creationId xmlns:a16="http://schemas.microsoft.com/office/drawing/2014/main" xmlns="" id="{037D8D26-29A8-467F-B882-F75C16D94CC4}"/>
              </a:ext>
            </a:extLst>
          </p:cNvPr>
          <p:cNvGrpSpPr/>
          <p:nvPr/>
        </p:nvGrpSpPr>
        <p:grpSpPr>
          <a:xfrm>
            <a:off x="1188800" y="3741880"/>
            <a:ext cx="765085" cy="765085"/>
            <a:chOff x="6523472" y="1517491"/>
            <a:chExt cx="914400" cy="914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: Shape 20">
              <a:extLst>
                <a:ext uri="{FF2B5EF4-FFF2-40B4-BE49-F238E27FC236}">
                  <a16:creationId xmlns:a16="http://schemas.microsoft.com/office/drawing/2014/main" xmlns="" id="{5DAAF10B-27F4-4C18-8EE1-2A7D46885832}"/>
                </a:ext>
              </a:extLst>
            </p:cNvPr>
            <p:cNvSpPr/>
            <p:nvPr/>
          </p:nvSpPr>
          <p:spPr>
            <a:xfrm>
              <a:off x="6761438" y="1641260"/>
              <a:ext cx="524033" cy="571555"/>
            </a:xfrm>
            <a:custGeom>
              <a:avLst/>
              <a:gdLst>
                <a:gd name="connsiteX0" fmla="*/ 524033 w 524033"/>
                <a:gd name="connsiteY0" fmla="*/ 66730 h 571555"/>
                <a:gd name="connsiteX1" fmla="*/ 457414 w 524033"/>
                <a:gd name="connsiteY1" fmla="*/ 0 h 571555"/>
                <a:gd name="connsiteX2" fmla="*/ 390683 w 524033"/>
                <a:gd name="connsiteY2" fmla="*/ 66620 h 571555"/>
                <a:gd name="connsiteX3" fmla="*/ 420973 w 524033"/>
                <a:gd name="connsiteY3" fmla="*/ 122547 h 571555"/>
                <a:gd name="connsiteX4" fmla="*/ 371633 w 524033"/>
                <a:gd name="connsiteY4" fmla="*/ 266755 h 571555"/>
                <a:gd name="connsiteX5" fmla="*/ 371633 w 524033"/>
                <a:gd name="connsiteY5" fmla="*/ 266755 h 571555"/>
                <a:gd name="connsiteX6" fmla="*/ 333533 w 524033"/>
                <a:gd name="connsiteY6" fmla="*/ 278662 h 571555"/>
                <a:gd name="connsiteX7" fmla="*/ 234092 w 524033"/>
                <a:gd name="connsiteY7" fmla="*/ 204081 h 571555"/>
                <a:gd name="connsiteX8" fmla="*/ 194632 w 524033"/>
                <a:gd name="connsiteY8" fmla="*/ 118442 h 571555"/>
                <a:gd name="connsiteX9" fmla="*/ 108994 w 524033"/>
                <a:gd name="connsiteY9" fmla="*/ 157902 h 571555"/>
                <a:gd name="connsiteX10" fmla="*/ 134270 w 524033"/>
                <a:gd name="connsiteY10" fmla="*/ 236275 h 571555"/>
                <a:gd name="connsiteX11" fmla="*/ 70739 w 524033"/>
                <a:gd name="connsiteY11" fmla="*/ 438205 h 571555"/>
                <a:gd name="connsiteX12" fmla="*/ 66833 w 524033"/>
                <a:gd name="connsiteY12" fmla="*/ 438205 h 571555"/>
                <a:gd name="connsiteX13" fmla="*/ 0 w 524033"/>
                <a:gd name="connsiteY13" fmla="*/ 504721 h 571555"/>
                <a:gd name="connsiteX14" fmla="*/ 66516 w 524033"/>
                <a:gd name="connsiteY14" fmla="*/ 571555 h 571555"/>
                <a:gd name="connsiteX15" fmla="*/ 133349 w 524033"/>
                <a:gd name="connsiteY15" fmla="*/ 505038 h 571555"/>
                <a:gd name="connsiteX16" fmla="*/ 106553 w 524033"/>
                <a:gd name="connsiteY16" fmla="*/ 451445 h 571555"/>
                <a:gd name="connsiteX17" fmla="*/ 170656 w 524033"/>
                <a:gd name="connsiteY17" fmla="*/ 247705 h 571555"/>
                <a:gd name="connsiteX18" fmla="*/ 171608 w 524033"/>
                <a:gd name="connsiteY18" fmla="*/ 247705 h 571555"/>
                <a:gd name="connsiteX19" fmla="*/ 211232 w 524033"/>
                <a:gd name="connsiteY19" fmla="*/ 234561 h 571555"/>
                <a:gd name="connsiteX20" fmla="*/ 309816 w 524033"/>
                <a:gd name="connsiteY20" fmla="*/ 308380 h 571555"/>
                <a:gd name="connsiteX21" fmla="*/ 304958 w 524033"/>
                <a:gd name="connsiteY21" fmla="*/ 333430 h 571555"/>
                <a:gd name="connsiteX22" fmla="*/ 371608 w 524033"/>
                <a:gd name="connsiteY22" fmla="*/ 400131 h 571555"/>
                <a:gd name="connsiteX23" fmla="*/ 438308 w 524033"/>
                <a:gd name="connsiteY23" fmla="*/ 333483 h 571555"/>
                <a:gd name="connsiteX24" fmla="*/ 408209 w 524033"/>
                <a:gd name="connsiteY24" fmla="*/ 277709 h 571555"/>
                <a:gd name="connsiteX25" fmla="*/ 457358 w 524033"/>
                <a:gd name="connsiteY25" fmla="*/ 133405 h 571555"/>
                <a:gd name="connsiteX26" fmla="*/ 524033 w 524033"/>
                <a:gd name="connsiteY26" fmla="*/ 66730 h 57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24033" h="571555">
                  <a:moveTo>
                    <a:pt x="524033" y="66730"/>
                  </a:moveTo>
                  <a:cubicBezTo>
                    <a:pt x="524064" y="29907"/>
                    <a:pt x="494237" y="31"/>
                    <a:pt x="457414" y="0"/>
                  </a:cubicBezTo>
                  <a:cubicBezTo>
                    <a:pt x="420590" y="-30"/>
                    <a:pt x="390714" y="29796"/>
                    <a:pt x="390683" y="66620"/>
                  </a:cubicBezTo>
                  <a:cubicBezTo>
                    <a:pt x="390664" y="89186"/>
                    <a:pt x="402062" y="110232"/>
                    <a:pt x="420973" y="122547"/>
                  </a:cubicBezTo>
                  <a:lnTo>
                    <a:pt x="371633" y="266755"/>
                  </a:lnTo>
                  <a:lnTo>
                    <a:pt x="371633" y="266755"/>
                  </a:lnTo>
                  <a:cubicBezTo>
                    <a:pt x="358015" y="266740"/>
                    <a:pt x="344719" y="270895"/>
                    <a:pt x="333533" y="278662"/>
                  </a:cubicBezTo>
                  <a:lnTo>
                    <a:pt x="234092" y="204081"/>
                  </a:lnTo>
                  <a:cubicBezTo>
                    <a:pt x="246844" y="169536"/>
                    <a:pt x="229177" y="131194"/>
                    <a:pt x="194632" y="118442"/>
                  </a:cubicBezTo>
                  <a:cubicBezTo>
                    <a:pt x="160087" y="105690"/>
                    <a:pt x="121745" y="123356"/>
                    <a:pt x="108994" y="157902"/>
                  </a:cubicBezTo>
                  <a:cubicBezTo>
                    <a:pt x="98352" y="186730"/>
                    <a:pt x="108791" y="219097"/>
                    <a:pt x="134270" y="236275"/>
                  </a:cubicBezTo>
                  <a:lnTo>
                    <a:pt x="70739" y="438205"/>
                  </a:lnTo>
                  <a:lnTo>
                    <a:pt x="66833" y="438205"/>
                  </a:lnTo>
                  <a:cubicBezTo>
                    <a:pt x="30010" y="438118"/>
                    <a:pt x="88" y="467898"/>
                    <a:pt x="0" y="504721"/>
                  </a:cubicBezTo>
                  <a:cubicBezTo>
                    <a:pt x="-87" y="541545"/>
                    <a:pt x="29692" y="571468"/>
                    <a:pt x="66516" y="571555"/>
                  </a:cubicBezTo>
                  <a:cubicBezTo>
                    <a:pt x="103340" y="571643"/>
                    <a:pt x="133262" y="541862"/>
                    <a:pt x="133349" y="505038"/>
                  </a:cubicBezTo>
                  <a:cubicBezTo>
                    <a:pt x="133400" y="483941"/>
                    <a:pt x="123461" y="464064"/>
                    <a:pt x="106553" y="451445"/>
                  </a:cubicBezTo>
                  <a:lnTo>
                    <a:pt x="170656" y="247705"/>
                  </a:lnTo>
                  <a:lnTo>
                    <a:pt x="171608" y="247705"/>
                  </a:lnTo>
                  <a:cubicBezTo>
                    <a:pt x="185882" y="247679"/>
                    <a:pt x="199772" y="243071"/>
                    <a:pt x="211232" y="234561"/>
                  </a:cubicBezTo>
                  <a:lnTo>
                    <a:pt x="309816" y="308380"/>
                  </a:lnTo>
                  <a:cubicBezTo>
                    <a:pt x="306644" y="316352"/>
                    <a:pt x="304996" y="324849"/>
                    <a:pt x="304958" y="333430"/>
                  </a:cubicBezTo>
                  <a:cubicBezTo>
                    <a:pt x="304944" y="370254"/>
                    <a:pt x="334784" y="400117"/>
                    <a:pt x="371608" y="400131"/>
                  </a:cubicBezTo>
                  <a:cubicBezTo>
                    <a:pt x="408431" y="400145"/>
                    <a:pt x="438294" y="370305"/>
                    <a:pt x="438308" y="333483"/>
                  </a:cubicBezTo>
                  <a:cubicBezTo>
                    <a:pt x="438317" y="311007"/>
                    <a:pt x="427001" y="290038"/>
                    <a:pt x="408209" y="277709"/>
                  </a:cubicBezTo>
                  <a:lnTo>
                    <a:pt x="457358" y="133405"/>
                  </a:lnTo>
                  <a:cubicBezTo>
                    <a:pt x="494182" y="133405"/>
                    <a:pt x="524033" y="103554"/>
                    <a:pt x="524033" y="667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: Shape 21">
              <a:extLst>
                <a:ext uri="{FF2B5EF4-FFF2-40B4-BE49-F238E27FC236}">
                  <a16:creationId xmlns:a16="http://schemas.microsoft.com/office/drawing/2014/main" xmlns="" id="{7C191487-E4BA-4551-B4CB-19D9EE36F384}"/>
                </a:ext>
              </a:extLst>
            </p:cNvPr>
            <p:cNvSpPr/>
            <p:nvPr/>
          </p:nvSpPr>
          <p:spPr>
            <a:xfrm>
              <a:off x="6656822" y="1641316"/>
              <a:ext cx="657225" cy="666750"/>
            </a:xfrm>
            <a:custGeom>
              <a:avLst/>
              <a:gdLst>
                <a:gd name="connsiteX0" fmla="*/ 57150 w 657225"/>
                <a:gd name="connsiteY0" fmla="*/ 0 h 666750"/>
                <a:gd name="connsiteX1" fmla="*/ 0 w 657225"/>
                <a:gd name="connsiteY1" fmla="*/ 0 h 666750"/>
                <a:gd name="connsiteX2" fmla="*/ 0 w 657225"/>
                <a:gd name="connsiteY2" fmla="*/ 666750 h 666750"/>
                <a:gd name="connsiteX3" fmla="*/ 657225 w 657225"/>
                <a:gd name="connsiteY3" fmla="*/ 666750 h 666750"/>
                <a:gd name="connsiteX4" fmla="*/ 657225 w 657225"/>
                <a:gd name="connsiteY4" fmla="*/ 609600 h 666750"/>
                <a:gd name="connsiteX5" fmla="*/ 57150 w 657225"/>
                <a:gd name="connsiteY5" fmla="*/ 609600 h 666750"/>
                <a:gd name="connsiteX6" fmla="*/ 57150 w 657225"/>
                <a:gd name="connsiteY6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666750">
                  <a:moveTo>
                    <a:pt x="571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57225" y="666750"/>
                  </a:lnTo>
                  <a:lnTo>
                    <a:pt x="657225" y="609600"/>
                  </a:lnTo>
                  <a:lnTo>
                    <a:pt x="57150" y="609600"/>
                  </a:lnTo>
                  <a:lnTo>
                    <a:pt x="571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頁尾版面配置區 2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執行方式：</a:t>
            </a:r>
            <a:r>
              <a:rPr lang="en-US" altLang="zh-TW" sz="2800" dirty="0" smtClean="0">
                <a:solidFill>
                  <a:srgbClr val="4F81BD">
                    <a:lumMod val="75000"/>
                  </a:srgbClr>
                </a:solidFill>
              </a:rPr>
              <a:t>UI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</a:rPr>
              <a:t>介面 </a:t>
            </a:r>
            <a:r>
              <a:rPr lang="en-US" altLang="zh-TW" sz="2800" dirty="0" smtClean="0">
                <a:solidFill>
                  <a:srgbClr val="4F81BD">
                    <a:lumMod val="75000"/>
                  </a:srgbClr>
                </a:solidFill>
              </a:rPr>
              <a:t>- Input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8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>
          <a:xfrm>
            <a:off x="5877145" y="1671650"/>
            <a:ext cx="3015335" cy="32673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選擇料號</a:t>
            </a:r>
            <a:r>
              <a:rPr lang="en-US" altLang="zh-TW" dirty="0" smtClean="0"/>
              <a:t>BU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輸入料號</a:t>
            </a:r>
            <a:r>
              <a:rPr lang="en-US" altLang="zh-TW" dirty="0" smtClean="0"/>
              <a:t>Site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輸入欲詢</a:t>
            </a:r>
            <a:r>
              <a:rPr lang="en-US" altLang="zh-TW" dirty="0" smtClean="0"/>
              <a:t>TOP</a:t>
            </a:r>
            <a:r>
              <a:rPr lang="zh-TW" altLang="en-US" dirty="0" smtClean="0"/>
              <a:t>料號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選擇詢單週別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輸入詢單數量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顯示成功輸入結果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6785" y="2076695"/>
            <a:ext cx="135015" cy="135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6785" y="2256715"/>
            <a:ext cx="135015" cy="135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6785" y="2436735"/>
            <a:ext cx="135015" cy="135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62010" y="2076695"/>
            <a:ext cx="135015" cy="135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62010" y="2256715"/>
            <a:ext cx="135015" cy="135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51820" y="2751770"/>
            <a:ext cx="135015" cy="135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01620"/>
            <a:ext cx="5435571" cy="292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橢圓 23"/>
          <p:cNvSpPr/>
          <p:nvPr/>
        </p:nvSpPr>
        <p:spPr>
          <a:xfrm>
            <a:off x="4932040" y="1851670"/>
            <a:ext cx="180020" cy="1800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932040" y="2062406"/>
            <a:ext cx="180020" cy="1800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2726795" y="2273142"/>
            <a:ext cx="180020" cy="1800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2726795" y="1851670"/>
            <a:ext cx="180020" cy="1800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2726795" y="2062406"/>
            <a:ext cx="180020" cy="1800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2996825" y="2647800"/>
            <a:ext cx="180020" cy="1800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22" y="2571750"/>
            <a:ext cx="8591553" cy="142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1176595"/>
            <a:ext cx="8190910" cy="32673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</a:rPr>
              <a:t>所詢</a:t>
            </a:r>
            <a:r>
              <a:rPr lang="en-US" altLang="zh-TW" dirty="0" smtClean="0"/>
              <a:t>TOP </a:t>
            </a:r>
            <a:r>
              <a:rPr lang="zh-TW" altLang="en-US" dirty="0" smtClean="0"/>
              <a:t>下 </a:t>
            </a:r>
            <a:r>
              <a:rPr lang="en-US" altLang="zh-TW" dirty="0" smtClean="0">
                <a:latin typeface="微軟正黑體" pitchFamily="34" charset="-120"/>
              </a:rPr>
              <a:t>01!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</a:rPr>
              <a:t>05!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</a:rPr>
              <a:t>46!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zh-TW" altLang="en-US" dirty="0" smtClean="0"/>
              <a:t>關鍵料號詢單結果呈現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WPS</a:t>
            </a:r>
            <a:r>
              <a:rPr lang="zh-TW" altLang="en-US" dirty="0" smtClean="0"/>
              <a:t>中共用該</a:t>
            </a:r>
            <a:r>
              <a:rPr lang="en-US" altLang="zh-TW" dirty="0" smtClean="0">
                <a:latin typeface="微軟正黑體" pitchFamily="34" charset="-120"/>
              </a:rPr>
              <a:t>01!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</a:rPr>
              <a:t>05!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</a:rPr>
              <a:t>46!</a:t>
            </a:r>
            <a:r>
              <a:rPr lang="zh-TW" altLang="en-US" dirty="0" smtClean="0">
                <a:latin typeface="微軟正黑體" pitchFamily="34" charset="-120"/>
              </a:rPr>
              <a:t> </a:t>
            </a:r>
            <a:r>
              <a:rPr lang="zh-TW" altLang="en-US" dirty="0" smtClean="0"/>
              <a:t>關鍵料號之</a:t>
            </a:r>
            <a:r>
              <a:rPr lang="en-US" altLang="zh-TW" dirty="0" smtClean="0"/>
              <a:t>TOP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WPS</a:t>
            </a:r>
            <a:r>
              <a:rPr lang="zh-TW" altLang="en-US" dirty="0" smtClean="0"/>
              <a:t>中該</a:t>
            </a:r>
            <a:r>
              <a:rPr lang="en-US" altLang="zh-TW" dirty="0" smtClean="0"/>
              <a:t>TOP</a:t>
            </a:r>
            <a:r>
              <a:rPr lang="zh-TW" altLang="en-US" dirty="0" smtClean="0"/>
              <a:t>各週別投料數量展開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執行方式：</a:t>
            </a:r>
            <a:r>
              <a:rPr lang="en-US" altLang="zh-TW" sz="2800" dirty="0" smtClean="0">
                <a:solidFill>
                  <a:srgbClr val="4F81BD">
                    <a:lumMod val="75000"/>
                  </a:srgbClr>
                </a:solidFill>
              </a:rPr>
              <a:t> UI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</a:rPr>
              <a:t>介面 </a:t>
            </a:r>
            <a:r>
              <a:rPr lang="en-US" altLang="zh-TW" sz="2800" dirty="0" smtClean="0">
                <a:solidFill>
                  <a:srgbClr val="4F81BD">
                    <a:lumMod val="75000"/>
                  </a:srgbClr>
                </a:solidFill>
              </a:rPr>
              <a:t>- Output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51520" y="2571750"/>
            <a:ext cx="2565285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16805" y="2571750"/>
            <a:ext cx="1305145" cy="144016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21950" y="2571750"/>
            <a:ext cx="4725525" cy="14401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33910" y="2706765"/>
            <a:ext cx="180020" cy="1800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906815" y="2706765"/>
            <a:ext cx="180020" cy="1800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211960" y="2706765"/>
            <a:ext cx="180020" cy="1800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73670" y="3786885"/>
            <a:ext cx="2808820" cy="11695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現行流程下，使用者較難取得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Section 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資料，透過本系統串接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WPS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將資料展開，能在關鍵料號不足時提供使用者其他共用料號之資訊，</a:t>
            </a:r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提高資訊透明度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9" name="圖案 18"/>
          <p:cNvCxnSpPr/>
          <p:nvPr/>
        </p:nvCxnSpPr>
        <p:spPr>
          <a:xfrm>
            <a:off x="4630861" y="4011912"/>
            <a:ext cx="1563111" cy="284125"/>
          </a:xfrm>
          <a:prstGeom prst="bentConnector3">
            <a:avLst>
              <a:gd name="adj1" fmla="val 439"/>
            </a:avLst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頁尾版面配置區 1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7015" y="2346725"/>
            <a:ext cx="402234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6725"/>
            <a:ext cx="40174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1221600"/>
            <a:ext cx="8190910" cy="32673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按下輸入</a:t>
            </a:r>
            <a:r>
              <a:rPr lang="en-US" altLang="zh-TW" dirty="0" smtClean="0"/>
              <a:t>(ADD)</a:t>
            </a:r>
            <a:r>
              <a:rPr lang="zh-TW" altLang="en-US" dirty="0" smtClean="0"/>
              <a:t>後，系統自動檢查資料庫中是否有該</a:t>
            </a:r>
            <a:r>
              <a:rPr lang="en-US" altLang="zh-TW" dirty="0" smtClean="0"/>
              <a:t>BU/Site/Top</a:t>
            </a:r>
            <a:r>
              <a:rPr lang="zh-TW" altLang="en-US" dirty="0" smtClean="0"/>
              <a:t>組合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若有空值欄位，按下輸入</a:t>
            </a:r>
            <a:r>
              <a:rPr lang="en-US" altLang="zh-TW" dirty="0" smtClean="0"/>
              <a:t>(ADD)</a:t>
            </a:r>
            <a:r>
              <a:rPr lang="zh-TW" altLang="en-US" dirty="0" smtClean="0"/>
              <a:t>後提醒使用者輸入全部欄位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執行方式：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</a:rPr>
              <a:t>偵錯機制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01195" y="2661760"/>
            <a:ext cx="2025224" cy="45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21650" y="2661760"/>
            <a:ext cx="3195355" cy="45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72575" y="4191930"/>
            <a:ext cx="495055" cy="4950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/>
              <a:t>1</a:t>
            </a:r>
            <a:endParaRPr lang="zh-TW" altLang="en-US" sz="1800" dirty="0"/>
          </a:p>
        </p:txBody>
      </p:sp>
      <p:sp>
        <p:nvSpPr>
          <p:cNvPr id="13" name="橢圓 12"/>
          <p:cNvSpPr/>
          <p:nvPr/>
        </p:nvSpPr>
        <p:spPr>
          <a:xfrm>
            <a:off x="4461050" y="4191930"/>
            <a:ext cx="495055" cy="4950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/>
              <a:t>2</a:t>
            </a:r>
            <a:endParaRPr lang="zh-TW" altLang="en-US" sz="1800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750" y="1851670"/>
            <a:ext cx="5189218" cy="279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1086585"/>
            <a:ext cx="8190910" cy="3267370"/>
          </a:xfrm>
        </p:spPr>
        <p:txBody>
          <a:bodyPr/>
          <a:lstStyle/>
          <a:p>
            <a:pPr marL="457200" indent="-457200"/>
            <a:r>
              <a:rPr lang="zh-TW" altLang="en-US" dirty="0" smtClean="0"/>
              <a:t>若使用者在未輸入任何查詢機種下執行程式</a:t>
            </a:r>
            <a:r>
              <a:rPr lang="en-US" altLang="zh-TW" dirty="0" smtClean="0"/>
              <a:t>(RUN)</a:t>
            </a:r>
            <a:r>
              <a:rPr lang="zh-TW" altLang="en-US" dirty="0" smtClean="0"/>
              <a:t>，系統亦會跳出通知提醒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執行方式：</a:t>
            </a:r>
            <a:r>
              <a:rPr lang="zh-TW" altLang="en-US" sz="2800" dirty="0" smtClean="0">
                <a:solidFill>
                  <a:srgbClr val="4F81BD">
                    <a:lumMod val="75000"/>
                  </a:srgbClr>
                </a:solidFill>
              </a:rPr>
              <a:t>偵錯機制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8955" y="3246825"/>
            <a:ext cx="4005445" cy="855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專案架構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問題定義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資料前處理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執行方式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專案結果及結論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專案結果及結論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01670" y="861560"/>
            <a:ext cx="2700300" cy="1035115"/>
          </a:xfrm>
          <a:prstGeom prst="roundRect">
            <a:avLst/>
          </a:prstGeom>
          <a:noFill/>
          <a:ln w="12700">
            <a:solidFill>
              <a:srgbClr val="0083A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詢單系統化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01670" y="2211710"/>
            <a:ext cx="2700300" cy="1035115"/>
          </a:xfrm>
          <a:prstGeom prst="roundRect">
            <a:avLst/>
          </a:prstGeom>
          <a:noFill/>
          <a:ln w="12700">
            <a:solidFill>
              <a:srgbClr val="0083A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節省時間及人力成本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977045" y="861560"/>
            <a:ext cx="2700300" cy="1035115"/>
          </a:xfrm>
          <a:prstGeom prst="roundRect">
            <a:avLst/>
          </a:prstGeom>
          <a:noFill/>
          <a:ln w="12700">
            <a:solidFill>
              <a:srgbClr val="0083A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提高接單量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977045" y="2211710"/>
            <a:ext cx="2700300" cy="1035115"/>
          </a:xfrm>
          <a:prstGeom prst="roundRect">
            <a:avLst/>
          </a:prstGeom>
          <a:noFill/>
          <a:ln w="12700">
            <a:solidFill>
              <a:srgbClr val="0083A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提供決策輔助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3761910" y="1086585"/>
            <a:ext cx="1755195" cy="17551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41630" y="2391730"/>
            <a:ext cx="720080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317305" y="2391730"/>
            <a:ext cx="720080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317305" y="996575"/>
            <a:ext cx="720080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241630" y="996575"/>
            <a:ext cx="720080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rela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625" y="996575"/>
            <a:ext cx="765085" cy="765085"/>
          </a:xfrm>
          <a:prstGeom prst="rect">
            <a:avLst/>
          </a:prstGeom>
        </p:spPr>
      </p:pic>
      <p:pic>
        <p:nvPicPr>
          <p:cNvPr id="18" name="圖片 17" descr="sal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7305" y="951570"/>
            <a:ext cx="810090" cy="810090"/>
          </a:xfrm>
          <a:prstGeom prst="rect">
            <a:avLst/>
          </a:prstGeom>
        </p:spPr>
      </p:pic>
      <p:pic>
        <p:nvPicPr>
          <p:cNvPr id="19" name="圖片 18" descr="personn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1630" y="2346725"/>
            <a:ext cx="720080" cy="720080"/>
          </a:xfrm>
          <a:prstGeom prst="rect">
            <a:avLst/>
          </a:prstGeom>
        </p:spPr>
      </p:pic>
      <p:pic>
        <p:nvPicPr>
          <p:cNvPr id="20" name="圖片 19" descr="capacit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72300" y="2391730"/>
            <a:ext cx="765085" cy="765085"/>
          </a:xfrm>
          <a:prstGeom prst="rect">
            <a:avLst/>
          </a:prstGeom>
        </p:spPr>
      </p:pic>
      <p:pic>
        <p:nvPicPr>
          <p:cNvPr id="23" name="圖片 22" descr="pyramid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1930" y="861560"/>
            <a:ext cx="1395155" cy="1395155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3825935" y="230172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提升企業競爭力</a:t>
            </a:r>
            <a:endParaRPr lang="zh-TW" altLang="en-US" sz="16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041615" y="1266605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TW" altLang="en-US" sz="1100" dirty="0" smtClean="0">
                <a:solidFill>
                  <a:prstClr val="black"/>
                </a:solidFill>
                <a:latin typeface="微軟正黑體" pitchFamily="34" charset="-120"/>
              </a:rPr>
              <a:t>改善現行詢單流程，將流程</a:t>
            </a:r>
            <a:r>
              <a:rPr kumimoji="0" lang="zh-TW" altLang="en-US" sz="1100" dirty="0" smtClean="0">
                <a:latin typeface="微軟正黑體" pitchFamily="34" charset="-120"/>
              </a:rPr>
              <a:t>系統化</a:t>
            </a:r>
            <a:r>
              <a:rPr kumimoji="0" lang="zh-TW" altLang="en-US" sz="1100" dirty="0" smtClean="0">
                <a:solidFill>
                  <a:prstClr val="black"/>
                </a:solidFill>
                <a:latin typeface="微軟正黑體" pitchFamily="34" charset="-120"/>
              </a:rPr>
              <a:t>，提升整體詢單效率</a:t>
            </a:r>
            <a:endParaRPr lang="zh-TW" altLang="en-US" sz="11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47305" y="1263480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透過程式快速反應，能讓</a:t>
            </a:r>
            <a:r>
              <a:rPr lang="en-US" altLang="zh-TW" sz="1100" dirty="0" smtClean="0"/>
              <a:t>Sales</a:t>
            </a:r>
            <a:r>
              <a:rPr lang="zh-TW" altLang="en-US" sz="1100" dirty="0" smtClean="0"/>
              <a:t>快速得知詢單結果，增加接單率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058700" y="2616755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以程式系統取代人力，降低來回溝通時間及所耗費人力</a:t>
            </a:r>
            <a:endParaRPr lang="zh-TW" altLang="en-US" sz="11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427095" y="2616755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透過關鍵共用料號展開，提供使用者在缺料時能快速做出決策</a:t>
            </a:r>
            <a:endParaRPr lang="zh-TW" altLang="en-US" sz="11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56765" y="3304142"/>
            <a:ext cx="4185465" cy="174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頁尾版面配置區 24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 smtClean="0"/>
              <a:t>專案架構</a:t>
            </a:r>
            <a:endParaRPr lang="en-US" altLang="zh-TW" b="1" dirty="0" smtClean="0"/>
          </a:p>
          <a:p>
            <a:pPr>
              <a:lnSpc>
                <a:spcPct val="150000"/>
              </a:lnSpc>
            </a:pPr>
            <a:r>
              <a:rPr lang="zh-TW" altLang="en-US" b="1" dirty="0" smtClean="0"/>
              <a:t>問題定義</a:t>
            </a:r>
            <a:endParaRPr lang="en-US" altLang="zh-TW" b="1" dirty="0" smtClean="0"/>
          </a:p>
          <a:p>
            <a:pPr>
              <a:lnSpc>
                <a:spcPct val="150000"/>
              </a:lnSpc>
            </a:pPr>
            <a:r>
              <a:rPr lang="zh-TW" altLang="en-US" b="1" dirty="0" smtClean="0"/>
              <a:t>資料前處理</a:t>
            </a:r>
            <a:endParaRPr lang="en-US" altLang="zh-TW" b="1" dirty="0" smtClean="0"/>
          </a:p>
          <a:p>
            <a:pPr>
              <a:lnSpc>
                <a:spcPct val="150000"/>
              </a:lnSpc>
            </a:pPr>
            <a:r>
              <a:rPr lang="zh-TW" altLang="en-US" b="1" dirty="0" smtClean="0"/>
              <a:t>執行方式</a:t>
            </a:r>
            <a:endParaRPr lang="en-US" altLang="zh-TW" b="1" dirty="0" smtClean="0"/>
          </a:p>
          <a:p>
            <a:pPr>
              <a:lnSpc>
                <a:spcPct val="150000"/>
              </a:lnSpc>
            </a:pPr>
            <a:r>
              <a:rPr lang="zh-TW" altLang="en-US" b="1" dirty="0" smtClean="0"/>
              <a:t>專案結果及結論</a:t>
            </a:r>
            <a:endParaRPr lang="en-US" altLang="zh-TW" b="1" dirty="0" smtClean="0"/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專案架構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問題定義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資料前處理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執行方式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專案結果及結論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橢圓 62"/>
          <p:cNvSpPr/>
          <p:nvPr/>
        </p:nvSpPr>
        <p:spPr>
          <a:xfrm>
            <a:off x="2580529" y="1806665"/>
            <a:ext cx="810090" cy="810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圖片 48" descr="airplay.png"/>
          <p:cNvPicPr>
            <a:picLocks noChangeAspect="1"/>
          </p:cNvPicPr>
          <p:nvPr/>
        </p:nvPicPr>
        <p:blipFill>
          <a:blip r:embed="rId2" cstate="print">
            <a:lum contrast="-76000"/>
          </a:blip>
          <a:stretch>
            <a:fillRect/>
          </a:stretch>
        </p:blipFill>
        <p:spPr>
          <a:xfrm>
            <a:off x="2580529" y="1806665"/>
            <a:ext cx="810090" cy="81009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專案架構</a:t>
            </a:r>
            <a:endParaRPr lang="zh-TW" alt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971600" y="1783623"/>
            <a:ext cx="855095" cy="856175"/>
            <a:chOff x="1916705" y="2166705"/>
            <a:chExt cx="855095" cy="856175"/>
          </a:xfrm>
        </p:grpSpPr>
        <p:sp>
          <p:nvSpPr>
            <p:cNvPr id="52" name="橢圓 51"/>
            <p:cNvSpPr/>
            <p:nvPr/>
          </p:nvSpPr>
          <p:spPr>
            <a:xfrm>
              <a:off x="1939207" y="2189747"/>
              <a:ext cx="810090" cy="8100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Graphic 12" descr="Research">
              <a:extLst>
                <a:ext uri="{FF2B5EF4-FFF2-40B4-BE49-F238E27FC236}">
                  <a16:creationId xmlns:a16="http://schemas.microsoft.com/office/drawing/2014/main" xmlns="" id="{72A57AFA-E37A-439C-B54A-A36A0D332C25}"/>
                </a:ext>
              </a:extLst>
            </p:cNvPr>
            <p:cNvGrpSpPr/>
            <p:nvPr/>
          </p:nvGrpSpPr>
          <p:grpSpPr>
            <a:xfrm>
              <a:off x="1916705" y="2166705"/>
              <a:ext cx="855095" cy="856175"/>
              <a:chOff x="2533761" y="1596544"/>
              <a:chExt cx="753671" cy="75462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Freeform: Shape 14">
                <a:extLst>
                  <a:ext uri="{FF2B5EF4-FFF2-40B4-BE49-F238E27FC236}">
                    <a16:creationId xmlns:a16="http://schemas.microsoft.com/office/drawing/2014/main" xmlns="" id="{005E7035-B921-4E34-AA12-E0126DF65428}"/>
                  </a:ext>
                </a:extLst>
              </p:cNvPr>
              <p:cNvSpPr/>
              <p:nvPr/>
            </p:nvSpPr>
            <p:spPr>
              <a:xfrm>
                <a:off x="2533761" y="1596544"/>
                <a:ext cx="753671" cy="754623"/>
              </a:xfrm>
              <a:custGeom>
                <a:avLst/>
                <a:gdLst>
                  <a:gd name="connsiteX0" fmla="*/ 616273 w 753670"/>
                  <a:gd name="connsiteY0" fmla="*/ 521975 h 754623"/>
                  <a:gd name="connsiteX1" fmla="*/ 557218 w 753670"/>
                  <a:gd name="connsiteY1" fmla="*/ 503878 h 754623"/>
                  <a:gd name="connsiteX2" fmla="*/ 514355 w 753670"/>
                  <a:gd name="connsiteY2" fmla="*/ 461968 h 754623"/>
                  <a:gd name="connsiteX3" fmla="*/ 573410 w 753670"/>
                  <a:gd name="connsiteY3" fmla="*/ 288613 h 754623"/>
                  <a:gd name="connsiteX4" fmla="*/ 287660 w 753670"/>
                  <a:gd name="connsiteY4" fmla="*/ 5 h 754623"/>
                  <a:gd name="connsiteX5" fmla="*/ 5 w 753670"/>
                  <a:gd name="connsiteY5" fmla="*/ 285755 h 754623"/>
                  <a:gd name="connsiteX6" fmla="*/ 285755 w 753670"/>
                  <a:gd name="connsiteY6" fmla="*/ 573410 h 754623"/>
                  <a:gd name="connsiteX7" fmla="*/ 461015 w 753670"/>
                  <a:gd name="connsiteY7" fmla="*/ 514355 h 754623"/>
                  <a:gd name="connsiteX8" fmla="*/ 502925 w 753670"/>
                  <a:gd name="connsiteY8" fmla="*/ 556265 h 754623"/>
                  <a:gd name="connsiteX9" fmla="*/ 521023 w 753670"/>
                  <a:gd name="connsiteY9" fmla="*/ 616273 h 754623"/>
                  <a:gd name="connsiteX10" fmla="*/ 640085 w 753670"/>
                  <a:gd name="connsiteY10" fmla="*/ 735335 h 754623"/>
                  <a:gd name="connsiteX11" fmla="*/ 734383 w 753670"/>
                  <a:gd name="connsiteY11" fmla="*/ 735335 h 754623"/>
                  <a:gd name="connsiteX12" fmla="*/ 734383 w 753670"/>
                  <a:gd name="connsiteY12" fmla="*/ 641038 h 754623"/>
                  <a:gd name="connsiteX13" fmla="*/ 616273 w 753670"/>
                  <a:gd name="connsiteY13" fmla="*/ 521975 h 754623"/>
                  <a:gd name="connsiteX14" fmla="*/ 287660 w 753670"/>
                  <a:gd name="connsiteY14" fmla="*/ 516260 h 754623"/>
                  <a:gd name="connsiteX15" fmla="*/ 59060 w 753670"/>
                  <a:gd name="connsiteY15" fmla="*/ 287660 h 754623"/>
                  <a:gd name="connsiteX16" fmla="*/ 287660 w 753670"/>
                  <a:gd name="connsiteY16" fmla="*/ 59060 h 754623"/>
                  <a:gd name="connsiteX17" fmla="*/ 516260 w 753670"/>
                  <a:gd name="connsiteY17" fmla="*/ 287660 h 754623"/>
                  <a:gd name="connsiteX18" fmla="*/ 287660 w 753670"/>
                  <a:gd name="connsiteY18" fmla="*/ 516260 h 754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3670" h="754623">
                    <a:moveTo>
                      <a:pt x="616273" y="521975"/>
                    </a:moveTo>
                    <a:cubicBezTo>
                      <a:pt x="601033" y="506735"/>
                      <a:pt x="578173" y="499115"/>
                      <a:pt x="557218" y="503878"/>
                    </a:cubicBezTo>
                    <a:lnTo>
                      <a:pt x="514355" y="461968"/>
                    </a:lnTo>
                    <a:cubicBezTo>
                      <a:pt x="552455" y="412438"/>
                      <a:pt x="573410" y="351478"/>
                      <a:pt x="573410" y="288613"/>
                    </a:cubicBezTo>
                    <a:cubicBezTo>
                      <a:pt x="574363" y="129545"/>
                      <a:pt x="445775" y="958"/>
                      <a:pt x="287660" y="5"/>
                    </a:cubicBezTo>
                    <a:cubicBezTo>
                      <a:pt x="129545" y="-947"/>
                      <a:pt x="958" y="127640"/>
                      <a:pt x="5" y="285755"/>
                    </a:cubicBezTo>
                    <a:cubicBezTo>
                      <a:pt x="-947" y="443870"/>
                      <a:pt x="127640" y="572458"/>
                      <a:pt x="285755" y="573410"/>
                    </a:cubicBezTo>
                    <a:cubicBezTo>
                      <a:pt x="348620" y="573410"/>
                      <a:pt x="410533" y="552455"/>
                      <a:pt x="461015" y="514355"/>
                    </a:cubicBezTo>
                    <a:lnTo>
                      <a:pt x="502925" y="556265"/>
                    </a:lnTo>
                    <a:cubicBezTo>
                      <a:pt x="499115" y="578173"/>
                      <a:pt x="505783" y="600080"/>
                      <a:pt x="521023" y="616273"/>
                    </a:cubicBezTo>
                    <a:lnTo>
                      <a:pt x="640085" y="735335"/>
                    </a:lnTo>
                    <a:cubicBezTo>
                      <a:pt x="665803" y="761053"/>
                      <a:pt x="708665" y="761053"/>
                      <a:pt x="734383" y="735335"/>
                    </a:cubicBezTo>
                    <a:cubicBezTo>
                      <a:pt x="760100" y="709618"/>
                      <a:pt x="760100" y="666755"/>
                      <a:pt x="734383" y="641038"/>
                    </a:cubicBezTo>
                    <a:lnTo>
                      <a:pt x="616273" y="521975"/>
                    </a:lnTo>
                    <a:close/>
                    <a:moveTo>
                      <a:pt x="287660" y="516260"/>
                    </a:moveTo>
                    <a:cubicBezTo>
                      <a:pt x="160978" y="516260"/>
                      <a:pt x="59060" y="414343"/>
                      <a:pt x="59060" y="287660"/>
                    </a:cubicBezTo>
                    <a:cubicBezTo>
                      <a:pt x="59060" y="160978"/>
                      <a:pt x="160978" y="59060"/>
                      <a:pt x="287660" y="59060"/>
                    </a:cubicBezTo>
                    <a:cubicBezTo>
                      <a:pt x="414343" y="59060"/>
                      <a:pt x="516260" y="160978"/>
                      <a:pt x="516260" y="287660"/>
                    </a:cubicBezTo>
                    <a:cubicBezTo>
                      <a:pt x="516260" y="413390"/>
                      <a:pt x="413390" y="516260"/>
                      <a:pt x="287660" y="516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Freeform: Shape 15">
                <a:extLst>
                  <a:ext uri="{FF2B5EF4-FFF2-40B4-BE49-F238E27FC236}">
                    <a16:creationId xmlns:a16="http://schemas.microsoft.com/office/drawing/2014/main" xmlns="" id="{CCD96637-03D9-4BA0-8FBC-BD4AE8DE6E5D}"/>
                  </a:ext>
                </a:extLst>
              </p:cNvPr>
              <p:cNvSpPr/>
              <p:nvPr/>
            </p:nvSpPr>
            <p:spPr>
              <a:xfrm>
                <a:off x="2616634" y="1738106"/>
                <a:ext cx="410527" cy="301354"/>
              </a:xfrm>
              <a:custGeom>
                <a:avLst/>
                <a:gdLst>
                  <a:gd name="connsiteX0" fmla="*/ 409575 w 410527"/>
                  <a:gd name="connsiteY0" fmla="*/ 131810 h 301354"/>
                  <a:gd name="connsiteX1" fmla="*/ 355283 w 410527"/>
                  <a:gd name="connsiteY1" fmla="*/ 131810 h 301354"/>
                  <a:gd name="connsiteX2" fmla="*/ 342900 w 410527"/>
                  <a:gd name="connsiteY2" fmla="*/ 139430 h 301354"/>
                  <a:gd name="connsiteX3" fmla="*/ 306705 w 410527"/>
                  <a:gd name="connsiteY3" fmla="*/ 178483 h 301354"/>
                  <a:gd name="connsiteX4" fmla="*/ 276225 w 410527"/>
                  <a:gd name="connsiteY4" fmla="*/ 72755 h 301354"/>
                  <a:gd name="connsiteX5" fmla="*/ 255270 w 410527"/>
                  <a:gd name="connsiteY5" fmla="*/ 61325 h 301354"/>
                  <a:gd name="connsiteX6" fmla="*/ 243840 w 410527"/>
                  <a:gd name="connsiteY6" fmla="*/ 71803 h 301354"/>
                  <a:gd name="connsiteX7" fmla="*/ 186690 w 410527"/>
                  <a:gd name="connsiteY7" fmla="*/ 223250 h 301354"/>
                  <a:gd name="connsiteX8" fmla="*/ 147638 w 410527"/>
                  <a:gd name="connsiteY8" fmla="*/ 13700 h 301354"/>
                  <a:gd name="connsiteX9" fmla="*/ 128588 w 410527"/>
                  <a:gd name="connsiteY9" fmla="*/ 365 h 301354"/>
                  <a:gd name="connsiteX10" fmla="*/ 115253 w 410527"/>
                  <a:gd name="connsiteY10" fmla="*/ 11795 h 301354"/>
                  <a:gd name="connsiteX11" fmla="*/ 74295 w 410527"/>
                  <a:gd name="connsiteY11" fmla="*/ 131810 h 301354"/>
                  <a:gd name="connsiteX12" fmla="*/ 0 w 410527"/>
                  <a:gd name="connsiteY12" fmla="*/ 131810 h 301354"/>
                  <a:gd name="connsiteX13" fmla="*/ 0 w 410527"/>
                  <a:gd name="connsiteY13" fmla="*/ 169910 h 301354"/>
                  <a:gd name="connsiteX14" fmla="*/ 86678 w 410527"/>
                  <a:gd name="connsiteY14" fmla="*/ 169910 h 301354"/>
                  <a:gd name="connsiteX15" fmla="*/ 102870 w 410527"/>
                  <a:gd name="connsiteY15" fmla="*/ 155623 h 301354"/>
                  <a:gd name="connsiteX16" fmla="*/ 126682 w 410527"/>
                  <a:gd name="connsiteY16" fmla="*/ 83232 h 301354"/>
                  <a:gd name="connsiteX17" fmla="*/ 164783 w 410527"/>
                  <a:gd name="connsiteY17" fmla="*/ 288020 h 301354"/>
                  <a:gd name="connsiteX18" fmla="*/ 180023 w 410527"/>
                  <a:gd name="connsiteY18" fmla="*/ 301355 h 301354"/>
                  <a:gd name="connsiteX19" fmla="*/ 181927 w 410527"/>
                  <a:gd name="connsiteY19" fmla="*/ 301355 h 301354"/>
                  <a:gd name="connsiteX20" fmla="*/ 198120 w 410527"/>
                  <a:gd name="connsiteY20" fmla="*/ 290878 h 301354"/>
                  <a:gd name="connsiteX21" fmla="*/ 259080 w 410527"/>
                  <a:gd name="connsiteY21" fmla="*/ 130858 h 301354"/>
                  <a:gd name="connsiteX22" fmla="*/ 283845 w 410527"/>
                  <a:gd name="connsiteY22" fmla="*/ 216583 h 301354"/>
                  <a:gd name="connsiteX23" fmla="*/ 304800 w 410527"/>
                  <a:gd name="connsiteY23" fmla="*/ 228012 h 301354"/>
                  <a:gd name="connsiteX24" fmla="*/ 312420 w 410527"/>
                  <a:gd name="connsiteY24" fmla="*/ 223250 h 301354"/>
                  <a:gd name="connsiteX25" fmla="*/ 363855 w 410527"/>
                  <a:gd name="connsiteY25" fmla="*/ 169910 h 301354"/>
                  <a:gd name="connsiteX26" fmla="*/ 410528 w 410527"/>
                  <a:gd name="connsiteY26" fmla="*/ 169910 h 301354"/>
                  <a:gd name="connsiteX27" fmla="*/ 410528 w 410527"/>
                  <a:gd name="connsiteY27" fmla="*/ 131810 h 30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10527" h="301354">
                    <a:moveTo>
                      <a:pt x="409575" y="131810"/>
                    </a:moveTo>
                    <a:lnTo>
                      <a:pt x="355283" y="131810"/>
                    </a:lnTo>
                    <a:cubicBezTo>
                      <a:pt x="350520" y="132762"/>
                      <a:pt x="345758" y="135620"/>
                      <a:pt x="342900" y="139430"/>
                    </a:cubicBezTo>
                    <a:lnTo>
                      <a:pt x="306705" y="178483"/>
                    </a:lnTo>
                    <a:lnTo>
                      <a:pt x="276225" y="72755"/>
                    </a:lnTo>
                    <a:cubicBezTo>
                      <a:pt x="273368" y="64182"/>
                      <a:pt x="263843" y="58467"/>
                      <a:pt x="255270" y="61325"/>
                    </a:cubicBezTo>
                    <a:cubicBezTo>
                      <a:pt x="250508" y="63230"/>
                      <a:pt x="245745" y="66088"/>
                      <a:pt x="243840" y="71803"/>
                    </a:cubicBezTo>
                    <a:lnTo>
                      <a:pt x="186690" y="223250"/>
                    </a:lnTo>
                    <a:lnTo>
                      <a:pt x="147638" y="13700"/>
                    </a:lnTo>
                    <a:cubicBezTo>
                      <a:pt x="145733" y="4175"/>
                      <a:pt x="137160" y="-1540"/>
                      <a:pt x="128588" y="365"/>
                    </a:cubicBezTo>
                    <a:cubicBezTo>
                      <a:pt x="122873" y="1317"/>
                      <a:pt x="118110" y="6080"/>
                      <a:pt x="115253" y="11795"/>
                    </a:cubicBezTo>
                    <a:lnTo>
                      <a:pt x="74295" y="131810"/>
                    </a:lnTo>
                    <a:lnTo>
                      <a:pt x="0" y="131810"/>
                    </a:lnTo>
                    <a:lnTo>
                      <a:pt x="0" y="169910"/>
                    </a:lnTo>
                    <a:lnTo>
                      <a:pt x="86678" y="169910"/>
                    </a:lnTo>
                    <a:cubicBezTo>
                      <a:pt x="94298" y="168958"/>
                      <a:pt x="100965" y="163242"/>
                      <a:pt x="102870" y="155623"/>
                    </a:cubicBezTo>
                    <a:lnTo>
                      <a:pt x="126682" y="83232"/>
                    </a:lnTo>
                    <a:lnTo>
                      <a:pt x="164783" y="288020"/>
                    </a:lnTo>
                    <a:cubicBezTo>
                      <a:pt x="165735" y="295640"/>
                      <a:pt x="172402" y="301355"/>
                      <a:pt x="180023" y="301355"/>
                    </a:cubicBezTo>
                    <a:lnTo>
                      <a:pt x="181927" y="301355"/>
                    </a:lnTo>
                    <a:cubicBezTo>
                      <a:pt x="188595" y="301355"/>
                      <a:pt x="195263" y="297545"/>
                      <a:pt x="198120" y="290878"/>
                    </a:cubicBezTo>
                    <a:lnTo>
                      <a:pt x="259080" y="130858"/>
                    </a:lnTo>
                    <a:lnTo>
                      <a:pt x="283845" y="216583"/>
                    </a:lnTo>
                    <a:cubicBezTo>
                      <a:pt x="286703" y="225155"/>
                      <a:pt x="295275" y="230870"/>
                      <a:pt x="304800" y="228012"/>
                    </a:cubicBezTo>
                    <a:cubicBezTo>
                      <a:pt x="307658" y="227060"/>
                      <a:pt x="310515" y="225155"/>
                      <a:pt x="312420" y="223250"/>
                    </a:cubicBezTo>
                    <a:lnTo>
                      <a:pt x="363855" y="169910"/>
                    </a:lnTo>
                    <a:lnTo>
                      <a:pt x="410528" y="169910"/>
                    </a:lnTo>
                    <a:lnTo>
                      <a:pt x="410528" y="131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5708377" y="1748786"/>
            <a:ext cx="810090" cy="925848"/>
            <a:chOff x="5112060" y="2185962"/>
            <a:chExt cx="810090" cy="925848"/>
          </a:xfrm>
        </p:grpSpPr>
        <p:sp>
          <p:nvSpPr>
            <p:cNvPr id="65" name="橢圓 64"/>
            <p:cNvSpPr/>
            <p:nvPr/>
          </p:nvSpPr>
          <p:spPr>
            <a:xfrm>
              <a:off x="5112060" y="2243841"/>
              <a:ext cx="810090" cy="81009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Graphic 10" descr="Gears">
              <a:extLst>
                <a:ext uri="{FF2B5EF4-FFF2-40B4-BE49-F238E27FC236}">
                  <a16:creationId xmlns:a16="http://schemas.microsoft.com/office/drawing/2014/main" xmlns="" id="{77C434E6-612A-4D93-AE6E-6658226D586B}"/>
                </a:ext>
              </a:extLst>
            </p:cNvPr>
            <p:cNvGrpSpPr/>
            <p:nvPr/>
          </p:nvGrpSpPr>
          <p:grpSpPr>
            <a:xfrm>
              <a:off x="5134563" y="2185962"/>
              <a:ext cx="765085" cy="925848"/>
              <a:chOff x="4638156" y="1598453"/>
              <a:chExt cx="621029" cy="75152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3" name="Freeform: Shape 17">
                <a:extLst>
                  <a:ext uri="{FF2B5EF4-FFF2-40B4-BE49-F238E27FC236}">
                    <a16:creationId xmlns:a16="http://schemas.microsoft.com/office/drawing/2014/main" xmlns="" id="{489485B6-8D5A-4D98-A859-3104BDA4019B}"/>
                  </a:ext>
                </a:extLst>
              </p:cNvPr>
              <p:cNvSpPr/>
              <p:nvPr/>
            </p:nvSpPr>
            <p:spPr>
              <a:xfrm>
                <a:off x="4853422" y="1598453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Freeform: Shape 18">
                <a:extLst>
                  <a:ext uri="{FF2B5EF4-FFF2-40B4-BE49-F238E27FC236}">
                    <a16:creationId xmlns:a16="http://schemas.microsoft.com/office/drawing/2014/main" xmlns="" id="{A7FC3F70-F576-4944-9F2F-0442FBD6E25F}"/>
                  </a:ext>
                </a:extLst>
              </p:cNvPr>
              <p:cNvSpPr/>
              <p:nvPr/>
            </p:nvSpPr>
            <p:spPr>
              <a:xfrm>
                <a:off x="4638156" y="1945163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4" name="群組 73"/>
          <p:cNvGrpSpPr/>
          <p:nvPr/>
        </p:nvGrpSpPr>
        <p:grpSpPr>
          <a:xfrm>
            <a:off x="7272300" y="1739158"/>
            <a:ext cx="945105" cy="945105"/>
            <a:chOff x="6282190" y="2211710"/>
            <a:chExt cx="945105" cy="945105"/>
          </a:xfrm>
        </p:grpSpPr>
        <p:sp>
          <p:nvSpPr>
            <p:cNvPr id="66" name="橢圓 65"/>
            <p:cNvSpPr/>
            <p:nvPr/>
          </p:nvSpPr>
          <p:spPr>
            <a:xfrm>
              <a:off x="6349697" y="2279217"/>
              <a:ext cx="810090" cy="8100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Graphic 8" descr="Statistics">
              <a:extLst>
                <a:ext uri="{FF2B5EF4-FFF2-40B4-BE49-F238E27FC236}">
                  <a16:creationId xmlns:a16="http://schemas.microsoft.com/office/drawing/2014/main" xmlns="" id="{037D8D26-29A8-467F-B882-F75C16D94CC4}"/>
                </a:ext>
              </a:extLst>
            </p:cNvPr>
            <p:cNvGrpSpPr/>
            <p:nvPr/>
          </p:nvGrpSpPr>
          <p:grpSpPr>
            <a:xfrm>
              <a:off x="6282190" y="2211710"/>
              <a:ext cx="945105" cy="945105"/>
              <a:chOff x="6523472" y="1517491"/>
              <a:chExt cx="914400" cy="914400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1" name="Freeform: Shape 20">
                <a:extLst>
                  <a:ext uri="{FF2B5EF4-FFF2-40B4-BE49-F238E27FC236}">
                    <a16:creationId xmlns:a16="http://schemas.microsoft.com/office/drawing/2014/main" xmlns="" id="{5DAAF10B-27F4-4C18-8EE1-2A7D46885832}"/>
                  </a:ext>
                </a:extLst>
              </p:cNvPr>
              <p:cNvSpPr/>
              <p:nvPr/>
            </p:nvSpPr>
            <p:spPr>
              <a:xfrm>
                <a:off x="6761438" y="1641260"/>
                <a:ext cx="524033" cy="571555"/>
              </a:xfrm>
              <a:custGeom>
                <a:avLst/>
                <a:gdLst>
                  <a:gd name="connsiteX0" fmla="*/ 524033 w 524033"/>
                  <a:gd name="connsiteY0" fmla="*/ 66730 h 571555"/>
                  <a:gd name="connsiteX1" fmla="*/ 457414 w 524033"/>
                  <a:gd name="connsiteY1" fmla="*/ 0 h 571555"/>
                  <a:gd name="connsiteX2" fmla="*/ 390683 w 524033"/>
                  <a:gd name="connsiteY2" fmla="*/ 66620 h 571555"/>
                  <a:gd name="connsiteX3" fmla="*/ 420973 w 524033"/>
                  <a:gd name="connsiteY3" fmla="*/ 122547 h 571555"/>
                  <a:gd name="connsiteX4" fmla="*/ 371633 w 524033"/>
                  <a:gd name="connsiteY4" fmla="*/ 266755 h 571555"/>
                  <a:gd name="connsiteX5" fmla="*/ 371633 w 524033"/>
                  <a:gd name="connsiteY5" fmla="*/ 266755 h 571555"/>
                  <a:gd name="connsiteX6" fmla="*/ 333533 w 524033"/>
                  <a:gd name="connsiteY6" fmla="*/ 278662 h 571555"/>
                  <a:gd name="connsiteX7" fmla="*/ 234092 w 524033"/>
                  <a:gd name="connsiteY7" fmla="*/ 204081 h 571555"/>
                  <a:gd name="connsiteX8" fmla="*/ 194632 w 524033"/>
                  <a:gd name="connsiteY8" fmla="*/ 118442 h 571555"/>
                  <a:gd name="connsiteX9" fmla="*/ 108994 w 524033"/>
                  <a:gd name="connsiteY9" fmla="*/ 157902 h 571555"/>
                  <a:gd name="connsiteX10" fmla="*/ 134270 w 524033"/>
                  <a:gd name="connsiteY10" fmla="*/ 236275 h 571555"/>
                  <a:gd name="connsiteX11" fmla="*/ 70739 w 524033"/>
                  <a:gd name="connsiteY11" fmla="*/ 438205 h 571555"/>
                  <a:gd name="connsiteX12" fmla="*/ 66833 w 524033"/>
                  <a:gd name="connsiteY12" fmla="*/ 438205 h 571555"/>
                  <a:gd name="connsiteX13" fmla="*/ 0 w 524033"/>
                  <a:gd name="connsiteY13" fmla="*/ 504721 h 571555"/>
                  <a:gd name="connsiteX14" fmla="*/ 66516 w 524033"/>
                  <a:gd name="connsiteY14" fmla="*/ 571555 h 571555"/>
                  <a:gd name="connsiteX15" fmla="*/ 133349 w 524033"/>
                  <a:gd name="connsiteY15" fmla="*/ 505038 h 571555"/>
                  <a:gd name="connsiteX16" fmla="*/ 106553 w 524033"/>
                  <a:gd name="connsiteY16" fmla="*/ 451445 h 571555"/>
                  <a:gd name="connsiteX17" fmla="*/ 170656 w 524033"/>
                  <a:gd name="connsiteY17" fmla="*/ 247705 h 571555"/>
                  <a:gd name="connsiteX18" fmla="*/ 171608 w 524033"/>
                  <a:gd name="connsiteY18" fmla="*/ 247705 h 571555"/>
                  <a:gd name="connsiteX19" fmla="*/ 211232 w 524033"/>
                  <a:gd name="connsiteY19" fmla="*/ 234561 h 571555"/>
                  <a:gd name="connsiteX20" fmla="*/ 309816 w 524033"/>
                  <a:gd name="connsiteY20" fmla="*/ 308380 h 571555"/>
                  <a:gd name="connsiteX21" fmla="*/ 304958 w 524033"/>
                  <a:gd name="connsiteY21" fmla="*/ 333430 h 571555"/>
                  <a:gd name="connsiteX22" fmla="*/ 371608 w 524033"/>
                  <a:gd name="connsiteY22" fmla="*/ 400131 h 571555"/>
                  <a:gd name="connsiteX23" fmla="*/ 438308 w 524033"/>
                  <a:gd name="connsiteY23" fmla="*/ 333483 h 571555"/>
                  <a:gd name="connsiteX24" fmla="*/ 408209 w 524033"/>
                  <a:gd name="connsiteY24" fmla="*/ 277709 h 571555"/>
                  <a:gd name="connsiteX25" fmla="*/ 457358 w 524033"/>
                  <a:gd name="connsiteY25" fmla="*/ 133405 h 571555"/>
                  <a:gd name="connsiteX26" fmla="*/ 524033 w 524033"/>
                  <a:gd name="connsiteY26" fmla="*/ 66730 h 57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24033" h="571555">
                    <a:moveTo>
                      <a:pt x="524033" y="66730"/>
                    </a:moveTo>
                    <a:cubicBezTo>
                      <a:pt x="524064" y="29907"/>
                      <a:pt x="494237" y="31"/>
                      <a:pt x="457414" y="0"/>
                    </a:cubicBezTo>
                    <a:cubicBezTo>
                      <a:pt x="420590" y="-30"/>
                      <a:pt x="390714" y="29796"/>
                      <a:pt x="390683" y="66620"/>
                    </a:cubicBezTo>
                    <a:cubicBezTo>
                      <a:pt x="390664" y="89186"/>
                      <a:pt x="402062" y="110232"/>
                      <a:pt x="420973" y="122547"/>
                    </a:cubicBezTo>
                    <a:lnTo>
                      <a:pt x="371633" y="266755"/>
                    </a:lnTo>
                    <a:lnTo>
                      <a:pt x="371633" y="266755"/>
                    </a:lnTo>
                    <a:cubicBezTo>
                      <a:pt x="358015" y="266740"/>
                      <a:pt x="344719" y="270895"/>
                      <a:pt x="333533" y="278662"/>
                    </a:cubicBezTo>
                    <a:lnTo>
                      <a:pt x="234092" y="204081"/>
                    </a:lnTo>
                    <a:cubicBezTo>
                      <a:pt x="246844" y="169536"/>
                      <a:pt x="229177" y="131194"/>
                      <a:pt x="194632" y="118442"/>
                    </a:cubicBezTo>
                    <a:cubicBezTo>
                      <a:pt x="160087" y="105690"/>
                      <a:pt x="121745" y="123356"/>
                      <a:pt x="108994" y="157902"/>
                    </a:cubicBezTo>
                    <a:cubicBezTo>
                      <a:pt x="98352" y="186730"/>
                      <a:pt x="108791" y="219097"/>
                      <a:pt x="134270" y="236275"/>
                    </a:cubicBezTo>
                    <a:lnTo>
                      <a:pt x="70739" y="438205"/>
                    </a:lnTo>
                    <a:lnTo>
                      <a:pt x="66833" y="438205"/>
                    </a:lnTo>
                    <a:cubicBezTo>
                      <a:pt x="30010" y="438118"/>
                      <a:pt x="88" y="467898"/>
                      <a:pt x="0" y="504721"/>
                    </a:cubicBezTo>
                    <a:cubicBezTo>
                      <a:pt x="-87" y="541545"/>
                      <a:pt x="29692" y="571468"/>
                      <a:pt x="66516" y="571555"/>
                    </a:cubicBezTo>
                    <a:cubicBezTo>
                      <a:pt x="103340" y="571643"/>
                      <a:pt x="133262" y="541862"/>
                      <a:pt x="133349" y="505038"/>
                    </a:cubicBezTo>
                    <a:cubicBezTo>
                      <a:pt x="133400" y="483941"/>
                      <a:pt x="123461" y="464064"/>
                      <a:pt x="106553" y="451445"/>
                    </a:cubicBezTo>
                    <a:lnTo>
                      <a:pt x="170656" y="247705"/>
                    </a:lnTo>
                    <a:lnTo>
                      <a:pt x="171608" y="247705"/>
                    </a:lnTo>
                    <a:cubicBezTo>
                      <a:pt x="185882" y="247679"/>
                      <a:pt x="199772" y="243071"/>
                      <a:pt x="211232" y="234561"/>
                    </a:cubicBezTo>
                    <a:lnTo>
                      <a:pt x="309816" y="308380"/>
                    </a:lnTo>
                    <a:cubicBezTo>
                      <a:pt x="306644" y="316352"/>
                      <a:pt x="304996" y="324849"/>
                      <a:pt x="304958" y="333430"/>
                    </a:cubicBezTo>
                    <a:cubicBezTo>
                      <a:pt x="304944" y="370254"/>
                      <a:pt x="334784" y="400117"/>
                      <a:pt x="371608" y="400131"/>
                    </a:cubicBezTo>
                    <a:cubicBezTo>
                      <a:pt x="408431" y="400145"/>
                      <a:pt x="438294" y="370305"/>
                      <a:pt x="438308" y="333483"/>
                    </a:cubicBezTo>
                    <a:cubicBezTo>
                      <a:pt x="438317" y="311007"/>
                      <a:pt x="427001" y="290038"/>
                      <a:pt x="408209" y="277709"/>
                    </a:cubicBezTo>
                    <a:lnTo>
                      <a:pt x="457358" y="133405"/>
                    </a:lnTo>
                    <a:cubicBezTo>
                      <a:pt x="494182" y="133405"/>
                      <a:pt x="524033" y="103554"/>
                      <a:pt x="524033" y="667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Freeform: Shape 21">
                <a:extLst>
                  <a:ext uri="{FF2B5EF4-FFF2-40B4-BE49-F238E27FC236}">
                    <a16:creationId xmlns:a16="http://schemas.microsoft.com/office/drawing/2014/main" xmlns="" id="{7C191487-E4BA-4551-B4CB-19D9EE36F384}"/>
                  </a:ext>
                </a:extLst>
              </p:cNvPr>
              <p:cNvSpPr/>
              <p:nvPr/>
            </p:nvSpPr>
            <p:spPr>
              <a:xfrm>
                <a:off x="6656822" y="1641316"/>
                <a:ext cx="657225" cy="666750"/>
              </a:xfrm>
              <a:custGeom>
                <a:avLst/>
                <a:gdLst>
                  <a:gd name="connsiteX0" fmla="*/ 57150 w 657225"/>
                  <a:gd name="connsiteY0" fmla="*/ 0 h 666750"/>
                  <a:gd name="connsiteX1" fmla="*/ 0 w 657225"/>
                  <a:gd name="connsiteY1" fmla="*/ 0 h 666750"/>
                  <a:gd name="connsiteX2" fmla="*/ 0 w 657225"/>
                  <a:gd name="connsiteY2" fmla="*/ 666750 h 666750"/>
                  <a:gd name="connsiteX3" fmla="*/ 657225 w 657225"/>
                  <a:gd name="connsiteY3" fmla="*/ 666750 h 666750"/>
                  <a:gd name="connsiteX4" fmla="*/ 657225 w 657225"/>
                  <a:gd name="connsiteY4" fmla="*/ 609600 h 666750"/>
                  <a:gd name="connsiteX5" fmla="*/ 57150 w 657225"/>
                  <a:gd name="connsiteY5" fmla="*/ 609600 h 666750"/>
                  <a:gd name="connsiteX6" fmla="*/ 57150 w 657225"/>
                  <a:gd name="connsiteY6" fmla="*/ 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7225" h="666750">
                    <a:moveTo>
                      <a:pt x="57150" y="0"/>
                    </a:moveTo>
                    <a:lnTo>
                      <a:pt x="0" y="0"/>
                    </a:lnTo>
                    <a:lnTo>
                      <a:pt x="0" y="666750"/>
                    </a:lnTo>
                    <a:lnTo>
                      <a:pt x="657225" y="666750"/>
                    </a:lnTo>
                    <a:lnTo>
                      <a:pt x="657225" y="609600"/>
                    </a:lnTo>
                    <a:lnTo>
                      <a:pt x="57150" y="609600"/>
                    </a:lnTo>
                    <a:lnTo>
                      <a:pt x="5715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53" name="Picture 6" descr="Image result for c#, vector | Language icon, Class, Vodafon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4210582"/>
            <a:ext cx="616204" cy="691776"/>
          </a:xfrm>
          <a:prstGeom prst="rect">
            <a:avLst/>
          </a:prstGeom>
          <a:noFill/>
        </p:spPr>
      </p:pic>
      <p:pic>
        <p:nvPicPr>
          <p:cNvPr id="54" name="內容版面配置區 3" descr="unna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8034" y="4217140"/>
            <a:ext cx="678661" cy="678661"/>
          </a:xfrm>
          <a:prstGeom prst="rect">
            <a:avLst/>
          </a:prstGeom>
        </p:spPr>
      </p:pic>
      <p:pic>
        <p:nvPicPr>
          <p:cNvPr id="55" name="Picture 12" descr="AIMMS :: CPLE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5444" y="4191930"/>
            <a:ext cx="911351" cy="729081"/>
          </a:xfrm>
          <a:prstGeom prst="rect">
            <a:avLst/>
          </a:prstGeom>
          <a:noFill/>
        </p:spPr>
      </p:pic>
      <p:pic>
        <p:nvPicPr>
          <p:cNvPr id="56" name="Picture 16" descr="VSTO - Visual Studio Tools for Office - Home | Facebook"/>
          <p:cNvPicPr>
            <a:picLocks noChangeAspect="1" noChangeArrowheads="1"/>
          </p:cNvPicPr>
          <p:nvPr/>
        </p:nvPicPr>
        <p:blipFill>
          <a:blip r:embed="rId6" cstate="print"/>
          <a:srcRect b="12667"/>
          <a:stretch>
            <a:fillRect/>
          </a:stretch>
        </p:blipFill>
        <p:spPr bwMode="auto">
          <a:xfrm>
            <a:off x="2681790" y="4244175"/>
            <a:ext cx="810090" cy="624591"/>
          </a:xfrm>
          <a:prstGeom prst="rect">
            <a:avLst/>
          </a:prstGeom>
          <a:noFill/>
        </p:spPr>
      </p:pic>
      <p:sp>
        <p:nvSpPr>
          <p:cNvPr id="57" name="五邊形 56"/>
          <p:cNvSpPr/>
          <p:nvPr/>
        </p:nvSpPr>
        <p:spPr>
          <a:xfrm>
            <a:off x="7002270" y="4281940"/>
            <a:ext cx="270030" cy="135015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五邊形 57"/>
          <p:cNvSpPr/>
          <p:nvPr/>
        </p:nvSpPr>
        <p:spPr>
          <a:xfrm>
            <a:off x="7002270" y="4551970"/>
            <a:ext cx="270030" cy="13501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五邊形 58"/>
          <p:cNvSpPr/>
          <p:nvPr/>
        </p:nvSpPr>
        <p:spPr>
          <a:xfrm>
            <a:off x="7002270" y="4011910"/>
            <a:ext cx="270030" cy="13501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7300174" y="39219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專案準備</a:t>
            </a:r>
            <a:endParaRPr lang="en-US" altLang="zh-TW" sz="1200" dirty="0" smtClean="0"/>
          </a:p>
        </p:txBody>
      </p:sp>
      <p:sp>
        <p:nvSpPr>
          <p:cNvPr id="61" name="文字方塊 60"/>
          <p:cNvSpPr txBox="1"/>
          <p:nvPr/>
        </p:nvSpPr>
        <p:spPr>
          <a:xfrm>
            <a:off x="7300174" y="4191930"/>
            <a:ext cx="1438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專案</a:t>
            </a:r>
            <a:r>
              <a:rPr lang="en-US" altLang="zh-TW" sz="1200" dirty="0" smtClean="0"/>
              <a:t>Part I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(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</a:rPr>
              <a:t>本專案</a:t>
            </a:r>
            <a:r>
              <a:rPr lang="en-US" altLang="zh-TW" sz="1200" dirty="0" smtClean="0"/>
              <a:t>)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7300174" y="4461960"/>
            <a:ext cx="87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專案</a:t>
            </a:r>
            <a:r>
              <a:rPr lang="en-US" altLang="zh-TW" sz="1200" dirty="0" smtClean="0"/>
              <a:t>Part II</a:t>
            </a:r>
          </a:p>
        </p:txBody>
      </p:sp>
      <p:grpSp>
        <p:nvGrpSpPr>
          <p:cNvPr id="72" name="群組 71"/>
          <p:cNvGrpSpPr/>
          <p:nvPr/>
        </p:nvGrpSpPr>
        <p:grpSpPr>
          <a:xfrm>
            <a:off x="4144453" y="2481740"/>
            <a:ext cx="810090" cy="855095"/>
            <a:chOff x="4031940" y="2211710"/>
            <a:chExt cx="810090" cy="855095"/>
          </a:xfrm>
        </p:grpSpPr>
        <p:sp>
          <p:nvSpPr>
            <p:cNvPr id="64" name="橢圓 63"/>
            <p:cNvSpPr/>
            <p:nvPr/>
          </p:nvSpPr>
          <p:spPr>
            <a:xfrm>
              <a:off x="4031940" y="2234212"/>
              <a:ext cx="810090" cy="8100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Graphic 6" descr="Database">
              <a:extLst>
                <a:ext uri="{FF2B5EF4-FFF2-40B4-BE49-F238E27FC236}">
                  <a16:creationId xmlns:a16="http://schemas.microsoft.com/office/drawing/2014/main" xmlns="" id="{F9A25F38-0CD3-4262-AB4A-668322120CF1}"/>
                </a:ext>
              </a:extLst>
            </p:cNvPr>
            <p:cNvGrpSpPr/>
            <p:nvPr/>
          </p:nvGrpSpPr>
          <p:grpSpPr>
            <a:xfrm>
              <a:off x="4121950" y="2211710"/>
              <a:ext cx="630070" cy="855095"/>
              <a:chOff x="8745971" y="1612741"/>
              <a:chExt cx="533400" cy="723900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6" name="Freeform: Shape 23">
                <a:extLst>
                  <a:ext uri="{FF2B5EF4-FFF2-40B4-BE49-F238E27FC236}">
                    <a16:creationId xmlns:a16="http://schemas.microsoft.com/office/drawing/2014/main" xmlns="" id="{B8DD1CC9-792A-4E41-8400-E63B1FBFE6A0}"/>
                  </a:ext>
                </a:extLst>
              </p:cNvPr>
              <p:cNvSpPr/>
              <p:nvPr/>
            </p:nvSpPr>
            <p:spPr>
              <a:xfrm>
                <a:off x="8745971" y="1612741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Freeform: Shape 24">
                <a:extLst>
                  <a:ext uri="{FF2B5EF4-FFF2-40B4-BE49-F238E27FC236}">
                    <a16:creationId xmlns:a16="http://schemas.microsoft.com/office/drawing/2014/main" xmlns="" id="{7A9DF4CF-8897-4F29-A93A-83DDF68B57A8}"/>
                  </a:ext>
                </a:extLst>
              </p:cNvPr>
              <p:cNvSpPr/>
              <p:nvPr/>
            </p:nvSpPr>
            <p:spPr>
              <a:xfrm>
                <a:off x="8745971" y="1727041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Freeform: Shape 25">
                <a:extLst>
                  <a:ext uri="{FF2B5EF4-FFF2-40B4-BE49-F238E27FC236}">
                    <a16:creationId xmlns:a16="http://schemas.microsoft.com/office/drawing/2014/main" xmlns="" id="{9F7FC6D8-D18C-44DF-93A6-232B8959C7DF}"/>
                  </a:ext>
                </a:extLst>
              </p:cNvPr>
              <p:cNvSpPr/>
              <p:nvPr/>
            </p:nvSpPr>
            <p:spPr>
              <a:xfrm>
                <a:off x="8745971" y="1917541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Freeform: Shape 26">
                <a:extLst>
                  <a:ext uri="{FF2B5EF4-FFF2-40B4-BE49-F238E27FC236}">
                    <a16:creationId xmlns:a16="http://schemas.microsoft.com/office/drawing/2014/main" xmlns="" id="{D35F0B51-59D5-4AF6-996A-A9A0B83CF431}"/>
                  </a:ext>
                </a:extLst>
              </p:cNvPr>
              <p:cNvSpPr/>
              <p:nvPr/>
            </p:nvSpPr>
            <p:spPr>
              <a:xfrm>
                <a:off x="8745971" y="2108041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1" name="群組 70"/>
          <p:cNvGrpSpPr/>
          <p:nvPr/>
        </p:nvGrpSpPr>
        <p:grpSpPr>
          <a:xfrm>
            <a:off x="4144453" y="1086585"/>
            <a:ext cx="810090" cy="810090"/>
            <a:chOff x="3941930" y="1311610"/>
            <a:chExt cx="810090" cy="810090"/>
          </a:xfrm>
        </p:grpSpPr>
        <p:sp>
          <p:nvSpPr>
            <p:cNvPr id="68" name="橢圓 67"/>
            <p:cNvSpPr/>
            <p:nvPr/>
          </p:nvSpPr>
          <p:spPr>
            <a:xfrm>
              <a:off x="3941930" y="1311610"/>
              <a:ext cx="810090" cy="81009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7" name="圖片 66" descr="maths.png"/>
            <p:cNvPicPr>
              <a:picLocks noChangeAspect="1"/>
            </p:cNvPicPr>
            <p:nvPr/>
          </p:nvPicPr>
          <p:blipFill>
            <a:blip r:embed="rId7" cstate="print">
              <a:lum contrast="-72000"/>
            </a:blip>
            <a:stretch>
              <a:fillRect/>
            </a:stretch>
          </p:blipFill>
          <p:spPr>
            <a:xfrm>
              <a:off x="3986935" y="1356615"/>
              <a:ext cx="720080" cy="720080"/>
            </a:xfrm>
            <a:prstGeom prst="rect">
              <a:avLst/>
            </a:prstGeom>
          </p:spPr>
        </p:pic>
      </p:grpSp>
      <p:pic>
        <p:nvPicPr>
          <p:cNvPr id="77" name="圖片 76" descr="fast-forward.png"/>
          <p:cNvPicPr>
            <a:picLocks noChangeAspect="1"/>
          </p:cNvPicPr>
          <p:nvPr/>
        </p:nvPicPr>
        <p:blipFill>
          <a:blip r:embed="rId8" cstate="print">
            <a:lum contrast="-93000"/>
          </a:blip>
          <a:stretch>
            <a:fillRect/>
          </a:stretch>
        </p:blipFill>
        <p:spPr>
          <a:xfrm>
            <a:off x="2006715" y="2031690"/>
            <a:ext cx="366505" cy="366505"/>
          </a:xfrm>
          <a:prstGeom prst="rect">
            <a:avLst/>
          </a:prstGeom>
        </p:spPr>
      </p:pic>
      <p:pic>
        <p:nvPicPr>
          <p:cNvPr id="78" name="圖片 77" descr="fast-forward.png"/>
          <p:cNvPicPr>
            <a:picLocks noChangeAspect="1"/>
          </p:cNvPicPr>
          <p:nvPr/>
        </p:nvPicPr>
        <p:blipFill>
          <a:blip r:embed="rId8" cstate="print">
            <a:lum contrast="-93000"/>
          </a:blip>
          <a:stretch>
            <a:fillRect/>
          </a:stretch>
        </p:blipFill>
        <p:spPr>
          <a:xfrm>
            <a:off x="3665435" y="2031690"/>
            <a:ext cx="366505" cy="366505"/>
          </a:xfrm>
          <a:prstGeom prst="rect">
            <a:avLst/>
          </a:prstGeom>
        </p:spPr>
      </p:pic>
      <p:pic>
        <p:nvPicPr>
          <p:cNvPr id="79" name="圖片 78" descr="fast-forward.png"/>
          <p:cNvPicPr>
            <a:picLocks noChangeAspect="1"/>
          </p:cNvPicPr>
          <p:nvPr/>
        </p:nvPicPr>
        <p:blipFill>
          <a:blip r:embed="rId8" cstate="print">
            <a:lum contrast="-93000"/>
          </a:blip>
          <a:stretch>
            <a:fillRect/>
          </a:stretch>
        </p:blipFill>
        <p:spPr>
          <a:xfrm>
            <a:off x="5112060" y="2025225"/>
            <a:ext cx="366505" cy="366505"/>
          </a:xfrm>
          <a:prstGeom prst="rect">
            <a:avLst/>
          </a:prstGeom>
        </p:spPr>
      </p:pic>
      <p:pic>
        <p:nvPicPr>
          <p:cNvPr id="80" name="圖片 79" descr="fast-forward.png"/>
          <p:cNvPicPr>
            <a:picLocks noChangeAspect="1"/>
          </p:cNvPicPr>
          <p:nvPr/>
        </p:nvPicPr>
        <p:blipFill>
          <a:blip r:embed="rId8" cstate="print">
            <a:lum contrast="-93000"/>
          </a:blip>
          <a:stretch>
            <a:fillRect/>
          </a:stretch>
        </p:blipFill>
        <p:spPr>
          <a:xfrm>
            <a:off x="6770780" y="2031690"/>
            <a:ext cx="366505" cy="366505"/>
          </a:xfrm>
          <a:prstGeom prst="rect">
            <a:avLst/>
          </a:prstGeom>
        </p:spPr>
      </p:pic>
      <p:sp>
        <p:nvSpPr>
          <p:cNvPr id="81" name="TextBox 76">
            <a:extLst>
              <a:ext uri="{FF2B5EF4-FFF2-40B4-BE49-F238E27FC236}">
                <a16:creationId xmlns:a16="http://schemas.microsoft.com/office/drawing/2014/main" xmlns="" id="{4E590B5A-15BF-4747-B8F3-0E2155037FCB}"/>
              </a:ext>
            </a:extLst>
          </p:cNvPr>
          <p:cNvSpPr txBox="1"/>
          <p:nvPr/>
        </p:nvSpPr>
        <p:spPr>
          <a:xfrm>
            <a:off x="566555" y="2706765"/>
            <a:ext cx="164633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zh-TW" altLang="en-US" sz="1800" b="1" noProof="1" smtClean="0"/>
              <a:t>問題定義</a:t>
            </a:r>
            <a:endParaRPr lang="en-US" sz="1800" b="1" noProof="1"/>
          </a:p>
        </p:txBody>
      </p:sp>
      <p:sp>
        <p:nvSpPr>
          <p:cNvPr id="82" name="TextBox 76">
            <a:extLst>
              <a:ext uri="{FF2B5EF4-FFF2-40B4-BE49-F238E27FC236}">
                <a16:creationId xmlns:a16="http://schemas.microsoft.com/office/drawing/2014/main" xmlns="" id="{4E590B5A-15BF-4747-B8F3-0E2155037FCB}"/>
              </a:ext>
            </a:extLst>
          </p:cNvPr>
          <p:cNvSpPr txBox="1"/>
          <p:nvPr/>
        </p:nvSpPr>
        <p:spPr>
          <a:xfrm>
            <a:off x="2160578" y="2706765"/>
            <a:ext cx="1646337" cy="61555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zh-TW" sz="1800" b="1" noProof="1" smtClean="0"/>
              <a:t>UI</a:t>
            </a:r>
            <a:r>
              <a:rPr lang="zh-TW" altLang="en-US" sz="1800" b="1" noProof="1" smtClean="0"/>
              <a:t>介面</a:t>
            </a:r>
            <a:endParaRPr lang="en-US" altLang="zh-TW" sz="1800" b="1" noProof="1" smtClean="0"/>
          </a:p>
          <a:p>
            <a:pPr algn="ctr"/>
            <a:r>
              <a:rPr lang="en-US" altLang="zh-TW" sz="1600" b="1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VSTO</a:t>
            </a:r>
            <a:endParaRPr lang="en-US" sz="1600" b="1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76">
            <a:extLst>
              <a:ext uri="{FF2B5EF4-FFF2-40B4-BE49-F238E27FC236}">
                <a16:creationId xmlns:a16="http://schemas.microsoft.com/office/drawing/2014/main" xmlns="" id="{4E590B5A-15BF-4747-B8F3-0E2155037FCB}"/>
              </a:ext>
            </a:extLst>
          </p:cNvPr>
          <p:cNvSpPr txBox="1"/>
          <p:nvPr/>
        </p:nvSpPr>
        <p:spPr>
          <a:xfrm>
            <a:off x="3761910" y="3471850"/>
            <a:ext cx="1646337" cy="61555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zh-TW" altLang="en-US" sz="1800" b="1" noProof="1" smtClean="0"/>
              <a:t>資料前處理</a:t>
            </a:r>
            <a:endParaRPr lang="en-US" altLang="zh-TW" sz="1800" b="1" noProof="1" smtClean="0"/>
          </a:p>
          <a:p>
            <a:pPr algn="ctr"/>
            <a:r>
              <a:rPr lang="en-US" altLang="zh-TW" sz="1600" b="1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C#</a:t>
            </a:r>
            <a:r>
              <a:rPr lang="zh-TW" altLang="en-US" sz="1600" b="1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</a:t>
            </a:r>
            <a:r>
              <a:rPr lang="zh-TW" altLang="en-US" sz="1600" b="1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PL/SQL</a:t>
            </a:r>
            <a:endParaRPr lang="en-US" sz="1600" b="1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4256965" y="2138540"/>
            <a:ext cx="53572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b="1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zh-TW" altLang="en-US" b="1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端</a:t>
            </a:r>
            <a:endParaRPr lang="en-US" altLang="zh-TW" b="1" noProof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4121950" y="743385"/>
            <a:ext cx="8226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b="1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zh-TW" altLang="en-US" b="1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端</a:t>
            </a:r>
            <a:endParaRPr lang="en-US" altLang="zh-TW" b="1" noProof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86" name="TextBox 76">
            <a:extLst>
              <a:ext uri="{FF2B5EF4-FFF2-40B4-BE49-F238E27FC236}">
                <a16:creationId xmlns:a16="http://schemas.microsoft.com/office/drawing/2014/main" xmlns="" id="{4E590B5A-15BF-4747-B8F3-0E2155037FCB}"/>
              </a:ext>
            </a:extLst>
          </p:cNvPr>
          <p:cNvSpPr txBox="1"/>
          <p:nvPr/>
        </p:nvSpPr>
        <p:spPr>
          <a:xfrm>
            <a:off x="5355933" y="2706765"/>
            <a:ext cx="1646337" cy="61555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zh-TW" altLang="en-US" sz="1800" b="1" noProof="1" smtClean="0"/>
              <a:t>詢單引擎</a:t>
            </a:r>
            <a:endParaRPr lang="en-US" altLang="zh-TW" sz="1800" b="1" noProof="1" smtClean="0"/>
          </a:p>
          <a:p>
            <a:pPr algn="ctr"/>
            <a:r>
              <a:rPr lang="en-US" sz="1600" b="1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CPLEX</a:t>
            </a:r>
            <a:endParaRPr lang="en-US" sz="1600" b="1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TextBox 76">
            <a:extLst>
              <a:ext uri="{FF2B5EF4-FFF2-40B4-BE49-F238E27FC236}">
                <a16:creationId xmlns:a16="http://schemas.microsoft.com/office/drawing/2014/main" xmlns="" id="{4E590B5A-15BF-4747-B8F3-0E2155037FCB}"/>
              </a:ext>
            </a:extLst>
          </p:cNvPr>
          <p:cNvSpPr txBox="1"/>
          <p:nvPr/>
        </p:nvSpPr>
        <p:spPr>
          <a:xfrm>
            <a:off x="6931108" y="2706765"/>
            <a:ext cx="1646337" cy="61555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zh-TW" altLang="en-US" sz="1800" b="1" noProof="1" smtClean="0"/>
              <a:t>結果呈現</a:t>
            </a:r>
            <a:endParaRPr lang="en-US" altLang="zh-TW" sz="1800" b="1" noProof="1" smtClean="0"/>
          </a:p>
          <a:p>
            <a:pPr algn="ctr"/>
            <a:r>
              <a:rPr lang="en-US" sz="1600" b="1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VSTO</a:t>
            </a:r>
            <a:endParaRPr lang="en-US" sz="1600" b="1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頁尾版面配置區 69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字方塊 85"/>
          <p:cNvSpPr txBox="1"/>
          <p:nvPr/>
        </p:nvSpPr>
        <p:spPr>
          <a:xfrm>
            <a:off x="1916705" y="1356615"/>
            <a:ext cx="202522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01!/05!/46!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三種料號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Lead time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較長，易產生缺料情形，故本專案聚焦於此三種關鍵材料詢單作業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橢圓 89"/>
          <p:cNvSpPr/>
          <p:nvPr/>
        </p:nvSpPr>
        <p:spPr>
          <a:xfrm>
            <a:off x="1795650" y="1235561"/>
            <a:ext cx="180020" cy="180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42030" y="2346725"/>
            <a:ext cx="1260140" cy="675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Sales Inquiry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276745" y="2346724"/>
            <a:ext cx="1395155" cy="675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Remaining </a:t>
            </a:r>
          </a:p>
          <a:p>
            <a:pPr algn="ctr"/>
            <a:r>
              <a:rPr lang="en-US" altLang="zh-TW" b="1" dirty="0" smtClean="0"/>
              <a:t>Key Material</a:t>
            </a:r>
          </a:p>
          <a:p>
            <a:pPr algn="ctr"/>
            <a:r>
              <a:rPr lang="en-US" altLang="zh-TW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01!/05!/46! </a:t>
            </a:r>
            <a:endParaRPr lang="zh-TW" altLang="en-US" sz="10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346724"/>
            <a:ext cx="1080119" cy="675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最大齊套料配置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7265" y="1986684"/>
            <a:ext cx="1260140" cy="675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Results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6957265" y="2796774"/>
            <a:ext cx="1260140" cy="675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Alternatives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959043" y="951570"/>
            <a:ext cx="1008112" cy="5400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BOM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022050" y="3795305"/>
            <a:ext cx="1008112" cy="5400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WPS</a:t>
            </a:r>
            <a:endParaRPr lang="zh-TW" altLang="en-US" b="1" dirty="0"/>
          </a:p>
        </p:txBody>
      </p:sp>
      <p:cxnSp>
        <p:nvCxnSpPr>
          <p:cNvPr id="15" name="圖案 14"/>
          <p:cNvCxnSpPr>
            <a:stCxn id="11" idx="3"/>
            <a:endCxn id="8" idx="2"/>
          </p:cNvCxnSpPr>
          <p:nvPr/>
        </p:nvCxnSpPr>
        <p:spPr>
          <a:xfrm flipV="1">
            <a:off x="6030162" y="3471849"/>
            <a:ext cx="1557173" cy="593486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3"/>
            <a:endCxn id="7" idx="1"/>
          </p:cNvCxnSpPr>
          <p:nvPr/>
        </p:nvCxnSpPr>
        <p:spPr>
          <a:xfrm flipV="1">
            <a:off x="6102170" y="2324222"/>
            <a:ext cx="855095" cy="3600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8" idx="1"/>
          </p:cNvCxnSpPr>
          <p:nvPr/>
        </p:nvCxnSpPr>
        <p:spPr>
          <a:xfrm>
            <a:off x="6102170" y="2684263"/>
            <a:ext cx="855095" cy="45004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3"/>
            <a:endCxn id="5" idx="1"/>
          </p:cNvCxnSpPr>
          <p:nvPr/>
        </p:nvCxnSpPr>
        <p:spPr>
          <a:xfrm>
            <a:off x="1691679" y="2684262"/>
            <a:ext cx="58506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4" idx="1"/>
          </p:cNvCxnSpPr>
          <p:nvPr/>
        </p:nvCxnSpPr>
        <p:spPr>
          <a:xfrm>
            <a:off x="3671900" y="2684262"/>
            <a:ext cx="1170130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aphic 6" descr="Database">
            <a:extLst>
              <a:ext uri="{FF2B5EF4-FFF2-40B4-BE49-F238E27FC236}">
                <a16:creationId xmlns:a16="http://schemas.microsoft.com/office/drawing/2014/main" xmlns="" id="{F9A25F38-0CD3-4262-AB4A-668322120CF1}"/>
              </a:ext>
            </a:extLst>
          </p:cNvPr>
          <p:cNvGrpSpPr/>
          <p:nvPr/>
        </p:nvGrpSpPr>
        <p:grpSpPr>
          <a:xfrm>
            <a:off x="2861810" y="2976795"/>
            <a:ext cx="225025" cy="305391"/>
            <a:chOff x="8745971" y="1612741"/>
            <a:chExt cx="533400" cy="723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Freeform: Shape 23">
              <a:extLst>
                <a:ext uri="{FF2B5EF4-FFF2-40B4-BE49-F238E27FC236}">
                  <a16:creationId xmlns:a16="http://schemas.microsoft.com/office/drawing/2014/main" xmlns="" id="{B8DD1CC9-792A-4E41-8400-E63B1FBFE6A0}"/>
                </a:ext>
              </a:extLst>
            </p:cNvPr>
            <p:cNvSpPr/>
            <p:nvPr/>
          </p:nvSpPr>
          <p:spPr>
            <a:xfrm>
              <a:off x="8745971" y="1612741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: Shape 24">
              <a:extLst>
                <a:ext uri="{FF2B5EF4-FFF2-40B4-BE49-F238E27FC236}">
                  <a16:creationId xmlns:a16="http://schemas.microsoft.com/office/drawing/2014/main" xmlns="" id="{7A9DF4CF-8897-4F29-A93A-83DDF68B57A8}"/>
                </a:ext>
              </a:extLst>
            </p:cNvPr>
            <p:cNvSpPr/>
            <p:nvPr/>
          </p:nvSpPr>
          <p:spPr>
            <a:xfrm>
              <a:off x="8745971" y="17270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: Shape 25">
              <a:extLst>
                <a:ext uri="{FF2B5EF4-FFF2-40B4-BE49-F238E27FC236}">
                  <a16:creationId xmlns:a16="http://schemas.microsoft.com/office/drawing/2014/main" xmlns="" id="{9F7FC6D8-D18C-44DF-93A6-232B8959C7DF}"/>
                </a:ext>
              </a:extLst>
            </p:cNvPr>
            <p:cNvSpPr/>
            <p:nvPr/>
          </p:nvSpPr>
          <p:spPr>
            <a:xfrm>
              <a:off x="8745971" y="19175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: Shape 26">
              <a:extLst>
                <a:ext uri="{FF2B5EF4-FFF2-40B4-BE49-F238E27FC236}">
                  <a16:creationId xmlns:a16="http://schemas.microsoft.com/office/drawing/2014/main" xmlns="" id="{D35F0B51-59D5-4AF6-996A-A9A0B83CF431}"/>
                </a:ext>
              </a:extLst>
            </p:cNvPr>
            <p:cNvSpPr/>
            <p:nvPr/>
          </p:nvSpPr>
          <p:spPr>
            <a:xfrm>
              <a:off x="8745971" y="21080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aphic 6" descr="Database">
            <a:extLst>
              <a:ext uri="{FF2B5EF4-FFF2-40B4-BE49-F238E27FC236}">
                <a16:creationId xmlns:a16="http://schemas.microsoft.com/office/drawing/2014/main" xmlns="" id="{F9A25F38-0CD3-4262-AB4A-668322120CF1}"/>
              </a:ext>
            </a:extLst>
          </p:cNvPr>
          <p:cNvGrpSpPr/>
          <p:nvPr/>
        </p:nvGrpSpPr>
        <p:grpSpPr>
          <a:xfrm>
            <a:off x="5449240" y="4281940"/>
            <a:ext cx="225025" cy="305391"/>
            <a:chOff x="8745971" y="1612741"/>
            <a:chExt cx="533400" cy="723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xmlns="" id="{B8DD1CC9-792A-4E41-8400-E63B1FBFE6A0}"/>
                </a:ext>
              </a:extLst>
            </p:cNvPr>
            <p:cNvSpPr/>
            <p:nvPr/>
          </p:nvSpPr>
          <p:spPr>
            <a:xfrm>
              <a:off x="8745971" y="1612741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xmlns="" id="{7A9DF4CF-8897-4F29-A93A-83DDF68B57A8}"/>
                </a:ext>
              </a:extLst>
            </p:cNvPr>
            <p:cNvSpPr/>
            <p:nvPr/>
          </p:nvSpPr>
          <p:spPr>
            <a:xfrm>
              <a:off x="8745971" y="17270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xmlns="" id="{9F7FC6D8-D18C-44DF-93A6-232B8959C7DF}"/>
                </a:ext>
              </a:extLst>
            </p:cNvPr>
            <p:cNvSpPr/>
            <p:nvPr/>
          </p:nvSpPr>
          <p:spPr>
            <a:xfrm>
              <a:off x="8745971" y="19175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: Shape 26">
              <a:extLst>
                <a:ext uri="{FF2B5EF4-FFF2-40B4-BE49-F238E27FC236}">
                  <a16:creationId xmlns:a16="http://schemas.microsoft.com/office/drawing/2014/main" xmlns="" id="{D35F0B51-59D5-4AF6-996A-A9A0B83CF431}"/>
                </a:ext>
              </a:extLst>
            </p:cNvPr>
            <p:cNvSpPr/>
            <p:nvPr/>
          </p:nvSpPr>
          <p:spPr>
            <a:xfrm>
              <a:off x="8745971" y="21080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6" name="圖片 45" descr="airplay.png"/>
          <p:cNvPicPr>
            <a:picLocks noChangeAspect="1"/>
          </p:cNvPicPr>
          <p:nvPr/>
        </p:nvPicPr>
        <p:blipFill>
          <a:blip r:embed="rId2" cstate="print">
            <a:lum contrast="-76000"/>
          </a:blip>
          <a:stretch>
            <a:fillRect/>
          </a:stretch>
        </p:blipFill>
        <p:spPr>
          <a:xfrm>
            <a:off x="5112060" y="3021800"/>
            <a:ext cx="315035" cy="315035"/>
          </a:xfrm>
          <a:prstGeom prst="rect">
            <a:avLst/>
          </a:prstGeom>
        </p:spPr>
      </p:pic>
      <p:grpSp>
        <p:nvGrpSpPr>
          <p:cNvPr id="49" name="Graphic 10" descr="Gears">
            <a:extLst>
              <a:ext uri="{FF2B5EF4-FFF2-40B4-BE49-F238E27FC236}">
                <a16:creationId xmlns:a16="http://schemas.microsoft.com/office/drawing/2014/main" xmlns="" id="{77C434E6-612A-4D93-AE6E-6658226D586B}"/>
              </a:ext>
            </a:extLst>
          </p:cNvPr>
          <p:cNvGrpSpPr/>
          <p:nvPr/>
        </p:nvGrpSpPr>
        <p:grpSpPr>
          <a:xfrm>
            <a:off x="5562110" y="2976795"/>
            <a:ext cx="315035" cy="381230"/>
            <a:chOff x="4638156" y="1598453"/>
            <a:chExt cx="621029" cy="75152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0" name="Freeform: Shape 17">
              <a:extLst>
                <a:ext uri="{FF2B5EF4-FFF2-40B4-BE49-F238E27FC236}">
                  <a16:creationId xmlns:a16="http://schemas.microsoft.com/office/drawing/2014/main" xmlns="" id="{489485B6-8D5A-4D98-A859-3104BDA4019B}"/>
                </a:ext>
              </a:extLst>
            </p:cNvPr>
            <p:cNvSpPr/>
            <p:nvPr/>
          </p:nvSpPr>
          <p:spPr>
            <a:xfrm>
              <a:off x="4853422" y="1598453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xmlns="" id="{A7FC3F70-F576-4944-9F2F-0442FBD6E25F}"/>
                </a:ext>
              </a:extLst>
            </p:cNvPr>
            <p:cNvSpPr/>
            <p:nvPr/>
          </p:nvSpPr>
          <p:spPr>
            <a:xfrm>
              <a:off x="4638156" y="1945163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Graphic 8" descr="Statistics">
            <a:extLst>
              <a:ext uri="{FF2B5EF4-FFF2-40B4-BE49-F238E27FC236}">
                <a16:creationId xmlns:a16="http://schemas.microsoft.com/office/drawing/2014/main" xmlns="" id="{037D8D26-29A8-467F-B882-F75C16D94CC4}"/>
              </a:ext>
            </a:extLst>
          </p:cNvPr>
          <p:cNvGrpSpPr/>
          <p:nvPr/>
        </p:nvGrpSpPr>
        <p:grpSpPr>
          <a:xfrm>
            <a:off x="7992380" y="2391730"/>
            <a:ext cx="360040" cy="360040"/>
            <a:chOff x="6523472" y="1517491"/>
            <a:chExt cx="914400" cy="914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5" name="Freeform: Shape 20">
              <a:extLst>
                <a:ext uri="{FF2B5EF4-FFF2-40B4-BE49-F238E27FC236}">
                  <a16:creationId xmlns:a16="http://schemas.microsoft.com/office/drawing/2014/main" xmlns="" id="{5DAAF10B-27F4-4C18-8EE1-2A7D46885832}"/>
                </a:ext>
              </a:extLst>
            </p:cNvPr>
            <p:cNvSpPr/>
            <p:nvPr/>
          </p:nvSpPr>
          <p:spPr>
            <a:xfrm>
              <a:off x="6761438" y="1641260"/>
              <a:ext cx="524033" cy="571555"/>
            </a:xfrm>
            <a:custGeom>
              <a:avLst/>
              <a:gdLst>
                <a:gd name="connsiteX0" fmla="*/ 524033 w 524033"/>
                <a:gd name="connsiteY0" fmla="*/ 66730 h 571555"/>
                <a:gd name="connsiteX1" fmla="*/ 457414 w 524033"/>
                <a:gd name="connsiteY1" fmla="*/ 0 h 571555"/>
                <a:gd name="connsiteX2" fmla="*/ 390683 w 524033"/>
                <a:gd name="connsiteY2" fmla="*/ 66620 h 571555"/>
                <a:gd name="connsiteX3" fmla="*/ 420973 w 524033"/>
                <a:gd name="connsiteY3" fmla="*/ 122547 h 571555"/>
                <a:gd name="connsiteX4" fmla="*/ 371633 w 524033"/>
                <a:gd name="connsiteY4" fmla="*/ 266755 h 571555"/>
                <a:gd name="connsiteX5" fmla="*/ 371633 w 524033"/>
                <a:gd name="connsiteY5" fmla="*/ 266755 h 571555"/>
                <a:gd name="connsiteX6" fmla="*/ 333533 w 524033"/>
                <a:gd name="connsiteY6" fmla="*/ 278662 h 571555"/>
                <a:gd name="connsiteX7" fmla="*/ 234092 w 524033"/>
                <a:gd name="connsiteY7" fmla="*/ 204081 h 571555"/>
                <a:gd name="connsiteX8" fmla="*/ 194632 w 524033"/>
                <a:gd name="connsiteY8" fmla="*/ 118442 h 571555"/>
                <a:gd name="connsiteX9" fmla="*/ 108994 w 524033"/>
                <a:gd name="connsiteY9" fmla="*/ 157902 h 571555"/>
                <a:gd name="connsiteX10" fmla="*/ 134270 w 524033"/>
                <a:gd name="connsiteY10" fmla="*/ 236275 h 571555"/>
                <a:gd name="connsiteX11" fmla="*/ 70739 w 524033"/>
                <a:gd name="connsiteY11" fmla="*/ 438205 h 571555"/>
                <a:gd name="connsiteX12" fmla="*/ 66833 w 524033"/>
                <a:gd name="connsiteY12" fmla="*/ 438205 h 571555"/>
                <a:gd name="connsiteX13" fmla="*/ 0 w 524033"/>
                <a:gd name="connsiteY13" fmla="*/ 504721 h 571555"/>
                <a:gd name="connsiteX14" fmla="*/ 66516 w 524033"/>
                <a:gd name="connsiteY14" fmla="*/ 571555 h 571555"/>
                <a:gd name="connsiteX15" fmla="*/ 133349 w 524033"/>
                <a:gd name="connsiteY15" fmla="*/ 505038 h 571555"/>
                <a:gd name="connsiteX16" fmla="*/ 106553 w 524033"/>
                <a:gd name="connsiteY16" fmla="*/ 451445 h 571555"/>
                <a:gd name="connsiteX17" fmla="*/ 170656 w 524033"/>
                <a:gd name="connsiteY17" fmla="*/ 247705 h 571555"/>
                <a:gd name="connsiteX18" fmla="*/ 171608 w 524033"/>
                <a:gd name="connsiteY18" fmla="*/ 247705 h 571555"/>
                <a:gd name="connsiteX19" fmla="*/ 211232 w 524033"/>
                <a:gd name="connsiteY19" fmla="*/ 234561 h 571555"/>
                <a:gd name="connsiteX20" fmla="*/ 309816 w 524033"/>
                <a:gd name="connsiteY20" fmla="*/ 308380 h 571555"/>
                <a:gd name="connsiteX21" fmla="*/ 304958 w 524033"/>
                <a:gd name="connsiteY21" fmla="*/ 333430 h 571555"/>
                <a:gd name="connsiteX22" fmla="*/ 371608 w 524033"/>
                <a:gd name="connsiteY22" fmla="*/ 400131 h 571555"/>
                <a:gd name="connsiteX23" fmla="*/ 438308 w 524033"/>
                <a:gd name="connsiteY23" fmla="*/ 333483 h 571555"/>
                <a:gd name="connsiteX24" fmla="*/ 408209 w 524033"/>
                <a:gd name="connsiteY24" fmla="*/ 277709 h 571555"/>
                <a:gd name="connsiteX25" fmla="*/ 457358 w 524033"/>
                <a:gd name="connsiteY25" fmla="*/ 133405 h 571555"/>
                <a:gd name="connsiteX26" fmla="*/ 524033 w 524033"/>
                <a:gd name="connsiteY26" fmla="*/ 66730 h 57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24033" h="571555">
                  <a:moveTo>
                    <a:pt x="524033" y="66730"/>
                  </a:moveTo>
                  <a:cubicBezTo>
                    <a:pt x="524064" y="29907"/>
                    <a:pt x="494237" y="31"/>
                    <a:pt x="457414" y="0"/>
                  </a:cubicBezTo>
                  <a:cubicBezTo>
                    <a:pt x="420590" y="-30"/>
                    <a:pt x="390714" y="29796"/>
                    <a:pt x="390683" y="66620"/>
                  </a:cubicBezTo>
                  <a:cubicBezTo>
                    <a:pt x="390664" y="89186"/>
                    <a:pt x="402062" y="110232"/>
                    <a:pt x="420973" y="122547"/>
                  </a:cubicBezTo>
                  <a:lnTo>
                    <a:pt x="371633" y="266755"/>
                  </a:lnTo>
                  <a:lnTo>
                    <a:pt x="371633" y="266755"/>
                  </a:lnTo>
                  <a:cubicBezTo>
                    <a:pt x="358015" y="266740"/>
                    <a:pt x="344719" y="270895"/>
                    <a:pt x="333533" y="278662"/>
                  </a:cubicBezTo>
                  <a:lnTo>
                    <a:pt x="234092" y="204081"/>
                  </a:lnTo>
                  <a:cubicBezTo>
                    <a:pt x="246844" y="169536"/>
                    <a:pt x="229177" y="131194"/>
                    <a:pt x="194632" y="118442"/>
                  </a:cubicBezTo>
                  <a:cubicBezTo>
                    <a:pt x="160087" y="105690"/>
                    <a:pt x="121745" y="123356"/>
                    <a:pt x="108994" y="157902"/>
                  </a:cubicBezTo>
                  <a:cubicBezTo>
                    <a:pt x="98352" y="186730"/>
                    <a:pt x="108791" y="219097"/>
                    <a:pt x="134270" y="236275"/>
                  </a:cubicBezTo>
                  <a:lnTo>
                    <a:pt x="70739" y="438205"/>
                  </a:lnTo>
                  <a:lnTo>
                    <a:pt x="66833" y="438205"/>
                  </a:lnTo>
                  <a:cubicBezTo>
                    <a:pt x="30010" y="438118"/>
                    <a:pt x="88" y="467898"/>
                    <a:pt x="0" y="504721"/>
                  </a:cubicBezTo>
                  <a:cubicBezTo>
                    <a:pt x="-87" y="541545"/>
                    <a:pt x="29692" y="571468"/>
                    <a:pt x="66516" y="571555"/>
                  </a:cubicBezTo>
                  <a:cubicBezTo>
                    <a:pt x="103340" y="571643"/>
                    <a:pt x="133262" y="541862"/>
                    <a:pt x="133349" y="505038"/>
                  </a:cubicBezTo>
                  <a:cubicBezTo>
                    <a:pt x="133400" y="483941"/>
                    <a:pt x="123461" y="464064"/>
                    <a:pt x="106553" y="451445"/>
                  </a:cubicBezTo>
                  <a:lnTo>
                    <a:pt x="170656" y="247705"/>
                  </a:lnTo>
                  <a:lnTo>
                    <a:pt x="171608" y="247705"/>
                  </a:lnTo>
                  <a:cubicBezTo>
                    <a:pt x="185882" y="247679"/>
                    <a:pt x="199772" y="243071"/>
                    <a:pt x="211232" y="234561"/>
                  </a:cubicBezTo>
                  <a:lnTo>
                    <a:pt x="309816" y="308380"/>
                  </a:lnTo>
                  <a:cubicBezTo>
                    <a:pt x="306644" y="316352"/>
                    <a:pt x="304996" y="324849"/>
                    <a:pt x="304958" y="333430"/>
                  </a:cubicBezTo>
                  <a:cubicBezTo>
                    <a:pt x="304944" y="370254"/>
                    <a:pt x="334784" y="400117"/>
                    <a:pt x="371608" y="400131"/>
                  </a:cubicBezTo>
                  <a:cubicBezTo>
                    <a:pt x="408431" y="400145"/>
                    <a:pt x="438294" y="370305"/>
                    <a:pt x="438308" y="333483"/>
                  </a:cubicBezTo>
                  <a:cubicBezTo>
                    <a:pt x="438317" y="311007"/>
                    <a:pt x="427001" y="290038"/>
                    <a:pt x="408209" y="277709"/>
                  </a:cubicBezTo>
                  <a:lnTo>
                    <a:pt x="457358" y="133405"/>
                  </a:lnTo>
                  <a:cubicBezTo>
                    <a:pt x="494182" y="133405"/>
                    <a:pt x="524033" y="103554"/>
                    <a:pt x="524033" y="667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: Shape 21">
              <a:extLst>
                <a:ext uri="{FF2B5EF4-FFF2-40B4-BE49-F238E27FC236}">
                  <a16:creationId xmlns:a16="http://schemas.microsoft.com/office/drawing/2014/main" xmlns="" id="{7C191487-E4BA-4551-B4CB-19D9EE36F384}"/>
                </a:ext>
              </a:extLst>
            </p:cNvPr>
            <p:cNvSpPr/>
            <p:nvPr/>
          </p:nvSpPr>
          <p:spPr>
            <a:xfrm>
              <a:off x="6656822" y="1641316"/>
              <a:ext cx="657225" cy="666750"/>
            </a:xfrm>
            <a:custGeom>
              <a:avLst/>
              <a:gdLst>
                <a:gd name="connsiteX0" fmla="*/ 57150 w 657225"/>
                <a:gd name="connsiteY0" fmla="*/ 0 h 666750"/>
                <a:gd name="connsiteX1" fmla="*/ 0 w 657225"/>
                <a:gd name="connsiteY1" fmla="*/ 0 h 666750"/>
                <a:gd name="connsiteX2" fmla="*/ 0 w 657225"/>
                <a:gd name="connsiteY2" fmla="*/ 666750 h 666750"/>
                <a:gd name="connsiteX3" fmla="*/ 657225 w 657225"/>
                <a:gd name="connsiteY3" fmla="*/ 666750 h 666750"/>
                <a:gd name="connsiteX4" fmla="*/ 657225 w 657225"/>
                <a:gd name="connsiteY4" fmla="*/ 609600 h 666750"/>
                <a:gd name="connsiteX5" fmla="*/ 57150 w 657225"/>
                <a:gd name="connsiteY5" fmla="*/ 609600 h 666750"/>
                <a:gd name="connsiteX6" fmla="*/ 57150 w 657225"/>
                <a:gd name="connsiteY6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666750">
                  <a:moveTo>
                    <a:pt x="571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57225" y="666750"/>
                  </a:lnTo>
                  <a:lnTo>
                    <a:pt x="657225" y="609600"/>
                  </a:lnTo>
                  <a:lnTo>
                    <a:pt x="57150" y="609600"/>
                  </a:lnTo>
                  <a:lnTo>
                    <a:pt x="571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7" name="圖片 56" descr="alternate.png"/>
          <p:cNvPicPr>
            <a:picLocks noChangeAspect="1"/>
          </p:cNvPicPr>
          <p:nvPr/>
        </p:nvPicPr>
        <p:blipFill>
          <a:blip r:embed="rId3" cstate="print">
            <a:lum contrast="-65000"/>
          </a:blip>
          <a:stretch>
            <a:fillRect/>
          </a:stretch>
        </p:blipFill>
        <p:spPr>
          <a:xfrm flipH="1">
            <a:off x="8037385" y="3246825"/>
            <a:ext cx="277855" cy="277855"/>
          </a:xfrm>
          <a:prstGeom prst="rect">
            <a:avLst/>
          </a:prstGeom>
        </p:spPr>
      </p:pic>
      <p:sp>
        <p:nvSpPr>
          <p:cNvPr id="60" name="五邊形 59"/>
          <p:cNvSpPr/>
          <p:nvPr/>
        </p:nvSpPr>
        <p:spPr>
          <a:xfrm>
            <a:off x="431540" y="4454991"/>
            <a:ext cx="270030" cy="135015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五邊形 60"/>
          <p:cNvSpPr/>
          <p:nvPr/>
        </p:nvSpPr>
        <p:spPr>
          <a:xfrm>
            <a:off x="2403496" y="4191930"/>
            <a:ext cx="270030" cy="13501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邊形 61"/>
          <p:cNvSpPr/>
          <p:nvPr/>
        </p:nvSpPr>
        <p:spPr>
          <a:xfrm>
            <a:off x="431540" y="4184961"/>
            <a:ext cx="270030" cy="13501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733988" y="4094951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From </a:t>
            </a:r>
            <a:r>
              <a:rPr lang="zh-TW" altLang="en-US" sz="1200" b="1" dirty="0" smtClean="0">
                <a:latin typeface="微軟正黑體" pitchFamily="34" charset="-120"/>
              </a:rPr>
              <a:t>最大齊套料配置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729444" y="4364981"/>
            <a:ext cx="113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From Database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2701400" y="41019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UI Input</a:t>
            </a:r>
          </a:p>
        </p:txBody>
      </p:sp>
      <p:sp>
        <p:nvSpPr>
          <p:cNvPr id="66" name="五邊形 65"/>
          <p:cNvSpPr/>
          <p:nvPr/>
        </p:nvSpPr>
        <p:spPr>
          <a:xfrm>
            <a:off x="2403496" y="4454991"/>
            <a:ext cx="270030" cy="13501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2701400" y="436498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UI Output</a:t>
            </a:r>
          </a:p>
        </p:txBody>
      </p:sp>
      <p:grpSp>
        <p:nvGrpSpPr>
          <p:cNvPr id="68" name="Graphic 10" descr="Gears">
            <a:extLst>
              <a:ext uri="{FF2B5EF4-FFF2-40B4-BE49-F238E27FC236}">
                <a16:creationId xmlns:a16="http://schemas.microsoft.com/office/drawing/2014/main" xmlns="" id="{77C434E6-612A-4D93-AE6E-6658226D586B}"/>
              </a:ext>
            </a:extLst>
          </p:cNvPr>
          <p:cNvGrpSpPr/>
          <p:nvPr/>
        </p:nvGrpSpPr>
        <p:grpSpPr>
          <a:xfrm>
            <a:off x="566555" y="2976795"/>
            <a:ext cx="315035" cy="381230"/>
            <a:chOff x="4638156" y="1598453"/>
            <a:chExt cx="621029" cy="75152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Freeform: Shape 17">
              <a:extLst>
                <a:ext uri="{FF2B5EF4-FFF2-40B4-BE49-F238E27FC236}">
                  <a16:creationId xmlns:a16="http://schemas.microsoft.com/office/drawing/2014/main" xmlns="" id="{489485B6-8D5A-4D98-A859-3104BDA4019B}"/>
                </a:ext>
              </a:extLst>
            </p:cNvPr>
            <p:cNvSpPr/>
            <p:nvPr/>
          </p:nvSpPr>
          <p:spPr>
            <a:xfrm>
              <a:off x="4853422" y="1598453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: Shape 18">
              <a:extLst>
                <a:ext uri="{FF2B5EF4-FFF2-40B4-BE49-F238E27FC236}">
                  <a16:creationId xmlns:a16="http://schemas.microsoft.com/office/drawing/2014/main" xmlns="" id="{A7FC3F70-F576-4944-9F2F-0442FBD6E25F}"/>
                </a:ext>
              </a:extLst>
            </p:cNvPr>
            <p:cNvSpPr/>
            <p:nvPr/>
          </p:nvSpPr>
          <p:spPr>
            <a:xfrm>
              <a:off x="4638156" y="1945163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1" name="直線單箭頭接點 80"/>
          <p:cNvCxnSpPr>
            <a:stCxn id="10" idx="2"/>
            <a:endCxn id="4" idx="0"/>
          </p:cNvCxnSpPr>
          <p:nvPr/>
        </p:nvCxnSpPr>
        <p:spPr>
          <a:xfrm>
            <a:off x="5463099" y="1491630"/>
            <a:ext cx="9001" cy="8550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aphic 6" descr="Database">
            <a:extLst>
              <a:ext uri="{FF2B5EF4-FFF2-40B4-BE49-F238E27FC236}">
                <a16:creationId xmlns:a16="http://schemas.microsoft.com/office/drawing/2014/main" xmlns="" id="{F9A25F38-0CD3-4262-AB4A-668322120CF1}"/>
              </a:ext>
            </a:extLst>
          </p:cNvPr>
          <p:cNvGrpSpPr/>
          <p:nvPr/>
        </p:nvGrpSpPr>
        <p:grpSpPr>
          <a:xfrm>
            <a:off x="5329465" y="1446625"/>
            <a:ext cx="225025" cy="305391"/>
            <a:chOff x="8745971" y="1612741"/>
            <a:chExt cx="533400" cy="723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xmlns="" id="{B8DD1CC9-792A-4E41-8400-E63B1FBFE6A0}"/>
                </a:ext>
              </a:extLst>
            </p:cNvPr>
            <p:cNvSpPr/>
            <p:nvPr/>
          </p:nvSpPr>
          <p:spPr>
            <a:xfrm>
              <a:off x="8745971" y="1612741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: Shape 24">
              <a:extLst>
                <a:ext uri="{FF2B5EF4-FFF2-40B4-BE49-F238E27FC236}">
                  <a16:creationId xmlns:a16="http://schemas.microsoft.com/office/drawing/2014/main" xmlns="" id="{7A9DF4CF-8897-4F29-A93A-83DDF68B57A8}"/>
                </a:ext>
              </a:extLst>
            </p:cNvPr>
            <p:cNvSpPr/>
            <p:nvPr/>
          </p:nvSpPr>
          <p:spPr>
            <a:xfrm>
              <a:off x="8745971" y="17270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: Shape 25">
              <a:extLst>
                <a:ext uri="{FF2B5EF4-FFF2-40B4-BE49-F238E27FC236}">
                  <a16:creationId xmlns:a16="http://schemas.microsoft.com/office/drawing/2014/main" xmlns="" id="{9F7FC6D8-D18C-44DF-93A6-232B8959C7DF}"/>
                </a:ext>
              </a:extLst>
            </p:cNvPr>
            <p:cNvSpPr/>
            <p:nvPr/>
          </p:nvSpPr>
          <p:spPr>
            <a:xfrm>
              <a:off x="8745971" y="19175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: Shape 26">
              <a:extLst>
                <a:ext uri="{FF2B5EF4-FFF2-40B4-BE49-F238E27FC236}">
                  <a16:creationId xmlns:a16="http://schemas.microsoft.com/office/drawing/2014/main" xmlns="" id="{D35F0B51-59D5-4AF6-996A-A9A0B83CF431}"/>
                </a:ext>
              </a:extLst>
            </p:cNvPr>
            <p:cNvSpPr/>
            <p:nvPr/>
          </p:nvSpPr>
          <p:spPr>
            <a:xfrm>
              <a:off x="8745971" y="2108041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4" name="直線接點 83"/>
          <p:cNvCxnSpPr/>
          <p:nvPr/>
        </p:nvCxnSpPr>
        <p:spPr>
          <a:xfrm>
            <a:off x="4211960" y="501520"/>
            <a:ext cx="0" cy="4365485"/>
          </a:xfrm>
          <a:prstGeom prst="line">
            <a:avLst/>
          </a:prstGeom>
          <a:ln w="38100">
            <a:solidFill>
              <a:srgbClr val="0083A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圖片 88" descr="caution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9705" y="1176595"/>
            <a:ext cx="300073" cy="300073"/>
          </a:xfrm>
          <a:prstGeom prst="rect">
            <a:avLst/>
          </a:prstGeom>
        </p:spPr>
      </p:pic>
      <p:sp>
        <p:nvSpPr>
          <p:cNvPr id="58" name="頁尾版面配置區 5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smtClean="0"/>
              <a:t>3</a:t>
            </a:r>
            <a:endParaRPr lang="zh-TW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專案架構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問題定義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資料前處理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執行方式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專案結果及結論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問題定義</a:t>
            </a:r>
            <a:endParaRPr lang="zh-TW" altLang="en-US" dirty="0"/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345" y="1221600"/>
            <a:ext cx="2810817" cy="23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" name="文字方塊 143"/>
          <p:cNvSpPr txBox="1"/>
          <p:nvPr/>
        </p:nvSpPr>
        <p:spPr>
          <a:xfrm>
            <a:off x="526577" y="4199188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藉由系統化詢單系統，可將流程縮短至數秒內</a:t>
            </a:r>
            <a:endParaRPr lang="zh-TW" altLang="en-US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36470" y="3606865"/>
            <a:ext cx="270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本專案系統自動運算剩餘關鍵材料是否足夠供給</a:t>
            </a:r>
            <a:r>
              <a:rPr lang="en-US" altLang="zh-TW" dirty="0" smtClean="0"/>
              <a:t>Sales</a:t>
            </a:r>
            <a:r>
              <a:rPr lang="zh-TW" altLang="en-US" dirty="0" smtClean="0"/>
              <a:t>詢單之所有機種</a:t>
            </a:r>
            <a:endParaRPr lang="zh-TW" altLang="en-US" dirty="0"/>
          </a:p>
        </p:txBody>
      </p:sp>
      <p:cxnSp>
        <p:nvCxnSpPr>
          <p:cNvPr id="147" name="肘形接點 146"/>
          <p:cNvCxnSpPr>
            <a:stCxn id="144" idx="2"/>
            <a:endCxn id="145" idx="2"/>
          </p:cNvCxnSpPr>
          <p:nvPr/>
        </p:nvCxnSpPr>
        <p:spPr>
          <a:xfrm rot="5400000" flipH="1" flipV="1">
            <a:off x="4919729" y="1840074"/>
            <a:ext cx="161436" cy="5172346"/>
          </a:xfrm>
          <a:prstGeom prst="bentConnector3">
            <a:avLst>
              <a:gd name="adj1" fmla="val -14160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24" y="825607"/>
            <a:ext cx="5490611" cy="334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專案架構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問題定義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資料前處理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執行方式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專案結果及結論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119663</TotalTime>
  <Words>1363</Words>
  <Application>Microsoft Office PowerPoint</Application>
  <PresentationFormat>如螢幕大小 (16:9)</PresentationFormat>
  <Paragraphs>234</Paragraphs>
  <Slides>27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投影片 1</vt:lpstr>
      <vt:lpstr>專案摘要 系統化詢單流程及最佳化關鍵材料配置</vt:lpstr>
      <vt:lpstr>投影片 3</vt:lpstr>
      <vt:lpstr>投影片 4</vt:lpstr>
      <vt:lpstr>專案架構</vt:lpstr>
      <vt:lpstr>專案架構</vt:lpstr>
      <vt:lpstr>投影片 7</vt:lpstr>
      <vt:lpstr>問題定義</vt:lpstr>
      <vt:lpstr>投影片 9</vt:lpstr>
      <vt:lpstr>資料前處理：UI介面與詢單引擎資料串接</vt:lpstr>
      <vt:lpstr>資料前處理：串接詢單引擎前置資料</vt:lpstr>
      <vt:lpstr>資料前處理：創建BOM表流程</vt:lpstr>
      <vt:lpstr>資料前處理：BOM表範例</vt:lpstr>
      <vt:lpstr>資料前處理：BOM篩選關鍵料號</vt:lpstr>
      <vt:lpstr>資料前處理：篩選後BOM範例</vt:lpstr>
      <vt:lpstr>資料前處理：串接詢單引擎前置資料 </vt:lpstr>
      <vt:lpstr>投影片 17</vt:lpstr>
      <vt:lpstr>執行方式：開發環境 </vt:lpstr>
      <vt:lpstr>執行方式：執行流程 </vt:lpstr>
      <vt:lpstr>執行方式：UI介面 - Input </vt:lpstr>
      <vt:lpstr>執行方式： UI介面 - Output  </vt:lpstr>
      <vt:lpstr>執行方式：偵錯機制</vt:lpstr>
      <vt:lpstr>執行方式：偵錯機制 </vt:lpstr>
      <vt:lpstr>投影片 24</vt:lpstr>
      <vt:lpstr>專案結果及結論</vt:lpstr>
      <vt:lpstr>投影片 26</vt:lpstr>
      <vt:lpstr>投影片 27</vt:lpstr>
    </vt:vector>
  </TitlesOfParts>
  <Company>BenQ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2007002 朱柏賢</cp:lastModifiedBy>
  <cp:revision>4030</cp:revision>
  <dcterms:created xsi:type="dcterms:W3CDTF">2011-02-08T02:08:58Z</dcterms:created>
  <dcterms:modified xsi:type="dcterms:W3CDTF">2020-08-21T00:28:35Z</dcterms:modified>
</cp:coreProperties>
</file>