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80" r:id="rId24"/>
    <p:sldId id="381" r:id="rId25"/>
    <p:sldId id="382" r:id="rId26"/>
    <p:sldId id="383" r:id="rId27"/>
    <p:sldId id="384" r:id="rId28"/>
    <p:sldId id="385" r:id="rId29"/>
    <p:sldId id="386" r:id="rId30"/>
    <p:sldId id="258" r:id="rId31"/>
    <p:sldId id="262" r:id="rId32"/>
    <p:sldId id="263" r:id="rId33"/>
    <p:sldId id="265" r:id="rId34"/>
    <p:sldId id="264" r:id="rId35"/>
    <p:sldId id="266" r:id="rId36"/>
    <p:sldId id="267" r:id="rId37"/>
    <p:sldId id="268" r:id="rId38"/>
    <p:sldId id="269" r:id="rId39"/>
    <p:sldId id="270" r:id="rId40"/>
    <p:sldId id="272" r:id="rId41"/>
    <p:sldId id="271" r:id="rId42"/>
    <p:sldId id="275" r:id="rId43"/>
    <p:sldId id="273" r:id="rId44"/>
    <p:sldId id="276" r:id="rId45"/>
    <p:sldId id="277" r:id="rId46"/>
    <p:sldId id="278" r:id="rId4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2" d="100"/>
          <a:sy n="72" d="100"/>
        </p:scale>
        <p:origin x="123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93C69-AB9E-4284-9340-CBEFC8858203}" type="datetimeFigureOut">
              <a:rPr lang="zh-TW" altLang="en-US" smtClean="0"/>
              <a:pPr/>
              <a:t>2020/8/23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B7579-CA50-42B4-B088-B5792CE918E5}" type="slidenum">
              <a:rPr lang="zh-TW" altLang="en-US" smtClean="0"/>
              <a:pPr/>
              <a:t>‹#›</a:t>
            </a:fld>
            <a:endParaRPr lang="zh-TW" altLang="en-US"/>
          </a:p>
        </p:txBody>
      </p:sp>
    </p:spTree>
    <p:extLst>
      <p:ext uri="{BB962C8B-B14F-4D97-AF65-F5344CB8AC3E}">
        <p14:creationId xmlns:p14="http://schemas.microsoft.com/office/powerpoint/2010/main" val="129078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0" descr="543.png"/>
          <p:cNvPicPr>
            <a:picLocks noChangeAspect="1"/>
          </p:cNvPicPr>
          <p:nvPr userDrawn="1"/>
        </p:nvPicPr>
        <p:blipFill>
          <a:blip r:embed="rId2" cstate="print"/>
          <a:srcRect/>
          <a:stretch>
            <a:fillRect/>
          </a:stretch>
        </p:blipFill>
        <p:spPr bwMode="auto">
          <a:xfrm>
            <a:off x="-8792" y="6572251"/>
            <a:ext cx="9171843" cy="328613"/>
          </a:xfrm>
          <a:prstGeom prst="rect">
            <a:avLst/>
          </a:prstGeom>
          <a:noFill/>
          <a:ln w="9525">
            <a:noFill/>
            <a:miter lim="800000"/>
            <a:headEnd/>
            <a:tailEnd/>
          </a:ln>
        </p:spPr>
      </p:pic>
      <p:sp>
        <p:nvSpPr>
          <p:cNvPr id="5" name="Line 13"/>
          <p:cNvSpPr>
            <a:spLocks noChangeShapeType="1"/>
          </p:cNvSpPr>
          <p:nvPr userDrawn="1"/>
        </p:nvSpPr>
        <p:spPr bwMode="auto">
          <a:xfrm>
            <a:off x="419100" y="1285875"/>
            <a:ext cx="8305800" cy="0"/>
          </a:xfrm>
          <a:prstGeom prst="line">
            <a:avLst/>
          </a:prstGeom>
          <a:noFill/>
          <a:ln w="76200" cmpd="thinThick">
            <a:solidFill>
              <a:srgbClr val="808080"/>
            </a:solidFill>
            <a:round/>
            <a:headEnd/>
            <a:tailEnd/>
          </a:ln>
        </p:spPr>
        <p:txBody>
          <a:bodyPr wrap="none" anchor="ctr"/>
          <a:lstStyle/>
          <a:p>
            <a:pPr eaLnBrk="0" fontAlgn="base" hangingPunct="0">
              <a:spcBef>
                <a:spcPct val="0"/>
              </a:spcBef>
              <a:spcAft>
                <a:spcPct val="0"/>
              </a:spcAft>
            </a:pPr>
            <a:endParaRPr kumimoji="1" lang="zh-TW" altLang="en-US" sz="2400" i="1">
              <a:solidFill>
                <a:prstClr val="black"/>
              </a:solidFill>
              <a:latin typeface="Times New Roman" pitchFamily="18" charset="0"/>
              <a:ea typeface="新細明體" charset="-120"/>
            </a:endParaRPr>
          </a:p>
        </p:txBody>
      </p:sp>
      <p:pic>
        <p:nvPicPr>
          <p:cNvPr id="6" name="Picture 14" descr="圖片2"/>
          <p:cNvPicPr>
            <a:picLocks noChangeAspect="1" noChangeArrowheads="1"/>
          </p:cNvPicPr>
          <p:nvPr userDrawn="1"/>
        </p:nvPicPr>
        <p:blipFill>
          <a:blip r:embed="rId3" cstate="print"/>
          <a:srcRect/>
          <a:stretch>
            <a:fillRect/>
          </a:stretch>
        </p:blipFill>
        <p:spPr bwMode="auto">
          <a:xfrm>
            <a:off x="-42496" y="-195263"/>
            <a:ext cx="1976804" cy="1422401"/>
          </a:xfrm>
          <a:prstGeom prst="rect">
            <a:avLst/>
          </a:prstGeom>
          <a:noFill/>
          <a:ln w="9525">
            <a:noFill/>
            <a:miter lim="800000"/>
            <a:headEnd/>
            <a:tailEnd/>
          </a:ln>
        </p:spPr>
      </p:pic>
      <p:sp>
        <p:nvSpPr>
          <p:cNvPr id="5122" name="Rectangle 1026"/>
          <p:cNvSpPr>
            <a:spLocks noGrp="1" noChangeArrowheads="1"/>
          </p:cNvSpPr>
          <p:nvPr>
            <p:ph type="ctrTitle"/>
          </p:nvPr>
        </p:nvSpPr>
        <p:spPr>
          <a:xfrm>
            <a:off x="685800" y="2130425"/>
            <a:ext cx="7772400" cy="1658938"/>
          </a:xfrm>
        </p:spPr>
        <p:txBody>
          <a:bodyPr/>
          <a:lstStyle>
            <a:lvl1pPr>
              <a:defRPr sz="4400" i="1"/>
            </a:lvl1pPr>
          </a:lstStyle>
          <a:p>
            <a:r>
              <a:rPr lang="zh-TW" altLang="en-US" dirty="0"/>
              <a:t>按一下以編輯母片標題樣式</a:t>
            </a:r>
          </a:p>
        </p:txBody>
      </p:sp>
      <p:sp>
        <p:nvSpPr>
          <p:cNvPr id="5123" name="Rectangle 1027"/>
          <p:cNvSpPr>
            <a:spLocks noGrp="1" noChangeArrowheads="1"/>
          </p:cNvSpPr>
          <p:nvPr>
            <p:ph type="subTitle" idx="1"/>
          </p:nvPr>
        </p:nvSpPr>
        <p:spPr>
          <a:xfrm>
            <a:off x="1371600" y="4581527"/>
            <a:ext cx="6400800" cy="1152525"/>
          </a:xfrm>
        </p:spPr>
        <p:txBody>
          <a:bodyPr/>
          <a:lstStyle>
            <a:lvl1pPr marL="0" indent="0" algn="ctr">
              <a:buFont typeface="Wingdings" pitchFamily="2" charset="2"/>
              <a:buNone/>
              <a:defRPr sz="2800"/>
            </a:lvl1pPr>
          </a:lstStyle>
          <a:p>
            <a:r>
              <a:rPr lang="zh-TW" altLang="en-US"/>
              <a:t>按一下以編輯母片副標題樣式</a:t>
            </a:r>
          </a:p>
        </p:txBody>
      </p:sp>
      <p:sp>
        <p:nvSpPr>
          <p:cNvPr id="7" name="Rectangle 1033"/>
          <p:cNvSpPr>
            <a:spLocks noGrp="1" noChangeArrowheads="1"/>
          </p:cNvSpPr>
          <p:nvPr>
            <p:ph type="sldNum" sz="quarter" idx="10"/>
          </p:nvPr>
        </p:nvSpPr>
        <p:spPr/>
        <p:txBody>
          <a:bodyPr/>
          <a:lstStyle>
            <a:lvl1pPr>
              <a:defRPr/>
            </a:lvl1pPr>
          </a:lstStyle>
          <a:p>
            <a:fld id="{B93B762F-6337-4B14-A9FC-FDEF248483B9}"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7"/>
          <p:cNvSpPr>
            <a:spLocks noGrp="1" noChangeArrowheads="1"/>
          </p:cNvSpPr>
          <p:nvPr>
            <p:ph type="sldNum" sz="quarter" idx="10"/>
          </p:nvPr>
        </p:nvSpPr>
        <p:spPr>
          <a:ln/>
        </p:spPr>
        <p:txBody>
          <a:bodyPr/>
          <a:lstStyle>
            <a:lvl1pPr>
              <a:defRPr/>
            </a:lvl1pPr>
          </a:lstStyle>
          <a:p>
            <a:fld id="{E638AFED-9A0D-4E5D-8380-E1095D831054}"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2100" y="241302"/>
            <a:ext cx="2070100" cy="616426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31800" y="241302"/>
            <a:ext cx="6057900" cy="616426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7"/>
          <p:cNvSpPr>
            <a:spLocks noGrp="1" noChangeArrowheads="1"/>
          </p:cNvSpPr>
          <p:nvPr>
            <p:ph type="sldNum" sz="quarter" idx="10"/>
          </p:nvPr>
        </p:nvSpPr>
        <p:spPr>
          <a:ln/>
        </p:spPr>
        <p:txBody>
          <a:bodyPr/>
          <a:lstStyle>
            <a:lvl1pPr>
              <a:defRPr/>
            </a:lvl1pPr>
          </a:lstStyle>
          <a:p>
            <a:fld id="{F0A9F1C3-F31B-49E8-B63F-F398F7C8A74A}"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7"/>
          <p:cNvSpPr>
            <a:spLocks noGrp="1" noChangeArrowheads="1"/>
          </p:cNvSpPr>
          <p:nvPr>
            <p:ph type="sldNum" sz="quarter" idx="10"/>
          </p:nvPr>
        </p:nvSpPr>
        <p:spPr>
          <a:ln/>
        </p:spPr>
        <p:txBody>
          <a:bodyPr/>
          <a:lstStyle>
            <a:lvl1pPr>
              <a:defRPr/>
            </a:lvl1pPr>
          </a:lstStyle>
          <a:p>
            <a:fld id="{E94A240D-EB6F-4613-8BD4-796B31F8FA34}"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fld id="{9B3E6E93-1FE8-457E-B946-207B469603AB}"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31800" y="1557340"/>
            <a:ext cx="4064000" cy="4848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1" y="1557340"/>
            <a:ext cx="4064000" cy="4848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7"/>
          <p:cNvSpPr>
            <a:spLocks noGrp="1" noChangeArrowheads="1"/>
          </p:cNvSpPr>
          <p:nvPr>
            <p:ph type="sldNum" sz="quarter" idx="10"/>
          </p:nvPr>
        </p:nvSpPr>
        <p:spPr>
          <a:ln/>
        </p:spPr>
        <p:txBody>
          <a:bodyPr/>
          <a:lstStyle>
            <a:lvl1pPr>
              <a:defRPr/>
            </a:lvl1pPr>
          </a:lstStyle>
          <a:p>
            <a:fld id="{4D0F61B7-AC81-4FE8-9F9D-8D6B07FFC8D1}"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7"/>
          <p:cNvSpPr>
            <a:spLocks noGrp="1" noChangeArrowheads="1"/>
          </p:cNvSpPr>
          <p:nvPr>
            <p:ph type="sldNum" sz="quarter" idx="10"/>
          </p:nvPr>
        </p:nvSpPr>
        <p:spPr>
          <a:ln/>
        </p:spPr>
        <p:txBody>
          <a:bodyPr/>
          <a:lstStyle>
            <a:lvl1pPr>
              <a:defRPr/>
            </a:lvl1pPr>
          </a:lstStyle>
          <a:p>
            <a:fld id="{86DE11C4-68C6-4765-9122-FC6102FC3288}"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7"/>
          <p:cNvSpPr>
            <a:spLocks noGrp="1" noChangeArrowheads="1"/>
          </p:cNvSpPr>
          <p:nvPr>
            <p:ph type="sldNum" sz="quarter" idx="10"/>
          </p:nvPr>
        </p:nvSpPr>
        <p:spPr>
          <a:ln/>
        </p:spPr>
        <p:txBody>
          <a:bodyPr/>
          <a:lstStyle>
            <a:lvl1pPr>
              <a:defRPr/>
            </a:lvl1pPr>
          </a:lstStyle>
          <a:p>
            <a:fld id="{54FAA2FC-64C2-4BD7-9893-BB23C934972A}"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83F850CA-21A0-4603-96A3-83F9D19B2D8B}"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fld id="{7EC7ED0A-B7B5-4592-8212-D5BEB7A5C828}"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fld id="{0A3FA061-5E37-409A-9B28-7CF0436B6044}"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圖片 9" descr="543.png"/>
          <p:cNvPicPr>
            <a:picLocks noChangeAspect="1"/>
          </p:cNvPicPr>
          <p:nvPr userDrawn="1"/>
        </p:nvPicPr>
        <p:blipFill>
          <a:blip r:embed="rId13" cstate="print"/>
          <a:srcRect/>
          <a:stretch>
            <a:fillRect/>
          </a:stretch>
        </p:blipFill>
        <p:spPr bwMode="auto">
          <a:xfrm>
            <a:off x="-8792" y="6572251"/>
            <a:ext cx="9171843" cy="328613"/>
          </a:xfrm>
          <a:prstGeom prst="rect">
            <a:avLst/>
          </a:prstGeom>
          <a:noFill/>
          <a:ln w="9525">
            <a:noFill/>
            <a:miter lim="800000"/>
            <a:headEnd/>
            <a:tailEnd/>
          </a:ln>
        </p:spPr>
      </p:pic>
      <p:sp>
        <p:nvSpPr>
          <p:cNvPr id="4103" name="Rectangle 7"/>
          <p:cNvSpPr>
            <a:spLocks noGrp="1" noChangeArrowheads="1"/>
          </p:cNvSpPr>
          <p:nvPr>
            <p:ph type="sldNum" sz="quarter" idx="4"/>
          </p:nvPr>
        </p:nvSpPr>
        <p:spPr bwMode="auto">
          <a:xfrm>
            <a:off x="6975231" y="6589714"/>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a:solidFill>
                  <a:schemeClr val="bg1"/>
                </a:solidFill>
                <a:latin typeface="Arial" charset="0"/>
              </a:defRPr>
            </a:lvl1pPr>
          </a:lstStyle>
          <a:p>
            <a:pPr fontAlgn="base">
              <a:spcBef>
                <a:spcPct val="0"/>
              </a:spcBef>
              <a:spcAft>
                <a:spcPct val="0"/>
              </a:spcAft>
            </a:pPr>
            <a:fld id="{E954EB3D-8E21-47E8-AEA7-F9D39F8291E7}" type="slidenum">
              <a:rPr kumimoji="1" lang="en-US" altLang="zh-TW" smtClean="0">
                <a:solidFill>
                  <a:prstClr val="white"/>
                </a:solidFill>
                <a:ea typeface="新細明體" charset="-120"/>
              </a:rPr>
              <a:pPr fontAlgn="base">
                <a:spcBef>
                  <a:spcPct val="0"/>
                </a:spcBef>
                <a:spcAft>
                  <a:spcPct val="0"/>
                </a:spcAft>
              </a:pPr>
              <a:t>‹#›</a:t>
            </a:fld>
            <a:endParaRPr kumimoji="1" lang="en-US" altLang="zh-TW">
              <a:solidFill>
                <a:prstClr val="white"/>
              </a:solidFill>
              <a:ea typeface="新細明體" charset="-120"/>
            </a:endParaRPr>
          </a:p>
        </p:txBody>
      </p:sp>
      <p:sp>
        <p:nvSpPr>
          <p:cNvPr id="1028" name="Rectangle 8"/>
          <p:cNvSpPr>
            <a:spLocks noGrp="1" noChangeArrowheads="1"/>
          </p:cNvSpPr>
          <p:nvPr>
            <p:ph type="title"/>
          </p:nvPr>
        </p:nvSpPr>
        <p:spPr bwMode="auto">
          <a:xfrm>
            <a:off x="2195146" y="142876"/>
            <a:ext cx="6337789" cy="955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9"/>
          <p:cNvSpPr>
            <a:spLocks noGrp="1" noChangeArrowheads="1"/>
          </p:cNvSpPr>
          <p:nvPr>
            <p:ph type="body" idx="1"/>
          </p:nvPr>
        </p:nvSpPr>
        <p:spPr bwMode="auto">
          <a:xfrm>
            <a:off x="432289" y="1392239"/>
            <a:ext cx="8279423" cy="4848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p:txBody>
      </p:sp>
      <p:sp>
        <p:nvSpPr>
          <p:cNvPr id="1030" name="Line 13"/>
          <p:cNvSpPr>
            <a:spLocks noChangeShapeType="1"/>
          </p:cNvSpPr>
          <p:nvPr userDrawn="1"/>
        </p:nvSpPr>
        <p:spPr bwMode="auto">
          <a:xfrm>
            <a:off x="419100" y="1285875"/>
            <a:ext cx="8305800" cy="0"/>
          </a:xfrm>
          <a:prstGeom prst="line">
            <a:avLst/>
          </a:prstGeom>
          <a:noFill/>
          <a:ln w="76200" cmpd="thinThick">
            <a:solidFill>
              <a:srgbClr val="808080"/>
            </a:solidFill>
            <a:round/>
            <a:headEnd/>
            <a:tailEnd/>
          </a:ln>
        </p:spPr>
        <p:txBody>
          <a:bodyPr wrap="none" anchor="ctr"/>
          <a:lstStyle/>
          <a:p>
            <a:pPr eaLnBrk="0" fontAlgn="base" hangingPunct="0">
              <a:spcBef>
                <a:spcPct val="0"/>
              </a:spcBef>
              <a:spcAft>
                <a:spcPct val="0"/>
              </a:spcAft>
            </a:pPr>
            <a:endParaRPr kumimoji="1" lang="zh-TW" altLang="en-US" sz="2400" i="1">
              <a:solidFill>
                <a:prstClr val="black"/>
              </a:solidFill>
              <a:latin typeface="Times New Roman" pitchFamily="18" charset="0"/>
              <a:ea typeface="新細明體" charset="-120"/>
            </a:endParaRPr>
          </a:p>
        </p:txBody>
      </p:sp>
      <p:pic>
        <p:nvPicPr>
          <p:cNvPr id="1031" name="Picture 14" descr="圖片2"/>
          <p:cNvPicPr>
            <a:picLocks noChangeAspect="1" noChangeArrowheads="1"/>
          </p:cNvPicPr>
          <p:nvPr userDrawn="1"/>
        </p:nvPicPr>
        <p:blipFill>
          <a:blip r:embed="rId14" cstate="print"/>
          <a:srcRect/>
          <a:stretch>
            <a:fillRect/>
          </a:stretch>
        </p:blipFill>
        <p:spPr bwMode="auto">
          <a:xfrm>
            <a:off x="-42496" y="-195263"/>
            <a:ext cx="1976804" cy="142240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kumimoji="1" sz="3600" b="1">
          <a:solidFill>
            <a:srgbClr val="800000"/>
          </a:solidFill>
          <a:latin typeface="+mj-lt"/>
          <a:ea typeface="+mj-ea"/>
          <a:cs typeface="+mj-cs"/>
        </a:defRPr>
      </a:lvl1pPr>
      <a:lvl2pPr algn="ctr" rtl="0" eaLnBrk="0" fontAlgn="base" hangingPunct="0">
        <a:spcBef>
          <a:spcPct val="0"/>
        </a:spcBef>
        <a:spcAft>
          <a:spcPct val="0"/>
        </a:spcAft>
        <a:defRPr kumimoji="1" sz="3600" b="1">
          <a:solidFill>
            <a:srgbClr val="800000"/>
          </a:solidFill>
          <a:latin typeface="Arial" charset="0"/>
          <a:ea typeface="標楷體" pitchFamily="65" charset="-120"/>
        </a:defRPr>
      </a:lvl2pPr>
      <a:lvl3pPr algn="ctr" rtl="0" eaLnBrk="0" fontAlgn="base" hangingPunct="0">
        <a:spcBef>
          <a:spcPct val="0"/>
        </a:spcBef>
        <a:spcAft>
          <a:spcPct val="0"/>
        </a:spcAft>
        <a:defRPr kumimoji="1" sz="3600" b="1">
          <a:solidFill>
            <a:srgbClr val="800000"/>
          </a:solidFill>
          <a:latin typeface="Arial" charset="0"/>
          <a:ea typeface="標楷體" pitchFamily="65" charset="-120"/>
        </a:defRPr>
      </a:lvl3pPr>
      <a:lvl4pPr algn="ctr" rtl="0" eaLnBrk="0" fontAlgn="base" hangingPunct="0">
        <a:spcBef>
          <a:spcPct val="0"/>
        </a:spcBef>
        <a:spcAft>
          <a:spcPct val="0"/>
        </a:spcAft>
        <a:defRPr kumimoji="1" sz="3600" b="1">
          <a:solidFill>
            <a:srgbClr val="800000"/>
          </a:solidFill>
          <a:latin typeface="Arial" charset="0"/>
          <a:ea typeface="標楷體" pitchFamily="65" charset="-120"/>
        </a:defRPr>
      </a:lvl4pPr>
      <a:lvl5pPr algn="ctr" rtl="0" eaLnBrk="0" fontAlgn="base" hangingPunct="0">
        <a:spcBef>
          <a:spcPct val="0"/>
        </a:spcBef>
        <a:spcAft>
          <a:spcPct val="0"/>
        </a:spcAft>
        <a:defRPr kumimoji="1" sz="3600" b="1">
          <a:solidFill>
            <a:srgbClr val="800000"/>
          </a:solidFill>
          <a:latin typeface="Arial" charset="0"/>
          <a:ea typeface="標楷體" pitchFamily="65" charset="-120"/>
        </a:defRPr>
      </a:lvl5pPr>
      <a:lvl6pPr marL="457200" algn="ctr" rtl="0" fontAlgn="base">
        <a:spcBef>
          <a:spcPct val="0"/>
        </a:spcBef>
        <a:spcAft>
          <a:spcPct val="0"/>
        </a:spcAft>
        <a:defRPr kumimoji="1" sz="3600" b="1">
          <a:solidFill>
            <a:srgbClr val="800000"/>
          </a:solidFill>
          <a:latin typeface="Arial" charset="0"/>
          <a:ea typeface="標楷體" pitchFamily="65" charset="-120"/>
        </a:defRPr>
      </a:lvl6pPr>
      <a:lvl7pPr marL="914400" algn="ctr" rtl="0" fontAlgn="base">
        <a:spcBef>
          <a:spcPct val="0"/>
        </a:spcBef>
        <a:spcAft>
          <a:spcPct val="0"/>
        </a:spcAft>
        <a:defRPr kumimoji="1" sz="3600" b="1">
          <a:solidFill>
            <a:srgbClr val="800000"/>
          </a:solidFill>
          <a:latin typeface="Arial" charset="0"/>
          <a:ea typeface="標楷體" pitchFamily="65" charset="-120"/>
        </a:defRPr>
      </a:lvl7pPr>
      <a:lvl8pPr marL="1371600" algn="ctr" rtl="0" fontAlgn="base">
        <a:spcBef>
          <a:spcPct val="0"/>
        </a:spcBef>
        <a:spcAft>
          <a:spcPct val="0"/>
        </a:spcAft>
        <a:defRPr kumimoji="1" sz="3600" b="1">
          <a:solidFill>
            <a:srgbClr val="800000"/>
          </a:solidFill>
          <a:latin typeface="Arial" charset="0"/>
          <a:ea typeface="標楷體" pitchFamily="65" charset="-120"/>
        </a:defRPr>
      </a:lvl8pPr>
      <a:lvl9pPr marL="1828800" algn="ctr" rtl="0" fontAlgn="base">
        <a:spcBef>
          <a:spcPct val="0"/>
        </a:spcBef>
        <a:spcAft>
          <a:spcPct val="0"/>
        </a:spcAft>
        <a:defRPr kumimoji="1" sz="3600" b="1">
          <a:solidFill>
            <a:srgbClr val="800000"/>
          </a:solidFill>
          <a:latin typeface="Arial" charset="0"/>
          <a:ea typeface="標楷體" pitchFamily="65" charset="-120"/>
        </a:defRPr>
      </a:lvl9pPr>
    </p:titleStyle>
    <p:body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noChangeArrowheads="1"/>
          </p:cNvSpPr>
          <p:nvPr>
            <p:ph type="title"/>
          </p:nvPr>
        </p:nvSpPr>
        <p:spPr/>
        <p:txBody>
          <a:bodyPr/>
          <a:lstStyle/>
          <a:p>
            <a:r>
              <a:rPr lang="en-US" altLang="zh-TW"/>
              <a:t>Fundamental</a:t>
            </a:r>
            <a:endParaRPr lang="zh-TW" altLang="en-US"/>
          </a:p>
        </p:txBody>
      </p:sp>
      <p:sp>
        <p:nvSpPr>
          <p:cNvPr id="14339" name="內容版面配置區 2"/>
          <p:cNvSpPr>
            <a:spLocks noGrp="1" noChangeArrowheads="1"/>
          </p:cNvSpPr>
          <p:nvPr>
            <p:ph idx="1"/>
          </p:nvPr>
        </p:nvSpPr>
        <p:spPr/>
        <p:txBody>
          <a:bodyPr/>
          <a:lstStyle/>
          <a:p>
            <a:r>
              <a:rPr lang="en-US" altLang="zh-TW" dirty="0"/>
              <a:t>Multi-generation diffusion model</a:t>
            </a:r>
          </a:p>
          <a:p>
            <a:pPr lvl="1"/>
            <a:r>
              <a:rPr lang="en-US" altLang="zh-TW" dirty="0"/>
              <a:t>Norton</a:t>
            </a:r>
          </a:p>
          <a:p>
            <a:pPr lvl="1"/>
            <a:endParaRPr lang="en-US" altLang="zh-TW" dirty="0"/>
          </a:p>
          <a:p>
            <a:pPr lvl="1"/>
            <a:endParaRPr lang="en-US" altLang="zh-TW" dirty="0"/>
          </a:p>
          <a:p>
            <a:pPr lvl="1"/>
            <a:endParaRPr lang="en-US" altLang="zh-TW" dirty="0"/>
          </a:p>
          <a:p>
            <a:pPr lvl="1"/>
            <a:r>
              <a:rPr lang="en-US" altLang="zh-TW" dirty="0" err="1"/>
              <a:t>Speece</a:t>
            </a:r>
            <a:r>
              <a:rPr lang="en-US" altLang="zh-TW" dirty="0"/>
              <a:t> and </a:t>
            </a:r>
            <a:r>
              <a:rPr lang="en-US" altLang="zh-TW" dirty="0" err="1"/>
              <a:t>Maclachlan</a:t>
            </a:r>
            <a:r>
              <a:rPr lang="en-US" altLang="zh-TW" dirty="0"/>
              <a:t> (1992) extended the multi-generation diffusion model by </a:t>
            </a:r>
            <a:r>
              <a:rPr lang="en-US" altLang="zh-TW" dirty="0">
                <a:solidFill>
                  <a:srgbClr val="C00000"/>
                </a:solidFill>
              </a:rPr>
              <a:t>incorporating the pricing factor</a:t>
            </a:r>
            <a:endParaRPr lang="zh-TW" altLang="en-US" dirty="0">
              <a:solidFill>
                <a:srgbClr val="C00000"/>
              </a:solidFill>
            </a:endParaRPr>
          </a:p>
        </p:txBody>
      </p:sp>
      <p:sp>
        <p:nvSpPr>
          <p:cNvPr id="14340" name="投影片編號版面配置區 3"/>
          <p:cNvSpPr>
            <a:spLocks noGrp="1"/>
          </p:cNvSpPr>
          <p:nvPr>
            <p:ph type="sldNum" sz="quarter" idx="10"/>
          </p:nvPr>
        </p:nvSpPr>
        <p:spPr>
          <a:noFill/>
        </p:spPr>
        <p:txBody>
          <a:bodyPr/>
          <a:lstStyle/>
          <a:p>
            <a:fld id="{7308AE46-ECD6-4411-983E-632144321E61}" type="slidenum">
              <a:rPr lang="en-US" altLang="zh-TW">
                <a:solidFill>
                  <a:prstClr val="white"/>
                </a:solidFill>
              </a:rPr>
              <a:pPr/>
              <a:t>1</a:t>
            </a:fld>
            <a:endParaRPr lang="en-US" altLang="zh-TW">
              <a:solidFill>
                <a:prstClr val="white"/>
              </a:solidFill>
            </a:endParaRPr>
          </a:p>
        </p:txBody>
      </p:sp>
      <p:pic>
        <p:nvPicPr>
          <p:cNvPr id="14341" name="圖片 2"/>
          <p:cNvPicPr>
            <a:picLocks noChangeAspect="1" noChangeArrowheads="1"/>
          </p:cNvPicPr>
          <p:nvPr/>
        </p:nvPicPr>
        <p:blipFill>
          <a:blip r:embed="rId2" cstate="print"/>
          <a:srcRect/>
          <a:stretch>
            <a:fillRect/>
          </a:stretch>
        </p:blipFill>
        <p:spPr bwMode="auto">
          <a:xfrm>
            <a:off x="849924" y="1916116"/>
            <a:ext cx="5184531" cy="1177925"/>
          </a:xfrm>
          <a:prstGeom prst="rect">
            <a:avLst/>
          </a:prstGeom>
          <a:noFill/>
          <a:ln w="9525">
            <a:noFill/>
            <a:miter lim="800000"/>
            <a:headEnd/>
            <a:tailEnd/>
          </a:ln>
        </p:spPr>
      </p:pic>
      <p:pic>
        <p:nvPicPr>
          <p:cNvPr id="14342" name="圖片 3"/>
          <p:cNvPicPr>
            <a:picLocks noChangeAspect="1" noChangeArrowheads="1"/>
          </p:cNvPicPr>
          <p:nvPr/>
        </p:nvPicPr>
        <p:blipFill>
          <a:blip r:embed="rId3" cstate="print"/>
          <a:srcRect/>
          <a:stretch>
            <a:fillRect/>
          </a:stretch>
        </p:blipFill>
        <p:spPr bwMode="auto">
          <a:xfrm>
            <a:off x="877766" y="4189413"/>
            <a:ext cx="4951534" cy="20510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noChangeArrowheads="1"/>
          </p:cNvSpPr>
          <p:nvPr>
            <p:ph type="title"/>
          </p:nvPr>
        </p:nvSpPr>
        <p:spPr/>
        <p:txBody>
          <a:bodyPr/>
          <a:lstStyle/>
          <a:p>
            <a:r>
              <a:rPr lang="en-US" altLang="zh-TW"/>
              <a:t>Approach</a:t>
            </a:r>
            <a:endParaRPr lang="zh-TW" altLang="en-US"/>
          </a:p>
        </p:txBody>
      </p:sp>
      <p:sp>
        <p:nvSpPr>
          <p:cNvPr id="23555" name="內容版面配置區 2"/>
          <p:cNvSpPr>
            <a:spLocks noGrp="1" noChangeArrowheads="1"/>
          </p:cNvSpPr>
          <p:nvPr>
            <p:ph idx="1"/>
          </p:nvPr>
        </p:nvSpPr>
        <p:spPr/>
        <p:txBody>
          <a:bodyPr/>
          <a:lstStyle/>
          <a:p>
            <a:r>
              <a:rPr lang="zh-TW" altLang="zh-TW"/>
              <a:t>Multi-generation diffusion model (SMPRT model)</a:t>
            </a:r>
          </a:p>
          <a:p>
            <a:pPr lvl="1"/>
            <a:r>
              <a:rPr lang="zh-TW" altLang="zh-TW"/>
              <a:t>The parameters in the proposed SMPRT model are tested for </a:t>
            </a:r>
            <a:r>
              <a:rPr lang="zh-TW" altLang="zh-TW">
                <a:solidFill>
                  <a:srgbClr val="C00000"/>
                </a:solidFill>
              </a:rPr>
              <a:t>constancy across the generations</a:t>
            </a:r>
          </a:p>
          <a:p>
            <a:pPr lvl="1"/>
            <a:endParaRPr lang="zh-TW" altLang="zh-TW"/>
          </a:p>
          <a:p>
            <a:pPr lvl="1"/>
            <a:endParaRPr lang="zh-TW" altLang="zh-TW"/>
          </a:p>
          <a:p>
            <a:pPr lvl="1"/>
            <a:endParaRPr lang="zh-TW" altLang="zh-TW"/>
          </a:p>
          <a:p>
            <a:pPr lvl="1"/>
            <a:endParaRPr lang="zh-TW" altLang="zh-TW"/>
          </a:p>
          <a:p>
            <a:pPr lvl="1"/>
            <a:r>
              <a:rPr lang="zh-TW" altLang="zh-TW"/>
              <a:t>Establish the following hypothesis:</a:t>
            </a:r>
          </a:p>
          <a:p>
            <a:pPr lvl="1"/>
            <a:endParaRPr lang="zh-TW" altLang="zh-TW"/>
          </a:p>
          <a:p>
            <a:pPr lvl="1"/>
            <a:endParaRPr lang="zh-TW" altLang="zh-TW"/>
          </a:p>
          <a:p>
            <a:pPr lvl="1"/>
            <a:endParaRPr lang="zh-TW" altLang="zh-TW"/>
          </a:p>
          <a:p>
            <a:pPr lvl="1"/>
            <a:r>
              <a:rPr lang="zh-TW" altLang="zh-TW"/>
              <a:t>This hypothesis can be tested using a </a:t>
            </a:r>
            <a:r>
              <a:rPr lang="zh-TW" altLang="zh-TW">
                <a:solidFill>
                  <a:srgbClr val="C00000"/>
                </a:solidFill>
              </a:rPr>
              <a:t>likelihood ratio test </a:t>
            </a:r>
            <a:r>
              <a:rPr lang="zh-TW" altLang="zh-TW"/>
              <a:t>or </a:t>
            </a:r>
            <a:r>
              <a:rPr lang="zh-TW" altLang="zh-TW">
                <a:solidFill>
                  <a:srgbClr val="C00000"/>
                </a:solidFill>
              </a:rPr>
              <a:t>full information maximum likelihood (FIML) estimation</a:t>
            </a:r>
            <a:endParaRPr lang="zh-TW" altLang="en-US">
              <a:solidFill>
                <a:srgbClr val="C00000"/>
              </a:solidFill>
            </a:endParaRPr>
          </a:p>
        </p:txBody>
      </p:sp>
      <p:sp>
        <p:nvSpPr>
          <p:cNvPr id="23556" name="投影片編號版面配置區 3"/>
          <p:cNvSpPr>
            <a:spLocks noGrp="1"/>
          </p:cNvSpPr>
          <p:nvPr>
            <p:ph type="sldNum" sz="quarter" idx="10"/>
          </p:nvPr>
        </p:nvSpPr>
        <p:spPr>
          <a:noFill/>
        </p:spPr>
        <p:txBody>
          <a:bodyPr/>
          <a:lstStyle/>
          <a:p>
            <a:fld id="{CA83B1B4-490E-402A-93EA-79D5AD4E5489}" type="slidenum">
              <a:rPr lang="en-US" altLang="zh-TW">
                <a:solidFill>
                  <a:prstClr val="white"/>
                </a:solidFill>
              </a:rPr>
              <a:pPr/>
              <a:t>10</a:t>
            </a:fld>
            <a:endParaRPr lang="en-US" altLang="zh-TW">
              <a:solidFill>
                <a:prstClr val="white"/>
              </a:solidFill>
            </a:endParaRPr>
          </a:p>
        </p:txBody>
      </p:sp>
      <p:pic>
        <p:nvPicPr>
          <p:cNvPr id="23557" name="圖片 3"/>
          <p:cNvPicPr>
            <a:picLocks noChangeAspect="1" noChangeArrowheads="1"/>
          </p:cNvPicPr>
          <p:nvPr/>
        </p:nvPicPr>
        <p:blipFill>
          <a:blip r:embed="rId2" cstate="print"/>
          <a:srcRect/>
          <a:stretch>
            <a:fillRect/>
          </a:stretch>
        </p:blipFill>
        <p:spPr bwMode="auto">
          <a:xfrm>
            <a:off x="2099898" y="2636838"/>
            <a:ext cx="4865077" cy="1096962"/>
          </a:xfrm>
          <a:prstGeom prst="rect">
            <a:avLst/>
          </a:prstGeom>
          <a:noFill/>
          <a:ln w="9525">
            <a:noFill/>
            <a:miter lim="800000"/>
            <a:headEnd/>
            <a:tailEnd/>
          </a:ln>
        </p:spPr>
      </p:pic>
      <p:pic>
        <p:nvPicPr>
          <p:cNvPr id="23558" name="圖片 5"/>
          <p:cNvPicPr>
            <a:picLocks noChangeAspect="1" noChangeArrowheads="1"/>
          </p:cNvPicPr>
          <p:nvPr/>
        </p:nvPicPr>
        <p:blipFill>
          <a:blip r:embed="rId3" cstate="print"/>
          <a:srcRect/>
          <a:stretch>
            <a:fillRect/>
          </a:stretch>
        </p:blipFill>
        <p:spPr bwMode="auto">
          <a:xfrm>
            <a:off x="2113086" y="4497388"/>
            <a:ext cx="3654669" cy="84296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noChangeArrowheads="1"/>
          </p:cNvSpPr>
          <p:nvPr>
            <p:ph type="title"/>
          </p:nvPr>
        </p:nvSpPr>
        <p:spPr/>
        <p:txBody>
          <a:bodyPr/>
          <a:lstStyle/>
          <a:p>
            <a:r>
              <a:rPr lang="en-US" altLang="zh-TW"/>
              <a:t>Approach</a:t>
            </a:r>
            <a:endParaRPr lang="zh-TW" altLang="en-US"/>
          </a:p>
        </p:txBody>
      </p:sp>
      <p:sp>
        <p:nvSpPr>
          <p:cNvPr id="24579" name="內容版面配置區 2"/>
          <p:cNvSpPr>
            <a:spLocks noGrp="1" noChangeArrowheads="1"/>
          </p:cNvSpPr>
          <p:nvPr>
            <p:ph idx="1"/>
          </p:nvPr>
        </p:nvSpPr>
        <p:spPr/>
        <p:txBody>
          <a:bodyPr/>
          <a:lstStyle/>
          <a:p>
            <a:r>
              <a:rPr lang="zh-TW" altLang="zh-TW"/>
              <a:t>Multi-generation diffusion model (SMPRT model)</a:t>
            </a:r>
          </a:p>
          <a:p>
            <a:pPr lvl="1"/>
            <a:r>
              <a:rPr lang="zh-TW" altLang="zh-TW"/>
              <a:t>The proposed SMPRT model also considers the </a:t>
            </a:r>
            <a:r>
              <a:rPr lang="zh-TW" altLang="zh-TW">
                <a:solidFill>
                  <a:srgbClr val="C00000"/>
                </a:solidFill>
              </a:rPr>
              <a:t>price factor </a:t>
            </a:r>
            <a:r>
              <a:rPr lang="zh-TW" altLang="zh-TW"/>
              <a:t>in which the expression of F(t) in the Norton and Bass model is substituted for the expression of F(t) proposed by Bass et al. (1994) as follows:</a:t>
            </a:r>
          </a:p>
        </p:txBody>
      </p:sp>
      <p:sp>
        <p:nvSpPr>
          <p:cNvPr id="24580" name="投影片編號版面配置區 3"/>
          <p:cNvSpPr>
            <a:spLocks noGrp="1"/>
          </p:cNvSpPr>
          <p:nvPr>
            <p:ph type="sldNum" sz="quarter" idx="10"/>
          </p:nvPr>
        </p:nvSpPr>
        <p:spPr>
          <a:noFill/>
        </p:spPr>
        <p:txBody>
          <a:bodyPr/>
          <a:lstStyle/>
          <a:p>
            <a:fld id="{352BB279-AD2F-4888-8AE5-46714094B644}" type="slidenum">
              <a:rPr lang="en-US" altLang="zh-TW">
                <a:solidFill>
                  <a:prstClr val="white"/>
                </a:solidFill>
              </a:rPr>
              <a:pPr/>
              <a:t>11</a:t>
            </a:fld>
            <a:endParaRPr lang="en-US" altLang="zh-TW">
              <a:solidFill>
                <a:prstClr val="white"/>
              </a:solidFill>
            </a:endParaRPr>
          </a:p>
        </p:txBody>
      </p:sp>
      <p:pic>
        <p:nvPicPr>
          <p:cNvPr id="24581" name="圖片 2"/>
          <p:cNvPicPr>
            <a:picLocks noChangeAspect="1" noChangeArrowheads="1"/>
          </p:cNvPicPr>
          <p:nvPr/>
        </p:nvPicPr>
        <p:blipFill>
          <a:blip r:embed="rId2" cstate="print"/>
          <a:srcRect/>
          <a:stretch>
            <a:fillRect/>
          </a:stretch>
        </p:blipFill>
        <p:spPr bwMode="auto">
          <a:xfrm>
            <a:off x="2710963" y="3357563"/>
            <a:ext cx="3618035" cy="14398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noChangeArrowheads="1"/>
          </p:cNvSpPr>
          <p:nvPr>
            <p:ph type="title"/>
          </p:nvPr>
        </p:nvSpPr>
        <p:spPr/>
        <p:txBody>
          <a:bodyPr/>
          <a:lstStyle/>
          <a:p>
            <a:r>
              <a:rPr lang="en-US" altLang="zh-TW"/>
              <a:t>Approach</a:t>
            </a:r>
            <a:endParaRPr lang="zh-TW" altLang="en-US"/>
          </a:p>
        </p:txBody>
      </p:sp>
      <p:sp>
        <p:nvSpPr>
          <p:cNvPr id="25603" name="內容版面配置區 2"/>
          <p:cNvSpPr>
            <a:spLocks noGrp="1" noChangeArrowheads="1"/>
          </p:cNvSpPr>
          <p:nvPr>
            <p:ph idx="1"/>
          </p:nvPr>
        </p:nvSpPr>
        <p:spPr/>
        <p:txBody>
          <a:bodyPr/>
          <a:lstStyle/>
          <a:p>
            <a:r>
              <a:rPr lang="zh-TW" altLang="zh-TW"/>
              <a:t>Multi-generation diffusion model (SMPRT model)</a:t>
            </a:r>
          </a:p>
          <a:p>
            <a:pPr lvl="1"/>
            <a:r>
              <a:rPr lang="en-US" altLang="zh-TW"/>
              <a:t>SMPRT model uses a </a:t>
            </a:r>
            <a:r>
              <a:rPr lang="en-US" altLang="zh-TW">
                <a:solidFill>
                  <a:srgbClr val="C00000"/>
                </a:solidFill>
              </a:rPr>
              <a:t>multiplicative</a:t>
            </a:r>
            <a:r>
              <a:rPr lang="en-US" altLang="zh-TW"/>
              <a:t> model to express seasonal variation and the market growth rate effect</a:t>
            </a:r>
            <a:endParaRPr lang="zh-TW" altLang="zh-TW"/>
          </a:p>
        </p:txBody>
      </p:sp>
      <p:sp>
        <p:nvSpPr>
          <p:cNvPr id="25604" name="投影片編號版面配置區 3"/>
          <p:cNvSpPr>
            <a:spLocks noGrp="1"/>
          </p:cNvSpPr>
          <p:nvPr>
            <p:ph type="sldNum" sz="quarter" idx="10"/>
          </p:nvPr>
        </p:nvSpPr>
        <p:spPr>
          <a:noFill/>
        </p:spPr>
        <p:txBody>
          <a:bodyPr/>
          <a:lstStyle/>
          <a:p>
            <a:fld id="{1AFD1696-950F-47E4-AD3A-080A0AC12217}" type="slidenum">
              <a:rPr lang="en-US" altLang="zh-TW">
                <a:solidFill>
                  <a:prstClr val="white"/>
                </a:solidFill>
              </a:rPr>
              <a:pPr/>
              <a:t>12</a:t>
            </a:fld>
            <a:endParaRPr lang="en-US" altLang="zh-TW">
              <a:solidFill>
                <a:prstClr val="white"/>
              </a:solidFill>
            </a:endParaRPr>
          </a:p>
        </p:txBody>
      </p:sp>
      <p:pic>
        <p:nvPicPr>
          <p:cNvPr id="25605" name="圖片 1"/>
          <p:cNvPicPr>
            <a:picLocks noChangeAspect="1"/>
          </p:cNvPicPr>
          <p:nvPr/>
        </p:nvPicPr>
        <p:blipFill>
          <a:blip r:embed="rId2" cstate="print"/>
          <a:srcRect/>
          <a:stretch>
            <a:fillRect/>
          </a:stretch>
        </p:blipFill>
        <p:spPr bwMode="auto">
          <a:xfrm>
            <a:off x="2184890" y="2944814"/>
            <a:ext cx="4774223" cy="1743075"/>
          </a:xfrm>
          <a:prstGeom prst="rect">
            <a:avLst/>
          </a:prstGeom>
          <a:noFill/>
          <a:ln w="9525">
            <a:noFill/>
            <a:miter lim="800000"/>
            <a:headEnd/>
            <a:tailEnd/>
          </a:ln>
        </p:spPr>
      </p:pic>
      <p:pic>
        <p:nvPicPr>
          <p:cNvPr id="25606" name="圖片 3"/>
          <p:cNvPicPr>
            <a:picLocks noChangeAspect="1"/>
          </p:cNvPicPr>
          <p:nvPr/>
        </p:nvPicPr>
        <p:blipFill>
          <a:blip r:embed="rId3" cstate="print"/>
          <a:srcRect/>
          <a:stretch>
            <a:fillRect/>
          </a:stretch>
        </p:blipFill>
        <p:spPr bwMode="auto">
          <a:xfrm>
            <a:off x="2312377" y="4981578"/>
            <a:ext cx="4062046" cy="2952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noChangeArrowheads="1"/>
          </p:cNvSpPr>
          <p:nvPr>
            <p:ph type="title"/>
          </p:nvPr>
        </p:nvSpPr>
        <p:spPr/>
        <p:txBody>
          <a:bodyPr/>
          <a:lstStyle/>
          <a:p>
            <a:r>
              <a:rPr lang="en-US" altLang="zh-TW"/>
              <a:t>Approach</a:t>
            </a:r>
            <a:endParaRPr lang="zh-TW" altLang="en-US"/>
          </a:p>
        </p:txBody>
      </p:sp>
      <p:sp>
        <p:nvSpPr>
          <p:cNvPr id="26627" name="內容版面配置區 2"/>
          <p:cNvSpPr>
            <a:spLocks noGrp="1" noChangeArrowheads="1"/>
          </p:cNvSpPr>
          <p:nvPr>
            <p:ph idx="1"/>
          </p:nvPr>
        </p:nvSpPr>
        <p:spPr/>
        <p:txBody>
          <a:bodyPr/>
          <a:lstStyle/>
          <a:p>
            <a:r>
              <a:rPr lang="zh-TW" altLang="zh-TW"/>
              <a:t>Multi-generation diffusion model (SMPRT model)</a:t>
            </a:r>
          </a:p>
          <a:p>
            <a:pPr lvl="1"/>
            <a:r>
              <a:rPr lang="en-US" altLang="zh-TW"/>
              <a:t>Finally, the SMPRT model is integrated as</a:t>
            </a:r>
            <a:endParaRPr lang="zh-TW" altLang="zh-TW"/>
          </a:p>
        </p:txBody>
      </p:sp>
      <p:sp>
        <p:nvSpPr>
          <p:cNvPr id="26628" name="投影片編號版面配置區 3"/>
          <p:cNvSpPr>
            <a:spLocks noGrp="1"/>
          </p:cNvSpPr>
          <p:nvPr>
            <p:ph type="sldNum" sz="quarter" idx="10"/>
          </p:nvPr>
        </p:nvSpPr>
        <p:spPr>
          <a:noFill/>
        </p:spPr>
        <p:txBody>
          <a:bodyPr/>
          <a:lstStyle/>
          <a:p>
            <a:fld id="{81DF26C4-DBA0-4F5F-87E8-D713EB539642}" type="slidenum">
              <a:rPr lang="en-US" altLang="zh-TW">
                <a:solidFill>
                  <a:prstClr val="white"/>
                </a:solidFill>
              </a:rPr>
              <a:pPr/>
              <a:t>13</a:t>
            </a:fld>
            <a:endParaRPr lang="en-US" altLang="zh-TW">
              <a:solidFill>
                <a:prstClr val="white"/>
              </a:solidFill>
            </a:endParaRPr>
          </a:p>
        </p:txBody>
      </p:sp>
      <p:pic>
        <p:nvPicPr>
          <p:cNvPr id="26629" name="圖片 2"/>
          <p:cNvPicPr>
            <a:picLocks noChangeAspect="1"/>
          </p:cNvPicPr>
          <p:nvPr/>
        </p:nvPicPr>
        <p:blipFill>
          <a:blip r:embed="rId2" cstate="print"/>
          <a:srcRect/>
          <a:stretch>
            <a:fillRect/>
          </a:stretch>
        </p:blipFill>
        <p:spPr bwMode="auto">
          <a:xfrm>
            <a:off x="694594" y="3478214"/>
            <a:ext cx="3314700" cy="676275"/>
          </a:xfrm>
          <a:prstGeom prst="rect">
            <a:avLst/>
          </a:prstGeom>
          <a:noFill/>
          <a:ln w="9525">
            <a:solidFill>
              <a:srgbClr val="C00000"/>
            </a:solidFill>
            <a:miter lim="800000"/>
            <a:headEnd/>
            <a:tailEnd/>
          </a:ln>
        </p:spPr>
      </p:pic>
      <p:pic>
        <p:nvPicPr>
          <p:cNvPr id="26630" name="圖片 4"/>
          <p:cNvPicPr>
            <a:picLocks noChangeAspect="1"/>
          </p:cNvPicPr>
          <p:nvPr/>
        </p:nvPicPr>
        <p:blipFill>
          <a:blip r:embed="rId3" cstate="print"/>
          <a:srcRect/>
          <a:stretch>
            <a:fillRect/>
          </a:stretch>
        </p:blipFill>
        <p:spPr bwMode="auto">
          <a:xfrm>
            <a:off x="4813789" y="2205041"/>
            <a:ext cx="3719146" cy="42767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noChangeArrowheads="1"/>
          </p:cNvSpPr>
          <p:nvPr>
            <p:ph type="title"/>
          </p:nvPr>
        </p:nvSpPr>
        <p:spPr/>
        <p:txBody>
          <a:bodyPr/>
          <a:lstStyle/>
          <a:p>
            <a:r>
              <a:rPr lang="en-US" altLang="zh-TW"/>
              <a:t>Approach</a:t>
            </a:r>
            <a:endParaRPr lang="zh-TW" altLang="en-US"/>
          </a:p>
        </p:txBody>
      </p:sp>
      <p:sp>
        <p:nvSpPr>
          <p:cNvPr id="24578"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dirty="0">
                <a:noFill/>
              </a:rPr>
              <a:t> </a:t>
            </a:r>
          </a:p>
        </p:txBody>
      </p:sp>
      <p:sp>
        <p:nvSpPr>
          <p:cNvPr id="27652" name="投影片編號版面配置區 3"/>
          <p:cNvSpPr>
            <a:spLocks noGrp="1"/>
          </p:cNvSpPr>
          <p:nvPr>
            <p:ph type="sldNum" sz="quarter" idx="10"/>
          </p:nvPr>
        </p:nvSpPr>
        <p:spPr>
          <a:noFill/>
        </p:spPr>
        <p:txBody>
          <a:bodyPr/>
          <a:lstStyle/>
          <a:p>
            <a:fld id="{8442EB46-989E-44E6-8BAF-1925469CAEDC}" type="slidenum">
              <a:rPr lang="en-US" altLang="zh-TW">
                <a:solidFill>
                  <a:prstClr val="white"/>
                </a:solidFill>
              </a:rPr>
              <a:pPr/>
              <a:t>14</a:t>
            </a:fld>
            <a:endParaRPr lang="en-US" altLang="zh-TW">
              <a:solidFill>
                <a:prstClr val="white"/>
              </a:solidFill>
            </a:endParaRPr>
          </a:p>
        </p:txBody>
      </p:sp>
      <p:pic>
        <p:nvPicPr>
          <p:cNvPr id="27653" name="圖片 1"/>
          <p:cNvPicPr>
            <a:picLocks noChangeAspect="1"/>
          </p:cNvPicPr>
          <p:nvPr/>
        </p:nvPicPr>
        <p:blipFill>
          <a:blip r:embed="rId3" cstate="print"/>
          <a:srcRect/>
          <a:stretch>
            <a:fillRect/>
          </a:stretch>
        </p:blipFill>
        <p:spPr bwMode="auto">
          <a:xfrm>
            <a:off x="3345475" y="5576891"/>
            <a:ext cx="2453054" cy="6953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noChangeArrowheads="1"/>
          </p:cNvSpPr>
          <p:nvPr>
            <p:ph type="title"/>
          </p:nvPr>
        </p:nvSpPr>
        <p:spPr/>
        <p:txBody>
          <a:bodyPr/>
          <a:lstStyle/>
          <a:p>
            <a:r>
              <a:rPr lang="en-US" altLang="zh-TW"/>
              <a:t>Empirical study</a:t>
            </a:r>
            <a:endParaRPr lang="zh-TW" altLang="en-US"/>
          </a:p>
        </p:txBody>
      </p:sp>
      <p:sp>
        <p:nvSpPr>
          <p:cNvPr id="28675" name="內容版面配置區 2"/>
          <p:cNvSpPr>
            <a:spLocks noGrp="1" noChangeArrowheads="1"/>
          </p:cNvSpPr>
          <p:nvPr>
            <p:ph idx="1"/>
          </p:nvPr>
        </p:nvSpPr>
        <p:spPr/>
        <p:txBody>
          <a:bodyPr/>
          <a:lstStyle/>
          <a:p>
            <a:r>
              <a:rPr lang="en-US" altLang="zh-TW"/>
              <a:t>Problem definition</a:t>
            </a:r>
          </a:p>
          <a:p>
            <a:pPr lvl="1"/>
            <a:r>
              <a:rPr lang="en-US" altLang="zh-TW"/>
              <a:t>Semiconductor companies always adopt a make-to-order strategy</a:t>
            </a:r>
          </a:p>
          <a:p>
            <a:pPr lvl="1"/>
            <a:r>
              <a:rPr lang="en-US" altLang="zh-TW"/>
              <a:t>Quantity of semiconductor products affects capacity allocation and capacity level</a:t>
            </a:r>
          </a:p>
          <a:p>
            <a:pPr lvl="1"/>
            <a:r>
              <a:rPr lang="en-US" altLang="zh-TW"/>
              <a:t>This study constructs a systematic framework for solving problems involving product demand forecasting</a:t>
            </a:r>
          </a:p>
          <a:p>
            <a:pPr lvl="1"/>
            <a:r>
              <a:rPr lang="en-US" altLang="zh-TW"/>
              <a:t>Describes the PLC and accurately forecasts semiconductor product demand to assist in capacity allocation and expansion, thus maximizing capacity utilization and profit by using the product demand forecasting framework </a:t>
            </a:r>
            <a:endParaRPr lang="zh-TW" altLang="en-US"/>
          </a:p>
        </p:txBody>
      </p:sp>
      <p:sp>
        <p:nvSpPr>
          <p:cNvPr id="28676" name="投影片編號版面配置區 3"/>
          <p:cNvSpPr>
            <a:spLocks noGrp="1"/>
          </p:cNvSpPr>
          <p:nvPr>
            <p:ph type="sldNum" sz="quarter" idx="10"/>
          </p:nvPr>
        </p:nvSpPr>
        <p:spPr>
          <a:noFill/>
        </p:spPr>
        <p:txBody>
          <a:bodyPr/>
          <a:lstStyle/>
          <a:p>
            <a:fld id="{8703DFDF-8F57-4234-AF95-B386C25A9DD7}" type="slidenum">
              <a:rPr lang="en-US" altLang="zh-TW">
                <a:solidFill>
                  <a:prstClr val="white"/>
                </a:solidFill>
              </a:rPr>
              <a:pPr/>
              <a:t>15</a:t>
            </a:fld>
            <a:endParaRPr lang="en-US" altLang="zh-TW">
              <a:solidFill>
                <a:prstClr val="whit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noChangeArrowheads="1"/>
          </p:cNvSpPr>
          <p:nvPr>
            <p:ph type="title"/>
          </p:nvPr>
        </p:nvSpPr>
        <p:spPr/>
        <p:txBody>
          <a:bodyPr/>
          <a:lstStyle/>
          <a:p>
            <a:r>
              <a:rPr lang="en-US" altLang="zh-TW"/>
              <a:t>Empirical study</a:t>
            </a:r>
            <a:endParaRPr lang="zh-TW" altLang="en-US"/>
          </a:p>
        </p:txBody>
      </p:sp>
      <p:sp>
        <p:nvSpPr>
          <p:cNvPr id="29699" name="內容版面配置區 2"/>
          <p:cNvSpPr>
            <a:spLocks noGrp="1" noChangeArrowheads="1"/>
          </p:cNvSpPr>
          <p:nvPr>
            <p:ph idx="1"/>
          </p:nvPr>
        </p:nvSpPr>
        <p:spPr/>
        <p:txBody>
          <a:bodyPr/>
          <a:lstStyle/>
          <a:p>
            <a:r>
              <a:rPr lang="en-US" altLang="zh-TW"/>
              <a:t>Data preparation</a:t>
            </a:r>
          </a:p>
          <a:p>
            <a:pPr lvl="1"/>
            <a:r>
              <a:rPr lang="en-US" altLang="zh-TW"/>
              <a:t>Historical product demand transaction data collected on quarterly basis</a:t>
            </a:r>
          </a:p>
          <a:p>
            <a:pPr lvl="1"/>
            <a:r>
              <a:rPr lang="en-US" altLang="zh-TW"/>
              <a:t>A semiconductor product X for performing the validation</a:t>
            </a:r>
          </a:p>
          <a:p>
            <a:pPr lvl="1"/>
            <a:r>
              <a:rPr lang="en-US" altLang="zh-TW"/>
              <a:t>The analysis is performed using a quarterly time scale</a:t>
            </a:r>
          </a:p>
          <a:p>
            <a:pPr lvl="1"/>
            <a:r>
              <a:rPr lang="en-US" altLang="zh-TW"/>
              <a:t>The total time horizon is 36 quarters</a:t>
            </a:r>
          </a:p>
          <a:p>
            <a:pPr lvl="1"/>
            <a:r>
              <a:rPr lang="en-US" altLang="zh-TW"/>
              <a:t>Semiconductor product X is manufactured using different technologies</a:t>
            </a:r>
          </a:p>
          <a:p>
            <a:pPr lvl="1"/>
            <a:r>
              <a:rPr lang="en-US" altLang="zh-TW"/>
              <a:t>There are 36, 29, 17, and 9 quarters of data for generations 1–4, respectively</a:t>
            </a:r>
          </a:p>
        </p:txBody>
      </p:sp>
      <p:sp>
        <p:nvSpPr>
          <p:cNvPr id="29700" name="投影片編號版面配置區 3"/>
          <p:cNvSpPr>
            <a:spLocks noGrp="1"/>
          </p:cNvSpPr>
          <p:nvPr>
            <p:ph type="sldNum" sz="quarter" idx="10"/>
          </p:nvPr>
        </p:nvSpPr>
        <p:spPr>
          <a:noFill/>
        </p:spPr>
        <p:txBody>
          <a:bodyPr/>
          <a:lstStyle/>
          <a:p>
            <a:fld id="{36739D9C-F2A6-4F9C-8842-ACBC88F02341}" type="slidenum">
              <a:rPr lang="en-US" altLang="zh-TW">
                <a:solidFill>
                  <a:prstClr val="white"/>
                </a:solidFill>
              </a:rPr>
              <a:pPr/>
              <a:t>16</a:t>
            </a:fld>
            <a:endParaRPr lang="en-US" altLang="zh-TW">
              <a:solidFill>
                <a:prstClr val="whit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noChangeArrowheads="1"/>
          </p:cNvSpPr>
          <p:nvPr>
            <p:ph type="title"/>
          </p:nvPr>
        </p:nvSpPr>
        <p:spPr/>
        <p:txBody>
          <a:bodyPr/>
          <a:lstStyle/>
          <a:p>
            <a:r>
              <a:rPr lang="en-US" altLang="zh-TW"/>
              <a:t>Empirical study</a:t>
            </a:r>
            <a:endParaRPr lang="zh-TW" altLang="en-US"/>
          </a:p>
        </p:txBody>
      </p:sp>
      <p:sp>
        <p:nvSpPr>
          <p:cNvPr id="30723" name="內容版面配置區 2"/>
          <p:cNvSpPr>
            <a:spLocks noGrp="1" noChangeArrowheads="1"/>
          </p:cNvSpPr>
          <p:nvPr>
            <p:ph idx="1"/>
          </p:nvPr>
        </p:nvSpPr>
        <p:spPr/>
        <p:txBody>
          <a:bodyPr/>
          <a:lstStyle/>
          <a:p>
            <a:endParaRPr lang="zh-TW" altLang="en-US"/>
          </a:p>
        </p:txBody>
      </p:sp>
      <p:sp>
        <p:nvSpPr>
          <p:cNvPr id="30724" name="投影片編號版面配置區 3"/>
          <p:cNvSpPr>
            <a:spLocks noGrp="1" noChangeArrowheads="1"/>
          </p:cNvSpPr>
          <p:nvPr>
            <p:ph type="sldNum" sz="quarter" idx="10"/>
          </p:nvPr>
        </p:nvSpPr>
        <p:spPr>
          <a:noFill/>
        </p:spPr>
        <p:txBody>
          <a:bodyPr/>
          <a:lstStyle/>
          <a:p>
            <a:fld id="{C47D2900-13FB-45D7-B648-7FF8DF6F6227}" type="slidenum">
              <a:rPr lang="en-US" altLang="zh-TW">
                <a:solidFill>
                  <a:prstClr val="white"/>
                </a:solidFill>
              </a:rPr>
              <a:pPr/>
              <a:t>17</a:t>
            </a:fld>
            <a:endParaRPr lang="en-US" altLang="zh-TW">
              <a:solidFill>
                <a:prstClr val="white"/>
              </a:solidFill>
            </a:endParaRPr>
          </a:p>
        </p:txBody>
      </p:sp>
      <p:pic>
        <p:nvPicPr>
          <p:cNvPr id="30725" name="圖片 4"/>
          <p:cNvPicPr>
            <a:picLocks noChangeAspect="1" noChangeArrowheads="1"/>
          </p:cNvPicPr>
          <p:nvPr/>
        </p:nvPicPr>
        <p:blipFill>
          <a:blip r:embed="rId2" cstate="print"/>
          <a:srcRect/>
          <a:stretch>
            <a:fillRect/>
          </a:stretch>
        </p:blipFill>
        <p:spPr bwMode="auto">
          <a:xfrm>
            <a:off x="432290" y="387353"/>
            <a:ext cx="8279423" cy="2759075"/>
          </a:xfrm>
          <a:prstGeom prst="rect">
            <a:avLst/>
          </a:prstGeom>
          <a:noFill/>
          <a:ln w="9525">
            <a:noFill/>
            <a:miter lim="800000"/>
            <a:headEnd/>
            <a:tailEnd/>
          </a:ln>
        </p:spPr>
      </p:pic>
      <p:pic>
        <p:nvPicPr>
          <p:cNvPr id="30726" name="圖片 5"/>
          <p:cNvPicPr>
            <a:picLocks noChangeAspect="1" noChangeArrowheads="1"/>
          </p:cNvPicPr>
          <p:nvPr/>
        </p:nvPicPr>
        <p:blipFill>
          <a:blip r:embed="rId3" cstate="print"/>
          <a:srcRect/>
          <a:stretch>
            <a:fillRect/>
          </a:stretch>
        </p:blipFill>
        <p:spPr bwMode="auto">
          <a:xfrm>
            <a:off x="1647092" y="3409950"/>
            <a:ext cx="5451231" cy="3124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noChangeArrowheads="1"/>
          </p:cNvSpPr>
          <p:nvPr>
            <p:ph type="title"/>
          </p:nvPr>
        </p:nvSpPr>
        <p:spPr/>
        <p:txBody>
          <a:bodyPr/>
          <a:lstStyle/>
          <a:p>
            <a:r>
              <a:rPr lang="en-US" altLang="zh-TW"/>
              <a:t>Empirical study</a:t>
            </a:r>
            <a:endParaRPr lang="zh-TW" altLang="en-US"/>
          </a:p>
        </p:txBody>
      </p:sp>
      <p:sp>
        <p:nvSpPr>
          <p:cNvPr id="31747" name="內容版面配置區 2"/>
          <p:cNvSpPr>
            <a:spLocks noGrp="1" noChangeArrowheads="1"/>
          </p:cNvSpPr>
          <p:nvPr>
            <p:ph idx="1"/>
          </p:nvPr>
        </p:nvSpPr>
        <p:spPr/>
        <p:txBody>
          <a:bodyPr/>
          <a:lstStyle/>
          <a:p>
            <a:r>
              <a:rPr lang="en-US" altLang="zh-TW"/>
              <a:t>Diffusion model construction</a:t>
            </a:r>
          </a:p>
          <a:p>
            <a:pPr lvl="1"/>
            <a:r>
              <a:rPr lang="en-US" altLang="zh-TW"/>
              <a:t>Step 1: Compare the Norton and Bass and Islam and Meade models. Expand the model based on four generations</a:t>
            </a:r>
          </a:p>
        </p:txBody>
      </p:sp>
      <p:sp>
        <p:nvSpPr>
          <p:cNvPr id="31748" name="投影片編號版面配置區 3"/>
          <p:cNvSpPr>
            <a:spLocks noGrp="1"/>
          </p:cNvSpPr>
          <p:nvPr>
            <p:ph type="sldNum" sz="quarter" idx="10"/>
          </p:nvPr>
        </p:nvSpPr>
        <p:spPr>
          <a:noFill/>
        </p:spPr>
        <p:txBody>
          <a:bodyPr/>
          <a:lstStyle/>
          <a:p>
            <a:fld id="{8E8D6FD4-4E1B-43B7-B4AD-EEBAA4AC3397}" type="slidenum">
              <a:rPr lang="en-US" altLang="zh-TW">
                <a:solidFill>
                  <a:prstClr val="white"/>
                </a:solidFill>
              </a:rPr>
              <a:pPr/>
              <a:t>18</a:t>
            </a:fld>
            <a:endParaRPr lang="en-US" altLang="zh-TW">
              <a:solidFill>
                <a:prstClr val="white"/>
              </a:solidFill>
            </a:endParaRPr>
          </a:p>
        </p:txBody>
      </p:sp>
      <p:pic>
        <p:nvPicPr>
          <p:cNvPr id="31749" name="圖片 1"/>
          <p:cNvPicPr>
            <a:picLocks noChangeAspect="1" noChangeArrowheads="1"/>
          </p:cNvPicPr>
          <p:nvPr/>
        </p:nvPicPr>
        <p:blipFill>
          <a:blip r:embed="rId2" cstate="print"/>
          <a:srcRect/>
          <a:stretch>
            <a:fillRect/>
          </a:stretch>
        </p:blipFill>
        <p:spPr bwMode="auto">
          <a:xfrm>
            <a:off x="2672862" y="2635253"/>
            <a:ext cx="3798277" cy="38893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noChangeArrowheads="1"/>
          </p:cNvSpPr>
          <p:nvPr>
            <p:ph type="title"/>
          </p:nvPr>
        </p:nvSpPr>
        <p:spPr/>
        <p:txBody>
          <a:bodyPr/>
          <a:lstStyle/>
          <a:p>
            <a:r>
              <a:rPr lang="en-US" altLang="zh-TW"/>
              <a:t>Empirical study</a:t>
            </a:r>
            <a:endParaRPr lang="zh-TW" altLang="en-US"/>
          </a:p>
        </p:txBody>
      </p:sp>
      <p:sp>
        <p:nvSpPr>
          <p:cNvPr id="32771" name="內容版面配置區 2"/>
          <p:cNvSpPr>
            <a:spLocks noGrp="1" noChangeArrowheads="1"/>
          </p:cNvSpPr>
          <p:nvPr>
            <p:ph idx="1"/>
          </p:nvPr>
        </p:nvSpPr>
        <p:spPr/>
        <p:txBody>
          <a:bodyPr/>
          <a:lstStyle/>
          <a:p>
            <a:r>
              <a:rPr lang="en-US" altLang="zh-TW"/>
              <a:t>Diffusion model construction</a:t>
            </a:r>
          </a:p>
          <a:p>
            <a:pPr lvl="1"/>
            <a:r>
              <a:rPr lang="en-US" altLang="zh-TW"/>
              <a:t>Step 2: Test the parameter constancy (using FIML)</a:t>
            </a:r>
          </a:p>
          <a:p>
            <a:pPr lvl="1"/>
            <a:r>
              <a:rPr lang="en-US" altLang="zh-TW"/>
              <a:t>Define the Norton and Bass model as a restricted model. </a:t>
            </a:r>
          </a:p>
          <a:p>
            <a:pPr lvl="1"/>
            <a:r>
              <a:rPr lang="en-US" altLang="zh-TW"/>
              <a:t>Define the Islam and Meade model as an unrestricted model.</a:t>
            </a:r>
          </a:p>
          <a:p>
            <a:pPr lvl="1"/>
            <a:endParaRPr lang="en-US" altLang="zh-TW"/>
          </a:p>
          <a:p>
            <a:pPr lvl="1"/>
            <a:endParaRPr lang="en-US" altLang="zh-TW"/>
          </a:p>
          <a:p>
            <a:pPr lvl="1"/>
            <a:endParaRPr lang="en-US" altLang="zh-TW"/>
          </a:p>
          <a:p>
            <a:pPr lvl="1"/>
            <a:r>
              <a:rPr lang="en-US" altLang="zh-TW"/>
              <a:t>Test the statistics</a:t>
            </a:r>
          </a:p>
        </p:txBody>
      </p:sp>
      <p:sp>
        <p:nvSpPr>
          <p:cNvPr id="32772" name="投影片編號版面配置區 3"/>
          <p:cNvSpPr>
            <a:spLocks noGrp="1"/>
          </p:cNvSpPr>
          <p:nvPr>
            <p:ph type="sldNum" sz="quarter" idx="10"/>
          </p:nvPr>
        </p:nvSpPr>
        <p:spPr>
          <a:noFill/>
        </p:spPr>
        <p:txBody>
          <a:bodyPr/>
          <a:lstStyle/>
          <a:p>
            <a:fld id="{EE887605-A9FD-417D-8A34-739DA73F9304}" type="slidenum">
              <a:rPr lang="en-US" altLang="zh-TW">
                <a:solidFill>
                  <a:prstClr val="white"/>
                </a:solidFill>
              </a:rPr>
              <a:pPr/>
              <a:t>19</a:t>
            </a:fld>
            <a:endParaRPr lang="en-US" altLang="zh-TW">
              <a:solidFill>
                <a:prstClr val="white"/>
              </a:solidFill>
            </a:endParaRPr>
          </a:p>
        </p:txBody>
      </p:sp>
      <p:pic>
        <p:nvPicPr>
          <p:cNvPr id="32773" name="圖片 2"/>
          <p:cNvPicPr>
            <a:picLocks noChangeAspect="1" noChangeArrowheads="1"/>
          </p:cNvPicPr>
          <p:nvPr/>
        </p:nvPicPr>
        <p:blipFill>
          <a:blip r:embed="rId2" cstate="print"/>
          <a:srcRect/>
          <a:stretch>
            <a:fillRect/>
          </a:stretch>
        </p:blipFill>
        <p:spPr bwMode="auto">
          <a:xfrm>
            <a:off x="2184890" y="3087688"/>
            <a:ext cx="4774223" cy="728662"/>
          </a:xfrm>
          <a:prstGeom prst="rect">
            <a:avLst/>
          </a:prstGeom>
          <a:noFill/>
          <a:ln w="9525">
            <a:noFill/>
            <a:miter lim="800000"/>
            <a:headEnd/>
            <a:tailEnd/>
          </a:ln>
        </p:spPr>
      </p:pic>
      <p:pic>
        <p:nvPicPr>
          <p:cNvPr id="32774" name="圖片 3"/>
          <p:cNvPicPr>
            <a:picLocks noChangeAspect="1" noChangeArrowheads="1"/>
          </p:cNvPicPr>
          <p:nvPr/>
        </p:nvPicPr>
        <p:blipFill>
          <a:blip r:embed="rId3" cstate="print"/>
          <a:srcRect/>
          <a:stretch>
            <a:fillRect/>
          </a:stretch>
        </p:blipFill>
        <p:spPr bwMode="auto">
          <a:xfrm>
            <a:off x="2045677" y="4508503"/>
            <a:ext cx="5707674" cy="576263"/>
          </a:xfrm>
          <a:prstGeom prst="rect">
            <a:avLst/>
          </a:prstGeom>
          <a:noFill/>
          <a:ln w="9525">
            <a:noFill/>
            <a:miter lim="800000"/>
            <a:headEnd/>
            <a:tailEnd/>
          </a:ln>
        </p:spPr>
      </p:pic>
      <p:pic>
        <p:nvPicPr>
          <p:cNvPr id="32775" name="圖片 4"/>
          <p:cNvPicPr>
            <a:picLocks noChangeAspect="1" noChangeArrowheads="1"/>
          </p:cNvPicPr>
          <p:nvPr/>
        </p:nvPicPr>
        <p:blipFill>
          <a:blip r:embed="rId4" cstate="print"/>
          <a:srcRect/>
          <a:stretch>
            <a:fillRect/>
          </a:stretch>
        </p:blipFill>
        <p:spPr bwMode="auto">
          <a:xfrm>
            <a:off x="2154117" y="5214938"/>
            <a:ext cx="5237285" cy="1162050"/>
          </a:xfrm>
          <a:prstGeom prst="rect">
            <a:avLst/>
          </a:prstGeom>
          <a:noFill/>
          <a:ln w="9525">
            <a:noFill/>
            <a:miter lim="800000"/>
            <a:headEnd/>
            <a:tailEnd/>
          </a:ln>
        </p:spPr>
      </p:pic>
      <p:pic>
        <p:nvPicPr>
          <p:cNvPr id="32776" name="圖片 5"/>
          <p:cNvPicPr>
            <a:picLocks noChangeAspect="1"/>
          </p:cNvPicPr>
          <p:nvPr/>
        </p:nvPicPr>
        <p:blipFill>
          <a:blip r:embed="rId5" cstate="print"/>
          <a:srcRect/>
          <a:stretch>
            <a:fillRect/>
          </a:stretch>
        </p:blipFill>
        <p:spPr bwMode="auto">
          <a:xfrm>
            <a:off x="4309698" y="5126038"/>
            <a:ext cx="3050931" cy="266700"/>
          </a:xfrm>
          <a:prstGeom prst="rect">
            <a:avLst/>
          </a:prstGeom>
          <a:noFill/>
          <a:ln w="9525">
            <a:solidFill>
              <a:schemeClr val="tx1"/>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noChangeArrowheads="1"/>
          </p:cNvSpPr>
          <p:nvPr>
            <p:ph type="title"/>
          </p:nvPr>
        </p:nvSpPr>
        <p:spPr/>
        <p:txBody>
          <a:bodyPr/>
          <a:lstStyle/>
          <a:p>
            <a:r>
              <a:rPr lang="en-US" altLang="zh-TW"/>
              <a:t>Fundamental</a:t>
            </a:r>
            <a:endParaRPr lang="zh-TW" altLang="en-US"/>
          </a:p>
        </p:txBody>
      </p:sp>
      <p:sp>
        <p:nvSpPr>
          <p:cNvPr id="15363" name="內容版面配置區 2"/>
          <p:cNvSpPr>
            <a:spLocks noGrp="1" noChangeArrowheads="1"/>
          </p:cNvSpPr>
          <p:nvPr>
            <p:ph idx="1"/>
          </p:nvPr>
        </p:nvSpPr>
        <p:spPr/>
        <p:txBody>
          <a:bodyPr/>
          <a:lstStyle/>
          <a:p>
            <a:r>
              <a:rPr lang="en-US" altLang="zh-TW"/>
              <a:t>Multi-generation diffusion model</a:t>
            </a:r>
          </a:p>
          <a:p>
            <a:pPr lvl="1"/>
            <a:r>
              <a:rPr lang="en-US" altLang="zh-TW"/>
              <a:t>Speece and Maclachlan (1995) considered the factors of price and growth in a multi-generation diffusion model </a:t>
            </a:r>
          </a:p>
          <a:p>
            <a:pPr lvl="1"/>
            <a:endParaRPr lang="en-US" altLang="zh-TW"/>
          </a:p>
          <a:p>
            <a:pPr lvl="1"/>
            <a:endParaRPr lang="en-US" altLang="zh-TW"/>
          </a:p>
        </p:txBody>
      </p:sp>
      <p:sp>
        <p:nvSpPr>
          <p:cNvPr id="15364" name="投影片編號版面配置區 3"/>
          <p:cNvSpPr>
            <a:spLocks noGrp="1"/>
          </p:cNvSpPr>
          <p:nvPr>
            <p:ph type="sldNum" sz="quarter" idx="10"/>
          </p:nvPr>
        </p:nvSpPr>
        <p:spPr>
          <a:noFill/>
        </p:spPr>
        <p:txBody>
          <a:bodyPr/>
          <a:lstStyle/>
          <a:p>
            <a:fld id="{9EA110E4-BFEE-44CF-8F14-F11B3220D7B7}" type="slidenum">
              <a:rPr lang="en-US" altLang="zh-TW">
                <a:solidFill>
                  <a:prstClr val="white"/>
                </a:solidFill>
              </a:rPr>
              <a:pPr/>
              <a:t>2</a:t>
            </a:fld>
            <a:endParaRPr lang="en-US" altLang="zh-TW">
              <a:solidFill>
                <a:prstClr val="white"/>
              </a:solidFill>
            </a:endParaRPr>
          </a:p>
        </p:txBody>
      </p:sp>
      <p:pic>
        <p:nvPicPr>
          <p:cNvPr id="15365" name="圖片 1"/>
          <p:cNvPicPr>
            <a:picLocks noChangeAspect="1" noChangeArrowheads="1"/>
          </p:cNvPicPr>
          <p:nvPr/>
        </p:nvPicPr>
        <p:blipFill>
          <a:blip r:embed="rId2" cstate="print"/>
          <a:srcRect/>
          <a:stretch>
            <a:fillRect/>
          </a:stretch>
        </p:blipFill>
        <p:spPr bwMode="auto">
          <a:xfrm>
            <a:off x="1434613" y="2492378"/>
            <a:ext cx="6274777" cy="936625"/>
          </a:xfrm>
          <a:prstGeom prst="rect">
            <a:avLst/>
          </a:prstGeom>
          <a:noFill/>
          <a:ln w="9525">
            <a:noFill/>
            <a:miter lim="800000"/>
            <a:headEnd/>
            <a:tailEnd/>
          </a:ln>
        </p:spPr>
      </p:pic>
      <p:pic>
        <p:nvPicPr>
          <p:cNvPr id="15366" name="圖片 4"/>
          <p:cNvPicPr>
            <a:picLocks noChangeAspect="1" noChangeArrowheads="1"/>
          </p:cNvPicPr>
          <p:nvPr/>
        </p:nvPicPr>
        <p:blipFill>
          <a:blip r:embed="rId3" cstate="print"/>
          <a:srcRect/>
          <a:stretch>
            <a:fillRect/>
          </a:stretch>
        </p:blipFill>
        <p:spPr bwMode="auto">
          <a:xfrm>
            <a:off x="309198" y="3457575"/>
            <a:ext cx="8373208" cy="29035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noChangeArrowheads="1"/>
          </p:cNvSpPr>
          <p:nvPr>
            <p:ph type="title"/>
          </p:nvPr>
        </p:nvSpPr>
        <p:spPr/>
        <p:txBody>
          <a:bodyPr/>
          <a:lstStyle/>
          <a:p>
            <a:r>
              <a:rPr lang="en-US" altLang="zh-TW"/>
              <a:t>Empirical study</a:t>
            </a:r>
            <a:endParaRPr lang="zh-TW" altLang="en-US"/>
          </a:p>
        </p:txBody>
      </p:sp>
      <p:sp>
        <p:nvSpPr>
          <p:cNvPr id="18435"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dirty="0">
                <a:noFill/>
              </a:rPr>
              <a:t> </a:t>
            </a:r>
          </a:p>
        </p:txBody>
      </p:sp>
      <p:sp>
        <p:nvSpPr>
          <p:cNvPr id="33796" name="投影片編號版面配置區 3"/>
          <p:cNvSpPr>
            <a:spLocks noGrp="1"/>
          </p:cNvSpPr>
          <p:nvPr>
            <p:ph type="sldNum" sz="quarter" idx="10"/>
          </p:nvPr>
        </p:nvSpPr>
        <p:spPr>
          <a:noFill/>
        </p:spPr>
        <p:txBody>
          <a:bodyPr/>
          <a:lstStyle/>
          <a:p>
            <a:fld id="{FF5E4FCF-20E4-4D50-93A2-47A754193CB8}" type="slidenum">
              <a:rPr lang="en-US" altLang="zh-TW">
                <a:solidFill>
                  <a:prstClr val="white"/>
                </a:solidFill>
              </a:rPr>
              <a:pPr/>
              <a:t>20</a:t>
            </a:fld>
            <a:endParaRPr lang="en-US" altLang="zh-TW">
              <a:solidFill>
                <a:prstClr val="white"/>
              </a:solidFill>
            </a:endParaRPr>
          </a:p>
        </p:txBody>
      </p:sp>
      <p:pic>
        <p:nvPicPr>
          <p:cNvPr id="33797" name="圖片 1"/>
          <p:cNvPicPr>
            <a:picLocks noChangeAspect="1" noChangeArrowheads="1"/>
          </p:cNvPicPr>
          <p:nvPr/>
        </p:nvPicPr>
        <p:blipFill>
          <a:blip r:embed="rId3" cstate="print"/>
          <a:srcRect/>
          <a:stretch>
            <a:fillRect/>
          </a:stretch>
        </p:blipFill>
        <p:spPr bwMode="auto">
          <a:xfrm>
            <a:off x="3081706" y="2997200"/>
            <a:ext cx="2980592" cy="693738"/>
          </a:xfrm>
          <a:prstGeom prst="rect">
            <a:avLst/>
          </a:prstGeom>
          <a:noFill/>
          <a:ln w="9525">
            <a:noFill/>
            <a:miter lim="800000"/>
            <a:headEnd/>
            <a:tailEnd/>
          </a:ln>
        </p:spPr>
      </p:pic>
      <p:sp>
        <p:nvSpPr>
          <p:cNvPr id="2" name="文字方塊 1"/>
          <p:cNvSpPr txBox="1">
            <a:spLocks noRot="1" noChangeAspect="1" noMove="1" noResize="1" noEditPoints="1" noAdjustHandles="1" noChangeArrowheads="1" noChangeShapeType="1" noTextEdit="1"/>
          </p:cNvSpPr>
          <p:nvPr/>
        </p:nvSpPr>
        <p:spPr>
          <a:xfrm>
            <a:off x="5569034" y="2204863"/>
            <a:ext cx="864096" cy="369332"/>
          </a:xfrm>
          <a:prstGeom prst="rect">
            <a:avLst/>
          </a:prstGeom>
          <a:blipFill>
            <a:blip r:embed="rId4" cstate="print"/>
            <a:stretch>
              <a:fillRect t="-10000" r="-1307" b="-26667"/>
            </a:stretch>
          </a:blipFill>
        </p:spPr>
        <p:txBody>
          <a:bodyPr/>
          <a:lstStyle/>
          <a:p>
            <a:pPr eaLnBrk="0" fontAlgn="base" hangingPunct="0">
              <a:spcBef>
                <a:spcPct val="0"/>
              </a:spcBef>
              <a:spcAft>
                <a:spcPct val="0"/>
              </a:spcAft>
              <a:defRPr/>
            </a:pPr>
            <a:r>
              <a:rPr kumimoji="1" lang="zh-TW" altLang="en-US" sz="2400" i="1">
                <a:noFill/>
                <a:latin typeface="Times New Roman" pitchFamily="18" charset="0"/>
                <a:ea typeface="新細明體" panose="02020500000000000000" pitchFamily="18" charset="-12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noChangeArrowheads="1"/>
          </p:cNvSpPr>
          <p:nvPr>
            <p:ph type="title"/>
          </p:nvPr>
        </p:nvSpPr>
        <p:spPr/>
        <p:txBody>
          <a:bodyPr/>
          <a:lstStyle/>
          <a:p>
            <a:r>
              <a:rPr lang="en-US" altLang="zh-TW"/>
              <a:t>Empirical study</a:t>
            </a:r>
            <a:endParaRPr lang="zh-TW" altLang="en-US"/>
          </a:p>
        </p:txBody>
      </p:sp>
      <p:sp>
        <p:nvSpPr>
          <p:cNvPr id="34819" name="內容版面配置區 2"/>
          <p:cNvSpPr>
            <a:spLocks noGrp="1" noChangeArrowheads="1"/>
          </p:cNvSpPr>
          <p:nvPr>
            <p:ph idx="1"/>
          </p:nvPr>
        </p:nvSpPr>
        <p:spPr/>
        <p:txBody>
          <a:bodyPr/>
          <a:lstStyle/>
          <a:p>
            <a:r>
              <a:rPr lang="en-US" altLang="zh-TW"/>
              <a:t>Diffusion model construction</a:t>
            </a:r>
          </a:p>
          <a:p>
            <a:pPr lvl="1"/>
            <a:r>
              <a:rPr lang="en-US" altLang="zh-TW"/>
              <a:t>Step 3: Incorporate the effects into the proposed SMPRT model</a:t>
            </a:r>
          </a:p>
          <a:p>
            <a:pPr lvl="1"/>
            <a:r>
              <a:rPr lang="en-US" altLang="zh-TW"/>
              <a:t>The introduction times of the four generations of semiconductor product X are in quarters 1, 8, 20, and 28, respectively</a:t>
            </a:r>
          </a:p>
          <a:p>
            <a:pPr lvl="1"/>
            <a:endParaRPr lang="en-US" altLang="zh-TW"/>
          </a:p>
          <a:p>
            <a:pPr lvl="1"/>
            <a:endParaRPr lang="en-US" altLang="zh-TW"/>
          </a:p>
        </p:txBody>
      </p:sp>
      <p:sp>
        <p:nvSpPr>
          <p:cNvPr id="34820" name="投影片編號版面配置區 3"/>
          <p:cNvSpPr>
            <a:spLocks noGrp="1"/>
          </p:cNvSpPr>
          <p:nvPr>
            <p:ph type="sldNum" sz="quarter" idx="10"/>
          </p:nvPr>
        </p:nvSpPr>
        <p:spPr>
          <a:noFill/>
        </p:spPr>
        <p:txBody>
          <a:bodyPr/>
          <a:lstStyle/>
          <a:p>
            <a:fld id="{1E870A28-6FE1-4DBD-9769-457A60BBBA7B}" type="slidenum">
              <a:rPr lang="en-US" altLang="zh-TW">
                <a:solidFill>
                  <a:prstClr val="white"/>
                </a:solidFill>
              </a:rPr>
              <a:pPr/>
              <a:t>21</a:t>
            </a:fld>
            <a:endParaRPr lang="en-US" altLang="zh-TW">
              <a:solidFill>
                <a:prstClr val="white"/>
              </a:solidFill>
            </a:endParaRPr>
          </a:p>
        </p:txBody>
      </p:sp>
      <p:pic>
        <p:nvPicPr>
          <p:cNvPr id="34821" name="圖片 4"/>
          <p:cNvPicPr>
            <a:picLocks noChangeAspect="1" noChangeArrowheads="1"/>
          </p:cNvPicPr>
          <p:nvPr/>
        </p:nvPicPr>
        <p:blipFill>
          <a:blip r:embed="rId2" cstate="print"/>
          <a:srcRect/>
          <a:stretch>
            <a:fillRect/>
          </a:stretch>
        </p:blipFill>
        <p:spPr bwMode="auto">
          <a:xfrm>
            <a:off x="783076" y="3654905"/>
            <a:ext cx="3331724" cy="2692865"/>
          </a:xfrm>
          <a:prstGeom prst="rect">
            <a:avLst/>
          </a:prstGeom>
          <a:noFill/>
          <a:ln w="9525">
            <a:noFill/>
            <a:miter lim="800000"/>
            <a:headEnd/>
            <a:tailEnd/>
          </a:ln>
        </p:spPr>
      </p:pic>
      <p:pic>
        <p:nvPicPr>
          <p:cNvPr id="34822" name="圖片 6"/>
          <p:cNvPicPr>
            <a:picLocks noChangeAspect="1" noChangeArrowheads="1"/>
          </p:cNvPicPr>
          <p:nvPr/>
        </p:nvPicPr>
        <p:blipFill>
          <a:blip r:embed="rId3" cstate="print"/>
          <a:srcRect/>
          <a:stretch>
            <a:fillRect/>
          </a:stretch>
        </p:blipFill>
        <p:spPr bwMode="auto">
          <a:xfrm>
            <a:off x="4670239" y="3274064"/>
            <a:ext cx="3218542" cy="1488726"/>
          </a:xfrm>
          <a:prstGeom prst="rect">
            <a:avLst/>
          </a:prstGeom>
          <a:noFill/>
          <a:ln w="9525">
            <a:noFill/>
            <a:miter lim="800000"/>
            <a:headEnd/>
            <a:tailEnd/>
          </a:ln>
        </p:spPr>
      </p:pic>
      <p:pic>
        <p:nvPicPr>
          <p:cNvPr id="34823" name="圖片 7"/>
          <p:cNvPicPr>
            <a:picLocks noChangeAspect="1" noChangeArrowheads="1"/>
          </p:cNvPicPr>
          <p:nvPr/>
        </p:nvPicPr>
        <p:blipFill>
          <a:blip r:embed="rId4" cstate="print"/>
          <a:srcRect/>
          <a:stretch>
            <a:fillRect/>
          </a:stretch>
        </p:blipFill>
        <p:spPr bwMode="auto">
          <a:xfrm>
            <a:off x="4687766" y="5012396"/>
            <a:ext cx="3240240" cy="151223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noChangeArrowheads="1"/>
          </p:cNvSpPr>
          <p:nvPr>
            <p:ph type="title"/>
          </p:nvPr>
        </p:nvSpPr>
        <p:spPr/>
        <p:txBody>
          <a:bodyPr/>
          <a:lstStyle/>
          <a:p>
            <a:endParaRPr lang="zh-TW" altLang="en-US"/>
          </a:p>
        </p:txBody>
      </p:sp>
      <p:sp>
        <p:nvSpPr>
          <p:cNvPr id="35843" name="內容版面配置區 2"/>
          <p:cNvSpPr>
            <a:spLocks noGrp="1" noChangeArrowheads="1"/>
          </p:cNvSpPr>
          <p:nvPr>
            <p:ph idx="1"/>
          </p:nvPr>
        </p:nvSpPr>
        <p:spPr/>
        <p:txBody>
          <a:bodyPr/>
          <a:lstStyle/>
          <a:p>
            <a:endParaRPr lang="zh-TW" altLang="en-US" dirty="0"/>
          </a:p>
        </p:txBody>
      </p:sp>
      <p:sp>
        <p:nvSpPr>
          <p:cNvPr id="35844" name="投影片編號版面配置區 3"/>
          <p:cNvSpPr>
            <a:spLocks noGrp="1" noChangeArrowheads="1"/>
          </p:cNvSpPr>
          <p:nvPr>
            <p:ph type="sldNum" sz="quarter" idx="10"/>
          </p:nvPr>
        </p:nvSpPr>
        <p:spPr>
          <a:noFill/>
        </p:spPr>
        <p:txBody>
          <a:bodyPr/>
          <a:lstStyle/>
          <a:p>
            <a:fld id="{FC61BC0A-0F5A-437B-A4E4-48396A33EFE3}" type="slidenum">
              <a:rPr lang="en-US" altLang="zh-TW">
                <a:solidFill>
                  <a:prstClr val="white"/>
                </a:solidFill>
              </a:rPr>
              <a:pPr/>
              <a:t>22</a:t>
            </a:fld>
            <a:endParaRPr lang="en-US" altLang="zh-TW">
              <a:solidFill>
                <a:prstClr val="white"/>
              </a:solidFill>
            </a:endParaRPr>
          </a:p>
        </p:txBody>
      </p:sp>
      <p:pic>
        <p:nvPicPr>
          <p:cNvPr id="35845" name="圖片 5"/>
          <p:cNvPicPr>
            <a:picLocks noChangeAspect="1" noChangeArrowheads="1"/>
          </p:cNvPicPr>
          <p:nvPr/>
        </p:nvPicPr>
        <p:blipFill>
          <a:blip r:embed="rId2" cstate="print"/>
          <a:srcRect/>
          <a:stretch>
            <a:fillRect/>
          </a:stretch>
        </p:blipFill>
        <p:spPr bwMode="auto">
          <a:xfrm>
            <a:off x="1005841" y="356065"/>
            <a:ext cx="3316778" cy="2681864"/>
          </a:xfrm>
          <a:prstGeom prst="rect">
            <a:avLst/>
          </a:prstGeom>
          <a:noFill/>
          <a:ln w="9525">
            <a:noFill/>
            <a:miter lim="800000"/>
            <a:headEnd/>
            <a:tailEnd/>
          </a:ln>
        </p:spPr>
      </p:pic>
      <p:pic>
        <p:nvPicPr>
          <p:cNvPr id="35846" name="圖片 6"/>
          <p:cNvPicPr>
            <a:picLocks noChangeAspect="1" noChangeArrowheads="1"/>
          </p:cNvPicPr>
          <p:nvPr/>
        </p:nvPicPr>
        <p:blipFill>
          <a:blip r:embed="rId3" cstate="print"/>
          <a:srcRect/>
          <a:stretch>
            <a:fillRect/>
          </a:stretch>
        </p:blipFill>
        <p:spPr bwMode="auto">
          <a:xfrm>
            <a:off x="5010152" y="1422403"/>
            <a:ext cx="2945423" cy="1609725"/>
          </a:xfrm>
          <a:prstGeom prst="rect">
            <a:avLst/>
          </a:prstGeom>
          <a:noFill/>
          <a:ln w="9525">
            <a:noFill/>
            <a:miter lim="800000"/>
            <a:headEnd/>
            <a:tailEnd/>
          </a:ln>
        </p:spPr>
      </p:pic>
      <p:pic>
        <p:nvPicPr>
          <p:cNvPr id="35847" name="圖片 7"/>
          <p:cNvPicPr>
            <a:picLocks noChangeAspect="1" noChangeArrowheads="1"/>
          </p:cNvPicPr>
          <p:nvPr/>
        </p:nvPicPr>
        <p:blipFill>
          <a:blip r:embed="rId4" cstate="print"/>
          <a:srcRect/>
          <a:stretch>
            <a:fillRect/>
          </a:stretch>
        </p:blipFill>
        <p:spPr bwMode="auto">
          <a:xfrm>
            <a:off x="5010150" y="3062288"/>
            <a:ext cx="2162908" cy="590550"/>
          </a:xfrm>
          <a:prstGeom prst="rect">
            <a:avLst/>
          </a:prstGeom>
          <a:noFill/>
          <a:ln w="9525">
            <a:noFill/>
            <a:miter lim="800000"/>
            <a:headEnd/>
            <a:tailEnd/>
          </a:ln>
        </p:spPr>
      </p:pic>
      <p:pic>
        <p:nvPicPr>
          <p:cNvPr id="35848" name="圖片 8"/>
          <p:cNvPicPr>
            <a:picLocks noChangeAspect="1" noChangeArrowheads="1"/>
          </p:cNvPicPr>
          <p:nvPr/>
        </p:nvPicPr>
        <p:blipFill>
          <a:blip r:embed="rId5" cstate="print"/>
          <a:srcRect/>
          <a:stretch>
            <a:fillRect/>
          </a:stretch>
        </p:blipFill>
        <p:spPr bwMode="auto">
          <a:xfrm>
            <a:off x="5036527" y="3716338"/>
            <a:ext cx="1055077" cy="1504950"/>
          </a:xfrm>
          <a:prstGeom prst="rect">
            <a:avLst/>
          </a:prstGeom>
          <a:noFill/>
          <a:ln w="9525">
            <a:noFill/>
            <a:miter lim="800000"/>
            <a:headEnd/>
            <a:tailEnd/>
          </a:ln>
        </p:spPr>
      </p:pic>
      <p:pic>
        <p:nvPicPr>
          <p:cNvPr id="35849" name="圖片 9"/>
          <p:cNvPicPr>
            <a:picLocks noChangeAspect="1" noChangeArrowheads="1"/>
          </p:cNvPicPr>
          <p:nvPr/>
        </p:nvPicPr>
        <p:blipFill>
          <a:blip r:embed="rId6" cstate="print"/>
          <a:srcRect/>
          <a:stretch>
            <a:fillRect/>
          </a:stretch>
        </p:blipFill>
        <p:spPr bwMode="auto">
          <a:xfrm>
            <a:off x="832341" y="3157186"/>
            <a:ext cx="3515216" cy="1625952"/>
          </a:xfrm>
          <a:prstGeom prst="rect">
            <a:avLst/>
          </a:prstGeom>
          <a:noFill/>
          <a:ln w="9525">
            <a:noFill/>
            <a:miter lim="800000"/>
            <a:headEnd/>
            <a:tailEnd/>
          </a:ln>
        </p:spPr>
      </p:pic>
      <p:pic>
        <p:nvPicPr>
          <p:cNvPr id="35850" name="圖片 10"/>
          <p:cNvPicPr>
            <a:picLocks noChangeAspect="1" noChangeArrowheads="1"/>
          </p:cNvPicPr>
          <p:nvPr/>
        </p:nvPicPr>
        <p:blipFill>
          <a:blip r:embed="rId7" cstate="print"/>
          <a:srcRect/>
          <a:stretch>
            <a:fillRect/>
          </a:stretch>
        </p:blipFill>
        <p:spPr bwMode="auto">
          <a:xfrm>
            <a:off x="832338" y="4882528"/>
            <a:ext cx="3538914" cy="16516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noChangeArrowheads="1"/>
          </p:cNvSpPr>
          <p:nvPr>
            <p:ph type="title"/>
          </p:nvPr>
        </p:nvSpPr>
        <p:spPr/>
        <p:txBody>
          <a:bodyPr/>
          <a:lstStyle/>
          <a:p>
            <a:r>
              <a:rPr lang="en-US" altLang="zh-TW"/>
              <a:t>Empirical study</a:t>
            </a:r>
            <a:endParaRPr lang="zh-TW" altLang="en-US"/>
          </a:p>
        </p:txBody>
      </p:sp>
      <p:sp>
        <p:nvSpPr>
          <p:cNvPr id="37891" name="內容版面配置區 2"/>
          <p:cNvSpPr>
            <a:spLocks noGrp="1" noChangeArrowheads="1"/>
          </p:cNvSpPr>
          <p:nvPr>
            <p:ph idx="1"/>
          </p:nvPr>
        </p:nvSpPr>
        <p:spPr/>
        <p:txBody>
          <a:bodyPr/>
          <a:lstStyle/>
          <a:p>
            <a:r>
              <a:rPr lang="en-US" altLang="zh-TW"/>
              <a:t>Parameter estimation</a:t>
            </a:r>
          </a:p>
          <a:p>
            <a:pPr lvl="1"/>
            <a:r>
              <a:rPr lang="en-US" altLang="zh-TW"/>
              <a:t>Use nonlinear least squares procedure to estimate the parameters.</a:t>
            </a:r>
          </a:p>
        </p:txBody>
      </p:sp>
      <p:sp>
        <p:nvSpPr>
          <p:cNvPr id="37892" name="投影片編號版面配置區 3"/>
          <p:cNvSpPr>
            <a:spLocks noGrp="1"/>
          </p:cNvSpPr>
          <p:nvPr>
            <p:ph type="sldNum" sz="quarter" idx="10"/>
          </p:nvPr>
        </p:nvSpPr>
        <p:spPr>
          <a:noFill/>
        </p:spPr>
        <p:txBody>
          <a:bodyPr/>
          <a:lstStyle/>
          <a:p>
            <a:fld id="{388F0427-9746-4D65-BA4D-172EFF723946}" type="slidenum">
              <a:rPr lang="en-US" altLang="zh-TW">
                <a:solidFill>
                  <a:prstClr val="white"/>
                </a:solidFill>
              </a:rPr>
              <a:pPr/>
              <a:t>23</a:t>
            </a:fld>
            <a:endParaRPr lang="en-US" altLang="zh-TW">
              <a:solidFill>
                <a:prstClr val="white"/>
              </a:solidFill>
            </a:endParaRPr>
          </a:p>
        </p:txBody>
      </p:sp>
      <p:pic>
        <p:nvPicPr>
          <p:cNvPr id="37893" name="圖片 1"/>
          <p:cNvPicPr>
            <a:picLocks noChangeAspect="1" noChangeArrowheads="1"/>
          </p:cNvPicPr>
          <p:nvPr/>
        </p:nvPicPr>
        <p:blipFill>
          <a:blip r:embed="rId2" cstate="print"/>
          <a:srcRect/>
          <a:stretch>
            <a:fillRect/>
          </a:stretch>
        </p:blipFill>
        <p:spPr bwMode="auto">
          <a:xfrm>
            <a:off x="1943100" y="2599515"/>
            <a:ext cx="4050376" cy="3815572"/>
          </a:xfrm>
          <a:prstGeom prst="rect">
            <a:avLst/>
          </a:prstGeom>
          <a:noFill/>
          <a:ln w="9525">
            <a:noFill/>
            <a:miter lim="800000"/>
            <a:headEnd/>
            <a:tailEnd/>
          </a:ln>
        </p:spPr>
      </p:pic>
      <p:sp>
        <p:nvSpPr>
          <p:cNvPr id="6" name="矩形 5"/>
          <p:cNvSpPr/>
          <p:nvPr/>
        </p:nvSpPr>
        <p:spPr bwMode="auto">
          <a:xfrm>
            <a:off x="2037366" y="5364972"/>
            <a:ext cx="3050024" cy="620192"/>
          </a:xfrm>
          <a:prstGeom prst="rect">
            <a:avLst/>
          </a:prstGeom>
          <a:no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noChangeArrowheads="1"/>
          </p:cNvSpPr>
          <p:nvPr>
            <p:ph type="title"/>
          </p:nvPr>
        </p:nvSpPr>
        <p:spPr/>
        <p:txBody>
          <a:bodyPr/>
          <a:lstStyle/>
          <a:p>
            <a:r>
              <a:rPr lang="en-US" altLang="zh-TW"/>
              <a:t>Empirical study</a:t>
            </a:r>
            <a:endParaRPr lang="zh-TW" altLang="en-US"/>
          </a:p>
        </p:txBody>
      </p:sp>
      <p:sp>
        <p:nvSpPr>
          <p:cNvPr id="38915" name="內容版面配置區 2"/>
          <p:cNvSpPr>
            <a:spLocks noGrp="1" noChangeArrowheads="1"/>
          </p:cNvSpPr>
          <p:nvPr>
            <p:ph idx="1"/>
          </p:nvPr>
        </p:nvSpPr>
        <p:spPr/>
        <p:txBody>
          <a:bodyPr/>
          <a:lstStyle/>
          <a:p>
            <a:r>
              <a:rPr lang="en-US" altLang="zh-TW" dirty="0"/>
              <a:t>Parameter estimation</a:t>
            </a:r>
          </a:p>
          <a:p>
            <a:pPr lvl="1"/>
            <a:r>
              <a:rPr lang="en-US" altLang="zh-TW" dirty="0"/>
              <a:t>Use nonlinear least squares procedure to estimate the parameters.</a:t>
            </a:r>
          </a:p>
        </p:txBody>
      </p:sp>
      <p:sp>
        <p:nvSpPr>
          <p:cNvPr id="38916" name="投影片編號版面配置區 3"/>
          <p:cNvSpPr>
            <a:spLocks noGrp="1"/>
          </p:cNvSpPr>
          <p:nvPr>
            <p:ph type="sldNum" sz="quarter" idx="10"/>
          </p:nvPr>
        </p:nvSpPr>
        <p:spPr>
          <a:noFill/>
        </p:spPr>
        <p:txBody>
          <a:bodyPr/>
          <a:lstStyle/>
          <a:p>
            <a:fld id="{5F362609-7D82-4A4C-8C26-AEAACA13E315}" type="slidenum">
              <a:rPr lang="en-US" altLang="zh-TW">
                <a:solidFill>
                  <a:prstClr val="white"/>
                </a:solidFill>
              </a:rPr>
              <a:pPr/>
              <a:t>24</a:t>
            </a:fld>
            <a:endParaRPr lang="en-US" altLang="zh-TW">
              <a:solidFill>
                <a:prstClr val="white"/>
              </a:solidFill>
            </a:endParaRPr>
          </a:p>
        </p:txBody>
      </p:sp>
      <p:pic>
        <p:nvPicPr>
          <p:cNvPr id="38917" name="圖片 2"/>
          <p:cNvPicPr>
            <a:picLocks noChangeAspect="1" noChangeArrowheads="1"/>
          </p:cNvPicPr>
          <p:nvPr/>
        </p:nvPicPr>
        <p:blipFill>
          <a:blip r:embed="rId2" cstate="print"/>
          <a:srcRect/>
          <a:stretch>
            <a:fillRect/>
          </a:stretch>
        </p:blipFill>
        <p:spPr bwMode="auto">
          <a:xfrm>
            <a:off x="1755531" y="1479550"/>
            <a:ext cx="5632938" cy="4935538"/>
          </a:xfrm>
          <a:prstGeom prst="rect">
            <a:avLst/>
          </a:prstGeom>
          <a:noFill/>
          <a:ln w="9525">
            <a:noFill/>
            <a:miter lim="800000"/>
            <a:headEnd/>
            <a:tailEnd/>
          </a:ln>
        </p:spPr>
      </p:pic>
      <p:sp>
        <p:nvSpPr>
          <p:cNvPr id="4" name="矩形 3"/>
          <p:cNvSpPr/>
          <p:nvPr/>
        </p:nvSpPr>
        <p:spPr bwMode="auto">
          <a:xfrm>
            <a:off x="1913793" y="2708275"/>
            <a:ext cx="5316415" cy="80168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
        <p:nvSpPr>
          <p:cNvPr id="8" name="矩形 7"/>
          <p:cNvSpPr/>
          <p:nvPr/>
        </p:nvSpPr>
        <p:spPr bwMode="auto">
          <a:xfrm>
            <a:off x="1906467" y="3546475"/>
            <a:ext cx="5316415" cy="801688"/>
          </a:xfrm>
          <a:prstGeom prst="rect">
            <a:avLst/>
          </a:prstGeom>
          <a:no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
        <p:nvSpPr>
          <p:cNvPr id="9" name="矩形 8"/>
          <p:cNvSpPr/>
          <p:nvPr/>
        </p:nvSpPr>
        <p:spPr bwMode="auto">
          <a:xfrm>
            <a:off x="1913793" y="5732466"/>
            <a:ext cx="5316415" cy="244475"/>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noChangeArrowheads="1"/>
          </p:cNvSpPr>
          <p:nvPr>
            <p:ph type="title"/>
          </p:nvPr>
        </p:nvSpPr>
        <p:spPr/>
        <p:txBody>
          <a:bodyPr/>
          <a:lstStyle/>
          <a:p>
            <a:r>
              <a:rPr lang="en-US" altLang="zh-TW"/>
              <a:t>Empirical study</a:t>
            </a:r>
            <a:endParaRPr lang="zh-TW" altLang="en-US"/>
          </a:p>
        </p:txBody>
      </p:sp>
      <p:sp>
        <p:nvSpPr>
          <p:cNvPr id="39939" name="內容版面配置區 2"/>
          <p:cNvSpPr>
            <a:spLocks noGrp="1" noChangeArrowheads="1"/>
          </p:cNvSpPr>
          <p:nvPr>
            <p:ph idx="1"/>
          </p:nvPr>
        </p:nvSpPr>
        <p:spPr/>
        <p:txBody>
          <a:bodyPr/>
          <a:lstStyle/>
          <a:p>
            <a:r>
              <a:rPr lang="en-US" altLang="zh-TW"/>
              <a:t>Forecasting</a:t>
            </a:r>
          </a:p>
          <a:p>
            <a:pPr lvl="1"/>
            <a:r>
              <a:rPr lang="en-US" altLang="zh-TW"/>
              <a:t>Data are separated into two sets of </a:t>
            </a:r>
            <a:r>
              <a:rPr lang="en-US" altLang="zh-TW">
                <a:solidFill>
                  <a:srgbClr val="C00000"/>
                </a:solidFill>
              </a:rPr>
              <a:t>training data </a:t>
            </a:r>
            <a:r>
              <a:rPr lang="en-US" altLang="zh-TW"/>
              <a:t>and </a:t>
            </a:r>
            <a:r>
              <a:rPr lang="en-US" altLang="zh-TW">
                <a:solidFill>
                  <a:srgbClr val="C00000"/>
                </a:solidFill>
              </a:rPr>
              <a:t>testing data</a:t>
            </a:r>
          </a:p>
          <a:p>
            <a:pPr lvl="1"/>
            <a:r>
              <a:rPr lang="en-US" altLang="zh-TW">
                <a:solidFill>
                  <a:srgbClr val="C00000"/>
                </a:solidFill>
              </a:rPr>
              <a:t>34 quarter</a:t>
            </a:r>
            <a:r>
              <a:rPr lang="en-US" altLang="zh-TW"/>
              <a:t>s as training data to estimate the parameters in SMPRT model</a:t>
            </a:r>
          </a:p>
          <a:p>
            <a:pPr lvl="1"/>
            <a:r>
              <a:rPr lang="en-US" altLang="zh-TW"/>
              <a:t>Forecast product demand for the remaining </a:t>
            </a:r>
            <a:r>
              <a:rPr lang="en-US" altLang="zh-TW">
                <a:solidFill>
                  <a:srgbClr val="C00000"/>
                </a:solidFill>
              </a:rPr>
              <a:t>2 quarters </a:t>
            </a:r>
            <a:r>
              <a:rPr lang="en-US" altLang="zh-TW"/>
              <a:t>to estimate the validity of the proposed model</a:t>
            </a:r>
          </a:p>
        </p:txBody>
      </p:sp>
      <p:sp>
        <p:nvSpPr>
          <p:cNvPr id="39940" name="投影片編號版面配置區 3"/>
          <p:cNvSpPr>
            <a:spLocks noGrp="1"/>
          </p:cNvSpPr>
          <p:nvPr>
            <p:ph type="sldNum" sz="quarter" idx="10"/>
          </p:nvPr>
        </p:nvSpPr>
        <p:spPr>
          <a:noFill/>
        </p:spPr>
        <p:txBody>
          <a:bodyPr/>
          <a:lstStyle/>
          <a:p>
            <a:fld id="{7DBD92FD-0A47-4136-AA19-3321EE5CED24}" type="slidenum">
              <a:rPr lang="en-US" altLang="zh-TW">
                <a:solidFill>
                  <a:prstClr val="white"/>
                </a:solidFill>
              </a:rPr>
              <a:pPr/>
              <a:t>25</a:t>
            </a:fld>
            <a:endParaRPr lang="en-US" altLang="zh-TW">
              <a:solidFill>
                <a:prstClr val="whit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noChangeArrowheads="1"/>
          </p:cNvSpPr>
          <p:nvPr>
            <p:ph type="title"/>
          </p:nvPr>
        </p:nvSpPr>
        <p:spPr/>
        <p:txBody>
          <a:bodyPr/>
          <a:lstStyle/>
          <a:p>
            <a:r>
              <a:rPr lang="en-US" altLang="zh-TW"/>
              <a:t>Empirical study</a:t>
            </a:r>
            <a:endParaRPr lang="zh-TW" altLang="en-US"/>
          </a:p>
        </p:txBody>
      </p:sp>
      <p:sp>
        <p:nvSpPr>
          <p:cNvPr id="40963" name="內容版面配置區 2"/>
          <p:cNvSpPr>
            <a:spLocks noGrp="1" noChangeArrowheads="1"/>
          </p:cNvSpPr>
          <p:nvPr>
            <p:ph idx="1"/>
          </p:nvPr>
        </p:nvSpPr>
        <p:spPr/>
        <p:txBody>
          <a:bodyPr/>
          <a:lstStyle/>
          <a:p>
            <a:r>
              <a:rPr lang="en-US" altLang="zh-TW"/>
              <a:t>Results interpretation and performance evaluation</a:t>
            </a:r>
          </a:p>
          <a:p>
            <a:pPr lvl="1"/>
            <a:r>
              <a:rPr lang="en-US" altLang="zh-TW"/>
              <a:t>(1) Speece and MacLachlan model </a:t>
            </a:r>
          </a:p>
          <a:p>
            <a:pPr lvl="1"/>
            <a:r>
              <a:rPr lang="en-US" altLang="zh-TW"/>
              <a:t>(2) SMPRT model without </a:t>
            </a:r>
            <a:r>
              <a:rPr lang="en-US" altLang="zh-TW">
                <a:solidFill>
                  <a:srgbClr val="C00000"/>
                </a:solidFill>
              </a:rPr>
              <a:t>market growth rate </a:t>
            </a:r>
            <a:r>
              <a:rPr lang="en-US" altLang="zh-TW"/>
              <a:t>and </a:t>
            </a:r>
            <a:r>
              <a:rPr lang="en-US" altLang="zh-TW">
                <a:solidFill>
                  <a:srgbClr val="C00000"/>
                </a:solidFill>
              </a:rPr>
              <a:t>seasonal factor</a:t>
            </a:r>
          </a:p>
          <a:p>
            <a:pPr lvl="1"/>
            <a:r>
              <a:rPr lang="en-US" altLang="zh-TW"/>
              <a:t>(3) Speece and MacLachlan model with market growth rate and seasonal factor</a:t>
            </a:r>
          </a:p>
          <a:p>
            <a:pPr lvl="1"/>
            <a:r>
              <a:rPr lang="en-US" altLang="zh-TW"/>
              <a:t>(4) SMPRT model with market growth rate and seasonal factors</a:t>
            </a:r>
          </a:p>
        </p:txBody>
      </p:sp>
      <p:sp>
        <p:nvSpPr>
          <p:cNvPr id="40964" name="投影片編號版面配置區 3"/>
          <p:cNvSpPr>
            <a:spLocks noGrp="1"/>
          </p:cNvSpPr>
          <p:nvPr>
            <p:ph type="sldNum" sz="quarter" idx="10"/>
          </p:nvPr>
        </p:nvSpPr>
        <p:spPr>
          <a:noFill/>
        </p:spPr>
        <p:txBody>
          <a:bodyPr/>
          <a:lstStyle/>
          <a:p>
            <a:fld id="{21401984-6A78-452C-9AAA-C6A55E051469}" type="slidenum">
              <a:rPr lang="en-US" altLang="zh-TW">
                <a:solidFill>
                  <a:prstClr val="white"/>
                </a:solidFill>
              </a:rPr>
              <a:pPr/>
              <a:t>26</a:t>
            </a:fld>
            <a:endParaRPr lang="en-US" altLang="zh-TW">
              <a:solidFill>
                <a:prstClr val="white"/>
              </a:solidFill>
            </a:endParaRPr>
          </a:p>
        </p:txBody>
      </p:sp>
      <p:pic>
        <p:nvPicPr>
          <p:cNvPr id="40965" name="圖片 1"/>
          <p:cNvPicPr>
            <a:picLocks noChangeAspect="1" noChangeArrowheads="1"/>
          </p:cNvPicPr>
          <p:nvPr/>
        </p:nvPicPr>
        <p:blipFill>
          <a:blip r:embed="rId2" cstate="print"/>
          <a:srcRect/>
          <a:stretch>
            <a:fillRect/>
          </a:stretch>
        </p:blipFill>
        <p:spPr bwMode="auto">
          <a:xfrm>
            <a:off x="2337848" y="4125545"/>
            <a:ext cx="5010603" cy="213145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noChangeArrowheads="1"/>
          </p:cNvSpPr>
          <p:nvPr>
            <p:ph type="title"/>
          </p:nvPr>
        </p:nvSpPr>
        <p:spPr/>
        <p:txBody>
          <a:bodyPr/>
          <a:lstStyle/>
          <a:p>
            <a:r>
              <a:rPr lang="en-US" altLang="zh-TW"/>
              <a:t>Empirical study</a:t>
            </a:r>
            <a:endParaRPr lang="zh-TW" altLang="en-US"/>
          </a:p>
        </p:txBody>
      </p:sp>
      <p:sp>
        <p:nvSpPr>
          <p:cNvPr id="41987" name="內容版面配置區 2"/>
          <p:cNvSpPr>
            <a:spLocks noGrp="1" noChangeArrowheads="1"/>
          </p:cNvSpPr>
          <p:nvPr>
            <p:ph idx="1"/>
          </p:nvPr>
        </p:nvSpPr>
        <p:spPr/>
        <p:txBody>
          <a:bodyPr/>
          <a:lstStyle/>
          <a:p>
            <a:r>
              <a:rPr lang="en-US" altLang="zh-TW"/>
              <a:t>Results interpretation and performance evaluation</a:t>
            </a:r>
          </a:p>
          <a:p>
            <a:pPr marL="457200" lvl="1" indent="0">
              <a:buFontTx/>
              <a:buNone/>
            </a:pPr>
            <a:endParaRPr lang="en-US" altLang="zh-TW"/>
          </a:p>
        </p:txBody>
      </p:sp>
      <p:sp>
        <p:nvSpPr>
          <p:cNvPr id="41988" name="投影片編號版面配置區 3"/>
          <p:cNvSpPr>
            <a:spLocks noGrp="1"/>
          </p:cNvSpPr>
          <p:nvPr>
            <p:ph type="sldNum" sz="quarter" idx="10"/>
          </p:nvPr>
        </p:nvSpPr>
        <p:spPr>
          <a:noFill/>
        </p:spPr>
        <p:txBody>
          <a:bodyPr/>
          <a:lstStyle/>
          <a:p>
            <a:fld id="{A8E5B1D5-0911-49C6-8909-A480574AABC1}" type="slidenum">
              <a:rPr lang="en-US" altLang="zh-TW">
                <a:solidFill>
                  <a:prstClr val="white"/>
                </a:solidFill>
              </a:rPr>
              <a:pPr/>
              <a:t>27</a:t>
            </a:fld>
            <a:endParaRPr lang="en-US" altLang="zh-TW">
              <a:solidFill>
                <a:prstClr val="white"/>
              </a:solidFill>
            </a:endParaRPr>
          </a:p>
        </p:txBody>
      </p:sp>
      <p:pic>
        <p:nvPicPr>
          <p:cNvPr id="41989" name="圖片 2"/>
          <p:cNvPicPr>
            <a:picLocks noChangeAspect="1" noChangeArrowheads="1"/>
          </p:cNvPicPr>
          <p:nvPr/>
        </p:nvPicPr>
        <p:blipFill>
          <a:blip r:embed="rId2" cstate="print"/>
          <a:srcRect/>
          <a:stretch>
            <a:fillRect/>
          </a:stretch>
        </p:blipFill>
        <p:spPr bwMode="auto">
          <a:xfrm>
            <a:off x="622790" y="188915"/>
            <a:ext cx="7851531" cy="3781425"/>
          </a:xfrm>
          <a:prstGeom prst="rect">
            <a:avLst/>
          </a:prstGeom>
          <a:noFill/>
          <a:ln w="9525">
            <a:noFill/>
            <a:miter lim="800000"/>
            <a:headEnd/>
            <a:tailEnd/>
          </a:ln>
        </p:spPr>
      </p:pic>
      <p:pic>
        <p:nvPicPr>
          <p:cNvPr id="41990" name="圖片 3"/>
          <p:cNvPicPr>
            <a:picLocks noChangeAspect="1" noChangeArrowheads="1"/>
          </p:cNvPicPr>
          <p:nvPr/>
        </p:nvPicPr>
        <p:blipFill>
          <a:blip r:embed="rId3" cstate="print"/>
          <a:srcRect/>
          <a:stretch>
            <a:fillRect/>
          </a:stretch>
        </p:blipFill>
        <p:spPr bwMode="auto">
          <a:xfrm>
            <a:off x="0" y="4016378"/>
            <a:ext cx="9144000" cy="21637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p:cNvSpPr>
            <a:spLocks noGrp="1" noChangeArrowheads="1"/>
          </p:cNvSpPr>
          <p:nvPr>
            <p:ph type="title"/>
          </p:nvPr>
        </p:nvSpPr>
        <p:spPr/>
        <p:txBody>
          <a:bodyPr/>
          <a:lstStyle/>
          <a:p>
            <a:r>
              <a:rPr lang="en-US" altLang="zh-TW"/>
              <a:t>Empirical study</a:t>
            </a:r>
            <a:endParaRPr lang="zh-TW" altLang="en-US"/>
          </a:p>
        </p:txBody>
      </p:sp>
      <p:sp>
        <p:nvSpPr>
          <p:cNvPr id="43011" name="內容版面配置區 2"/>
          <p:cNvSpPr>
            <a:spLocks noGrp="1" noChangeArrowheads="1"/>
          </p:cNvSpPr>
          <p:nvPr>
            <p:ph idx="1"/>
          </p:nvPr>
        </p:nvSpPr>
        <p:spPr/>
        <p:txBody>
          <a:bodyPr/>
          <a:lstStyle/>
          <a:p>
            <a:r>
              <a:rPr lang="en-US" altLang="zh-TW"/>
              <a:t>Discussion and application</a:t>
            </a:r>
          </a:p>
          <a:p>
            <a:pPr lvl="1"/>
            <a:r>
              <a:rPr lang="en-US" altLang="zh-TW"/>
              <a:t>No prior data are available for new products</a:t>
            </a:r>
          </a:p>
          <a:p>
            <a:pPr lvl="1"/>
            <a:r>
              <a:rPr lang="en-US" altLang="zh-TW"/>
              <a:t>The shape of product life cycle is influenced by the innovation coefficient (p) and imitation coefficient (q)</a:t>
            </a:r>
          </a:p>
          <a:p>
            <a:pPr lvl="1"/>
            <a:r>
              <a:rPr lang="en-US" altLang="zh-TW"/>
              <a:t>For simplicity, this study uses the estimated parameter values from </a:t>
            </a:r>
            <a:r>
              <a:rPr lang="en-US" altLang="zh-TW">
                <a:solidFill>
                  <a:srgbClr val="C00000"/>
                </a:solidFill>
              </a:rPr>
              <a:t>the Islam and Meade model </a:t>
            </a:r>
            <a:r>
              <a:rPr lang="en-US" altLang="zh-TW"/>
              <a:t>with different pi and qi across generations.</a:t>
            </a:r>
          </a:p>
        </p:txBody>
      </p:sp>
      <p:sp>
        <p:nvSpPr>
          <p:cNvPr id="43012" name="投影片編號版面配置區 3"/>
          <p:cNvSpPr>
            <a:spLocks noGrp="1"/>
          </p:cNvSpPr>
          <p:nvPr>
            <p:ph type="sldNum" sz="quarter" idx="10"/>
          </p:nvPr>
        </p:nvSpPr>
        <p:spPr>
          <a:noFill/>
        </p:spPr>
        <p:txBody>
          <a:bodyPr/>
          <a:lstStyle/>
          <a:p>
            <a:fld id="{EEE26E0E-5BB5-493E-B9EB-6497E2572627}" type="slidenum">
              <a:rPr lang="en-US" altLang="zh-TW">
                <a:solidFill>
                  <a:prstClr val="white"/>
                </a:solidFill>
              </a:rPr>
              <a:pPr/>
              <a:t>28</a:t>
            </a:fld>
            <a:endParaRPr lang="en-US" altLang="zh-TW">
              <a:solidFill>
                <a:prstClr val="white"/>
              </a:solidFill>
            </a:endParaRPr>
          </a:p>
        </p:txBody>
      </p:sp>
      <p:pic>
        <p:nvPicPr>
          <p:cNvPr id="43013" name="圖片 2"/>
          <p:cNvPicPr>
            <a:picLocks noChangeAspect="1" noChangeArrowheads="1"/>
          </p:cNvPicPr>
          <p:nvPr/>
        </p:nvPicPr>
        <p:blipFill>
          <a:blip r:embed="rId2" cstate="print"/>
          <a:srcRect/>
          <a:stretch>
            <a:fillRect/>
          </a:stretch>
        </p:blipFill>
        <p:spPr bwMode="auto">
          <a:xfrm>
            <a:off x="5767754" y="3597278"/>
            <a:ext cx="3124200" cy="2855913"/>
          </a:xfrm>
          <a:prstGeom prst="rect">
            <a:avLst/>
          </a:prstGeom>
          <a:noFill/>
          <a:ln w="9525">
            <a:noFill/>
            <a:miter lim="800000"/>
            <a:headEnd/>
            <a:tailEnd/>
          </a:ln>
        </p:spPr>
      </p:pic>
      <p:pic>
        <p:nvPicPr>
          <p:cNvPr id="43014" name="圖片 3"/>
          <p:cNvPicPr>
            <a:picLocks noChangeAspect="1" noChangeArrowheads="1"/>
          </p:cNvPicPr>
          <p:nvPr/>
        </p:nvPicPr>
        <p:blipFill>
          <a:blip r:embed="rId3" cstate="print"/>
          <a:srcRect/>
          <a:stretch>
            <a:fillRect/>
          </a:stretch>
        </p:blipFill>
        <p:spPr bwMode="auto">
          <a:xfrm>
            <a:off x="766397" y="3860803"/>
            <a:ext cx="4536831" cy="1450975"/>
          </a:xfrm>
          <a:prstGeom prst="rect">
            <a:avLst/>
          </a:prstGeom>
          <a:noFill/>
          <a:ln w="9525">
            <a:noFill/>
            <a:miter lim="800000"/>
            <a:headEnd/>
            <a:tailEnd/>
          </a:ln>
        </p:spPr>
      </p:pic>
      <p:pic>
        <p:nvPicPr>
          <p:cNvPr id="43015" name="圖片 4"/>
          <p:cNvPicPr>
            <a:picLocks noChangeAspect="1" noChangeArrowheads="1"/>
          </p:cNvPicPr>
          <p:nvPr/>
        </p:nvPicPr>
        <p:blipFill>
          <a:blip r:embed="rId4" cstate="print"/>
          <a:srcRect/>
          <a:stretch>
            <a:fillRect/>
          </a:stretch>
        </p:blipFill>
        <p:spPr bwMode="auto">
          <a:xfrm>
            <a:off x="764932" y="5311775"/>
            <a:ext cx="4536831" cy="143033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p:cNvSpPr>
            <a:spLocks noGrp="1" noChangeArrowheads="1"/>
          </p:cNvSpPr>
          <p:nvPr>
            <p:ph type="title"/>
          </p:nvPr>
        </p:nvSpPr>
        <p:spPr/>
        <p:txBody>
          <a:bodyPr/>
          <a:lstStyle/>
          <a:p>
            <a:r>
              <a:rPr lang="en-US" altLang="zh-TW"/>
              <a:t>Conclusion</a:t>
            </a:r>
            <a:endParaRPr lang="zh-TW" altLang="en-US"/>
          </a:p>
        </p:txBody>
      </p:sp>
      <p:sp>
        <p:nvSpPr>
          <p:cNvPr id="44035" name="內容版面配置區 2"/>
          <p:cNvSpPr>
            <a:spLocks noGrp="1" noChangeArrowheads="1"/>
          </p:cNvSpPr>
          <p:nvPr>
            <p:ph idx="1"/>
          </p:nvPr>
        </p:nvSpPr>
        <p:spPr/>
        <p:txBody>
          <a:bodyPr/>
          <a:lstStyle/>
          <a:p>
            <a:r>
              <a:rPr lang="en-US" altLang="zh-TW" sz="2000" dirty="0"/>
              <a:t>This study developed a framework for forecasting semiconductor product demand and proposed a multi-generation diffusion model (i.e., SMPRT model) that incorporated S,</a:t>
            </a:r>
            <a:r>
              <a:rPr lang="zh-TW" altLang="en-US" sz="2000" dirty="0"/>
              <a:t> </a:t>
            </a:r>
            <a:r>
              <a:rPr lang="en-US" altLang="zh-TW" sz="2000" dirty="0"/>
              <a:t>M,</a:t>
            </a:r>
            <a:r>
              <a:rPr lang="zh-TW" altLang="en-US" sz="2000" dirty="0"/>
              <a:t> </a:t>
            </a:r>
            <a:r>
              <a:rPr lang="en-US" altLang="zh-TW" sz="2000" dirty="0"/>
              <a:t>P,</a:t>
            </a:r>
            <a:r>
              <a:rPr lang="zh-TW" altLang="en-US" sz="2000" dirty="0"/>
              <a:t> </a:t>
            </a:r>
            <a:r>
              <a:rPr lang="en-US" altLang="zh-TW" sz="2000" dirty="0"/>
              <a:t>R,</a:t>
            </a:r>
            <a:r>
              <a:rPr lang="zh-TW" altLang="en-US" sz="2000" dirty="0"/>
              <a:t> </a:t>
            </a:r>
            <a:r>
              <a:rPr lang="en-US" altLang="zh-TW" sz="2000" dirty="0"/>
              <a:t>T to forecast the demand of semiconductor products</a:t>
            </a:r>
          </a:p>
          <a:p>
            <a:r>
              <a:rPr lang="en-US" altLang="zh-TW" sz="2000" dirty="0"/>
              <a:t>Future research can be done to examine the model assumptions in various settings and can be done to effectively expand the multi-generation diffusion model to forecast the sales of the matured technologies</a:t>
            </a:r>
          </a:p>
          <a:p>
            <a:r>
              <a:rPr lang="en-US" altLang="zh-TW" sz="2000" dirty="0"/>
              <a:t>Future studies can consider other factors such as </a:t>
            </a:r>
            <a:r>
              <a:rPr lang="en-US" altLang="zh-TW" sz="2000" dirty="0">
                <a:solidFill>
                  <a:srgbClr val="C00000"/>
                </a:solidFill>
              </a:rPr>
              <a:t>market share</a:t>
            </a:r>
            <a:r>
              <a:rPr lang="en-US" altLang="zh-TW" sz="2000" dirty="0"/>
              <a:t>, </a:t>
            </a:r>
            <a:r>
              <a:rPr lang="en-US" altLang="zh-TW" sz="2000" dirty="0">
                <a:solidFill>
                  <a:srgbClr val="C00000"/>
                </a:solidFill>
              </a:rPr>
              <a:t>capacity restriction</a:t>
            </a:r>
            <a:r>
              <a:rPr lang="en-US" altLang="zh-TW" sz="2000" dirty="0"/>
              <a:t>, and </a:t>
            </a:r>
            <a:r>
              <a:rPr lang="en-US" altLang="zh-TW" sz="2000" dirty="0">
                <a:solidFill>
                  <a:srgbClr val="C00000"/>
                </a:solidFill>
              </a:rPr>
              <a:t>cycle effect </a:t>
            </a:r>
            <a:r>
              <a:rPr lang="en-US" altLang="zh-TW" sz="2000" dirty="0"/>
              <a:t>in the diffusion model</a:t>
            </a:r>
          </a:p>
        </p:txBody>
      </p:sp>
      <p:sp>
        <p:nvSpPr>
          <p:cNvPr id="44036" name="投影片編號版面配置區 3"/>
          <p:cNvSpPr>
            <a:spLocks noGrp="1"/>
          </p:cNvSpPr>
          <p:nvPr>
            <p:ph type="sldNum" sz="quarter" idx="10"/>
          </p:nvPr>
        </p:nvSpPr>
        <p:spPr>
          <a:noFill/>
        </p:spPr>
        <p:txBody>
          <a:bodyPr/>
          <a:lstStyle/>
          <a:p>
            <a:fld id="{035CA614-DF3F-438B-B68C-3BE361F71542}" type="slidenum">
              <a:rPr lang="en-US" altLang="zh-TW">
                <a:solidFill>
                  <a:prstClr val="white"/>
                </a:solidFill>
              </a:rPr>
              <a:pPr/>
              <a:t>29</a:t>
            </a:fld>
            <a:endParaRPr lang="en-US" altLang="zh-TW">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noChangeArrowheads="1"/>
          </p:cNvSpPr>
          <p:nvPr>
            <p:ph type="title"/>
          </p:nvPr>
        </p:nvSpPr>
        <p:spPr/>
        <p:txBody>
          <a:bodyPr/>
          <a:lstStyle/>
          <a:p>
            <a:r>
              <a:rPr lang="en-US" altLang="zh-TW"/>
              <a:t>Approach</a:t>
            </a:r>
            <a:endParaRPr lang="zh-TW" altLang="en-US"/>
          </a:p>
        </p:txBody>
      </p:sp>
      <p:sp>
        <p:nvSpPr>
          <p:cNvPr id="16387" name="投影片編號版面配置區 3"/>
          <p:cNvSpPr>
            <a:spLocks noGrp="1"/>
          </p:cNvSpPr>
          <p:nvPr>
            <p:ph type="sldNum" sz="quarter" idx="10"/>
          </p:nvPr>
        </p:nvSpPr>
        <p:spPr>
          <a:noFill/>
        </p:spPr>
        <p:txBody>
          <a:bodyPr/>
          <a:lstStyle/>
          <a:p>
            <a:fld id="{2506E3CC-9AA6-439F-9447-E02DB635B529}" type="slidenum">
              <a:rPr lang="en-US" altLang="zh-TW">
                <a:solidFill>
                  <a:prstClr val="white"/>
                </a:solidFill>
              </a:rPr>
              <a:pPr/>
              <a:t>3</a:t>
            </a:fld>
            <a:endParaRPr lang="en-US" altLang="zh-TW">
              <a:solidFill>
                <a:prstClr val="white"/>
              </a:solidFill>
            </a:endParaRPr>
          </a:p>
        </p:txBody>
      </p:sp>
      <p:pic>
        <p:nvPicPr>
          <p:cNvPr id="16388" name="圖片 2"/>
          <p:cNvPicPr>
            <a:picLocks noChangeAspect="1" noChangeArrowheads="1"/>
          </p:cNvPicPr>
          <p:nvPr/>
        </p:nvPicPr>
        <p:blipFill>
          <a:blip r:embed="rId2" cstate="print"/>
          <a:srcRect b="5077"/>
          <a:stretch>
            <a:fillRect/>
          </a:stretch>
        </p:blipFill>
        <p:spPr bwMode="auto">
          <a:xfrm>
            <a:off x="2412025" y="-7938"/>
            <a:ext cx="4951535" cy="6870701"/>
          </a:xfrm>
          <a:prstGeom prst="rect">
            <a:avLst/>
          </a:prstGeom>
          <a:noFill/>
          <a:ln w="9525">
            <a:noFill/>
            <a:miter lim="800000"/>
            <a:headEnd/>
            <a:tailEnd/>
          </a:ln>
        </p:spPr>
      </p:pic>
      <p:sp>
        <p:nvSpPr>
          <p:cNvPr id="16389" name="內容版面配置區 4"/>
          <p:cNvSpPr>
            <a:spLocks noGrp="1" noChangeArrowheads="1"/>
          </p:cNvSpPr>
          <p:nvPr>
            <p:ph idx="1"/>
          </p:nvPr>
        </p:nvSpPr>
        <p:spPr/>
        <p:txBody>
          <a:bodyPr/>
          <a:lstStyle/>
          <a:p>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6">
            <a:extLst>
              <a:ext uri="{FF2B5EF4-FFF2-40B4-BE49-F238E27FC236}">
                <a16:creationId xmlns:a16="http://schemas.microsoft.com/office/drawing/2014/main" id="{509C5BF3-C93F-4ADC-B290-596B976D21D1}"/>
              </a:ext>
            </a:extLst>
          </p:cNvPr>
          <p:cNvSpPr>
            <a:spLocks noGrp="1"/>
          </p:cNvSpPr>
          <p:nvPr>
            <p:ph type="ctrTitle"/>
          </p:nvPr>
        </p:nvSpPr>
        <p:spPr/>
        <p:txBody>
          <a:bodyPr/>
          <a:lstStyle/>
          <a:p>
            <a:r>
              <a:rPr lang="en-US" altLang="zh-TW" sz="3323" dirty="0"/>
              <a:t>Predictive Maintenance: </a:t>
            </a:r>
            <a:br>
              <a:rPr lang="en-US" altLang="zh-TW" sz="3323" dirty="0"/>
            </a:br>
            <a:r>
              <a:rPr lang="en-US" altLang="zh-TW" sz="3323" dirty="0"/>
              <a:t>Systems,</a:t>
            </a:r>
            <a:r>
              <a:rPr lang="zh-TW" altLang="en-US" sz="3323" dirty="0"/>
              <a:t> </a:t>
            </a:r>
            <a:r>
              <a:rPr lang="en-US" altLang="zh-TW" sz="3323" dirty="0"/>
              <a:t>Purposes and Approaches</a:t>
            </a:r>
            <a:endParaRPr lang="zh-TW" altLang="en-US" sz="3323" dirty="0"/>
          </a:p>
        </p:txBody>
      </p:sp>
      <p:sp>
        <p:nvSpPr>
          <p:cNvPr id="5123" name="副標題 7">
            <a:extLst>
              <a:ext uri="{FF2B5EF4-FFF2-40B4-BE49-F238E27FC236}">
                <a16:creationId xmlns:a16="http://schemas.microsoft.com/office/drawing/2014/main" id="{61DC8C3C-EA4A-4569-BBAA-04ABF36D5705}"/>
              </a:ext>
            </a:extLst>
          </p:cNvPr>
          <p:cNvSpPr>
            <a:spLocks noGrp="1"/>
          </p:cNvSpPr>
          <p:nvPr>
            <p:ph type="subTitle" idx="1"/>
          </p:nvPr>
        </p:nvSpPr>
        <p:spPr>
          <a:xfrm>
            <a:off x="1371600" y="4492870"/>
            <a:ext cx="6400800" cy="1063869"/>
          </a:xfrm>
        </p:spPr>
        <p:txBody>
          <a:bodyPr/>
          <a:lstStyle/>
          <a:p>
            <a:r>
              <a:rPr lang="en-US" altLang="zh-TW"/>
              <a:t>2020.05.06</a:t>
            </a:r>
            <a:r>
              <a:rPr lang="zh-TW" altLang="en-US"/>
              <a:t> </a:t>
            </a:r>
            <a:endParaRPr lang="en-US" altLang="zh-TW"/>
          </a:p>
          <a:p>
            <a:r>
              <a:rPr lang="zh-TW" altLang="en-US"/>
              <a:t>朱柏賢</a:t>
            </a:r>
          </a:p>
        </p:txBody>
      </p:sp>
      <p:sp>
        <p:nvSpPr>
          <p:cNvPr id="5124" name="投影片編號版面配置區 3">
            <a:extLst>
              <a:ext uri="{FF2B5EF4-FFF2-40B4-BE49-F238E27FC236}">
                <a16:creationId xmlns:a16="http://schemas.microsoft.com/office/drawing/2014/main" id="{540C45C0-27F6-4192-8913-AE80CF2C6A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5D2BF048-ED6A-4F7A-BCDB-49E48869D619}" type="slidenum">
              <a:rPr lang="en-US" altLang="zh-TW" sz="1292" b="0">
                <a:solidFill>
                  <a:schemeClr val="bg1"/>
                </a:solidFill>
                <a:ea typeface="新細明體" panose="02020500000000000000" pitchFamily="18" charset="-120"/>
              </a:rPr>
              <a:pPr>
                <a:spcBef>
                  <a:spcPct val="0"/>
                </a:spcBef>
                <a:buSzTx/>
                <a:buFontTx/>
                <a:buNone/>
              </a:pPr>
              <a:t>30</a:t>
            </a:fld>
            <a:endParaRPr lang="en-US" altLang="zh-TW" sz="1292" b="0">
              <a:solidFill>
                <a:schemeClr val="bg1"/>
              </a:solidFill>
              <a:ea typeface="新細明體" panose="02020500000000000000"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E04D405F-F3FD-4231-8EA2-EC43B92A2B8B}"/>
              </a:ext>
            </a:extLst>
          </p:cNvPr>
          <p:cNvSpPr>
            <a:spLocks noGrp="1"/>
          </p:cNvSpPr>
          <p:nvPr>
            <p:ph type="title"/>
          </p:nvPr>
        </p:nvSpPr>
        <p:spPr/>
        <p:txBody>
          <a:bodyPr/>
          <a:lstStyle/>
          <a:p>
            <a:r>
              <a:rPr lang="en-US" altLang="zh-TW"/>
              <a:t>Introduction</a:t>
            </a:r>
            <a:endParaRPr lang="zh-TW" altLang="en-US"/>
          </a:p>
        </p:txBody>
      </p:sp>
      <p:sp>
        <p:nvSpPr>
          <p:cNvPr id="7171" name="內容版面配置區 2">
            <a:extLst>
              <a:ext uri="{FF2B5EF4-FFF2-40B4-BE49-F238E27FC236}">
                <a16:creationId xmlns:a16="http://schemas.microsoft.com/office/drawing/2014/main" id="{0409C252-DF88-47DF-B626-A0167F1BC541}"/>
              </a:ext>
            </a:extLst>
          </p:cNvPr>
          <p:cNvSpPr>
            <a:spLocks noGrp="1"/>
          </p:cNvSpPr>
          <p:nvPr>
            <p:ph idx="1"/>
          </p:nvPr>
        </p:nvSpPr>
        <p:spPr/>
        <p:txBody>
          <a:bodyPr/>
          <a:lstStyle/>
          <a:p>
            <a:r>
              <a:rPr lang="en-US" altLang="zh-TW" sz="2031" b="0"/>
              <a:t>It is critical for companies to develop a well-implemented and efficient maintenance strategy to prevent unexpected outages, improve overall reliability and reduce operating costs.</a:t>
            </a:r>
          </a:p>
          <a:p>
            <a:r>
              <a:rPr lang="en-US" altLang="zh-TW" sz="2031" b="0"/>
              <a:t>The evolution of modern techniques (e.g., Internet of things, sensing technology, artificial intelligence, etc.) reflects a transition of maintenance strategies from </a:t>
            </a:r>
            <a:r>
              <a:rPr lang="en-US" altLang="zh-TW" sz="2031" b="0" i="1"/>
              <a:t>Reactive Maintenance (RM) </a:t>
            </a:r>
            <a:r>
              <a:rPr lang="en-US" altLang="zh-TW" sz="2031" b="0"/>
              <a:t>to </a:t>
            </a:r>
            <a:r>
              <a:rPr lang="en-US" altLang="zh-TW" sz="2031" b="0" i="1"/>
              <a:t>Preventive Maintenance (PM) </a:t>
            </a:r>
            <a:r>
              <a:rPr lang="en-US" altLang="zh-TW" sz="2031" b="0"/>
              <a:t>to </a:t>
            </a:r>
            <a:r>
              <a:rPr lang="en-US" altLang="zh-TW" sz="2031" b="0" i="1"/>
              <a:t>Predictive Maintenance (PdM)</a:t>
            </a:r>
            <a:r>
              <a:rPr lang="en-US" altLang="zh-TW" sz="2031" b="0"/>
              <a:t>.</a:t>
            </a:r>
            <a:endParaRPr lang="zh-TW" altLang="en-US" sz="2031"/>
          </a:p>
        </p:txBody>
      </p:sp>
      <p:sp>
        <p:nvSpPr>
          <p:cNvPr id="7172" name="投影片編號版面配置區 3">
            <a:extLst>
              <a:ext uri="{FF2B5EF4-FFF2-40B4-BE49-F238E27FC236}">
                <a16:creationId xmlns:a16="http://schemas.microsoft.com/office/drawing/2014/main" id="{46B7DF78-F04A-4AF7-9CC8-B4728E251D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3DD4DEEF-6263-4937-B3F1-21FC175329D1}" type="slidenum">
              <a:rPr lang="en-US" altLang="zh-TW" sz="1292" b="0">
                <a:solidFill>
                  <a:schemeClr val="bg1"/>
                </a:solidFill>
                <a:ea typeface="新細明體" panose="02020500000000000000" pitchFamily="18" charset="-120"/>
              </a:rPr>
              <a:pPr>
                <a:spcBef>
                  <a:spcPct val="0"/>
                </a:spcBef>
                <a:buSzTx/>
                <a:buFontTx/>
                <a:buNone/>
              </a:pPr>
              <a:t>31</a:t>
            </a:fld>
            <a:endParaRPr lang="en-US" altLang="zh-TW" sz="1292" b="0">
              <a:solidFill>
                <a:schemeClr val="bg1"/>
              </a:solidFill>
              <a:ea typeface="新細明體" panose="02020500000000000000"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B942461D-0EAB-4C69-A90D-ABE9A3F7DA42}"/>
              </a:ext>
            </a:extLst>
          </p:cNvPr>
          <p:cNvSpPr>
            <a:spLocks noGrp="1"/>
          </p:cNvSpPr>
          <p:nvPr>
            <p:ph type="title"/>
          </p:nvPr>
        </p:nvSpPr>
        <p:spPr/>
        <p:txBody>
          <a:bodyPr/>
          <a:lstStyle/>
          <a:p>
            <a:r>
              <a:rPr lang="en-US" altLang="zh-TW"/>
              <a:t>Introduction</a:t>
            </a:r>
            <a:endParaRPr lang="zh-TW" altLang="en-US"/>
          </a:p>
        </p:txBody>
      </p:sp>
      <p:sp>
        <p:nvSpPr>
          <p:cNvPr id="8195" name="內容版面配置區 2">
            <a:extLst>
              <a:ext uri="{FF2B5EF4-FFF2-40B4-BE49-F238E27FC236}">
                <a16:creationId xmlns:a16="http://schemas.microsoft.com/office/drawing/2014/main" id="{B245D842-34F7-48AB-A4ED-03D083BC0B6A}"/>
              </a:ext>
            </a:extLst>
          </p:cNvPr>
          <p:cNvSpPr>
            <a:spLocks noGrp="1"/>
          </p:cNvSpPr>
          <p:nvPr>
            <p:ph idx="1"/>
          </p:nvPr>
        </p:nvSpPr>
        <p:spPr/>
        <p:txBody>
          <a:bodyPr/>
          <a:lstStyle/>
          <a:p>
            <a:r>
              <a:rPr lang="en-US" altLang="zh-TW" sz="2031" b="0"/>
              <a:t>The enabling technologies have the enhanced potential to detect, isolate, and identify the precursor and incipient faults of machinery equipment and components, monitor and predict the progression of faults, and provide decision-support or automation to develop maintenance schedules.</a:t>
            </a:r>
          </a:p>
          <a:p>
            <a:r>
              <a:rPr lang="en-US" altLang="zh-TW" sz="2031" b="0"/>
              <a:t>The emerging technologies enhance PdM in the following aspects:</a:t>
            </a:r>
          </a:p>
          <a:p>
            <a:pPr lvl="1"/>
            <a:r>
              <a:rPr lang="en-US" altLang="zh-TW" b="0"/>
              <a:t>IoT for data acquisition</a:t>
            </a:r>
          </a:p>
          <a:p>
            <a:pPr lvl="1"/>
            <a:r>
              <a:rPr lang="en-US" altLang="zh-TW" b="0"/>
              <a:t>Big data techniques for data (pre-)processing</a:t>
            </a:r>
          </a:p>
          <a:p>
            <a:pPr lvl="1"/>
            <a:r>
              <a:rPr lang="en-US" altLang="zh-TW" b="0"/>
              <a:t>Advanced Deep Learning (DL) methods for fault diagnosis and prognosis</a:t>
            </a:r>
          </a:p>
          <a:p>
            <a:pPr lvl="1"/>
            <a:r>
              <a:rPr lang="en-US" altLang="zh-TW" b="0"/>
              <a:t>Deep Reinforcement Learning (DRL) for decision making</a:t>
            </a:r>
          </a:p>
          <a:p>
            <a:pPr lvl="1"/>
            <a:r>
              <a:rPr lang="en-US" altLang="zh-TW" b="0"/>
              <a:t>Powerful hardwares for complex computing</a:t>
            </a:r>
            <a:endParaRPr lang="zh-TW" altLang="en-US" b="0"/>
          </a:p>
        </p:txBody>
      </p:sp>
      <p:sp>
        <p:nvSpPr>
          <p:cNvPr id="8196" name="投影片編號版面配置區 3">
            <a:extLst>
              <a:ext uri="{FF2B5EF4-FFF2-40B4-BE49-F238E27FC236}">
                <a16:creationId xmlns:a16="http://schemas.microsoft.com/office/drawing/2014/main" id="{FA5AE50D-AE99-47C3-85E9-AC6E6479AB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E64D9A16-05B3-4363-8ABC-66226D86CFFB}" type="slidenum">
              <a:rPr lang="en-US" altLang="zh-TW" sz="1292" b="0">
                <a:solidFill>
                  <a:schemeClr val="bg1"/>
                </a:solidFill>
                <a:ea typeface="新細明體" panose="02020500000000000000" pitchFamily="18" charset="-120"/>
              </a:rPr>
              <a:pPr>
                <a:spcBef>
                  <a:spcPct val="0"/>
                </a:spcBef>
                <a:buSzTx/>
                <a:buFontTx/>
                <a:buNone/>
              </a:pPr>
              <a:t>32</a:t>
            </a:fld>
            <a:endParaRPr lang="en-US" altLang="zh-TW" sz="1292" b="0">
              <a:solidFill>
                <a:schemeClr val="bg1"/>
              </a:solidFill>
              <a:ea typeface="新細明體" panose="02020500000000000000"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AB7F675F-D197-487A-A29D-7A04BEF696B3}"/>
              </a:ext>
            </a:extLst>
          </p:cNvPr>
          <p:cNvSpPr>
            <a:spLocks noGrp="1"/>
          </p:cNvSpPr>
          <p:nvPr>
            <p:ph type="title"/>
          </p:nvPr>
        </p:nvSpPr>
        <p:spPr/>
        <p:txBody>
          <a:bodyPr/>
          <a:lstStyle/>
          <a:p>
            <a:r>
              <a:rPr lang="en-US" altLang="zh-TW"/>
              <a:t>Introduction</a:t>
            </a:r>
            <a:endParaRPr lang="zh-TW" altLang="en-US"/>
          </a:p>
        </p:txBody>
      </p:sp>
      <p:sp>
        <p:nvSpPr>
          <p:cNvPr id="9219" name="內容版面配置區 2">
            <a:extLst>
              <a:ext uri="{FF2B5EF4-FFF2-40B4-BE49-F238E27FC236}">
                <a16:creationId xmlns:a16="http://schemas.microsoft.com/office/drawing/2014/main" id="{C6689D08-7A01-4784-AAB1-6351ADC5E01B}"/>
              </a:ext>
            </a:extLst>
          </p:cNvPr>
          <p:cNvSpPr>
            <a:spLocks noGrp="1"/>
          </p:cNvSpPr>
          <p:nvPr>
            <p:ph idx="1"/>
          </p:nvPr>
        </p:nvSpPr>
        <p:spPr/>
        <p:txBody>
          <a:bodyPr/>
          <a:lstStyle/>
          <a:p>
            <a:r>
              <a:rPr lang="en-US" altLang="zh-TW" sz="2031" b="0"/>
              <a:t>Although PdM becomes a promising approach to decrease the downtime of machines, improve overall reliability of systems, and reduce operating costs, the high complexity, automation and flexibility of modern industrial systems bring new challenges.</a:t>
            </a:r>
          </a:p>
          <a:p>
            <a:r>
              <a:rPr lang="en-US" altLang="zh-TW" sz="2031" b="0"/>
              <a:t>Three fundamental problems should be well considered in the context of PdM:</a:t>
            </a:r>
          </a:p>
          <a:p>
            <a:pPr lvl="1"/>
            <a:r>
              <a:rPr lang="en-US" altLang="zh-TW" b="0"/>
              <a:t>PdM system architectures</a:t>
            </a:r>
          </a:p>
          <a:p>
            <a:pPr lvl="1"/>
            <a:r>
              <a:rPr lang="en-US" altLang="zh-TW" b="0"/>
              <a:t>The purposes of PdM</a:t>
            </a:r>
          </a:p>
          <a:p>
            <a:pPr lvl="1"/>
            <a:r>
              <a:rPr lang="en-US" altLang="zh-TW" b="0"/>
              <a:t>The approaches for fault diagnosis and prognosis</a:t>
            </a:r>
          </a:p>
          <a:p>
            <a:pPr lvl="1"/>
            <a:endParaRPr lang="zh-TW" altLang="en-US" b="0"/>
          </a:p>
        </p:txBody>
      </p:sp>
      <p:sp>
        <p:nvSpPr>
          <p:cNvPr id="9220" name="投影片編號版面配置區 3">
            <a:extLst>
              <a:ext uri="{FF2B5EF4-FFF2-40B4-BE49-F238E27FC236}">
                <a16:creationId xmlns:a16="http://schemas.microsoft.com/office/drawing/2014/main" id="{F313A74C-C684-4D2C-B646-D76F201577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E71DC083-5EAC-47CC-9C24-D38F674F4993}" type="slidenum">
              <a:rPr lang="en-US" altLang="zh-TW" sz="1292" b="0">
                <a:solidFill>
                  <a:schemeClr val="bg1"/>
                </a:solidFill>
                <a:ea typeface="新細明體" panose="02020500000000000000" pitchFamily="18" charset="-120"/>
              </a:rPr>
              <a:pPr>
                <a:spcBef>
                  <a:spcPct val="0"/>
                </a:spcBef>
                <a:buSzTx/>
                <a:buFontTx/>
                <a:buNone/>
              </a:pPr>
              <a:t>33</a:t>
            </a:fld>
            <a:endParaRPr lang="en-US" altLang="zh-TW" sz="1292" b="0">
              <a:solidFill>
                <a:schemeClr val="bg1"/>
              </a:solidFill>
              <a:ea typeface="新細明體" panose="02020500000000000000"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02C6D057-5ACA-4EF7-A83F-E266BA7CD127}"/>
              </a:ext>
            </a:extLst>
          </p:cNvPr>
          <p:cNvSpPr>
            <a:spLocks noGrp="1"/>
          </p:cNvSpPr>
          <p:nvPr>
            <p:ph type="title"/>
          </p:nvPr>
        </p:nvSpPr>
        <p:spPr/>
        <p:txBody>
          <a:bodyPr/>
          <a:lstStyle/>
          <a:p>
            <a:r>
              <a:rPr lang="en-US" altLang="zh-TW"/>
              <a:t>Introduction</a:t>
            </a:r>
            <a:br>
              <a:rPr lang="en-US" altLang="zh-TW"/>
            </a:br>
            <a:r>
              <a:rPr lang="en-US" altLang="zh-TW" sz="1846" b="0"/>
              <a:t>A. Existing Surveys on Fault Diagnosis and Prognosis</a:t>
            </a:r>
            <a:endParaRPr lang="zh-TW" altLang="en-US" sz="1846" b="0"/>
          </a:p>
        </p:txBody>
      </p:sp>
      <p:sp>
        <p:nvSpPr>
          <p:cNvPr id="10243" name="內容版面配置區 2">
            <a:extLst>
              <a:ext uri="{FF2B5EF4-FFF2-40B4-BE49-F238E27FC236}">
                <a16:creationId xmlns:a16="http://schemas.microsoft.com/office/drawing/2014/main" id="{2E453B46-FA80-41DE-8EF8-6A43FBAC550B}"/>
              </a:ext>
            </a:extLst>
          </p:cNvPr>
          <p:cNvSpPr>
            <a:spLocks noGrp="1"/>
          </p:cNvSpPr>
          <p:nvPr>
            <p:ph idx="1"/>
          </p:nvPr>
        </p:nvSpPr>
        <p:spPr/>
        <p:txBody>
          <a:bodyPr/>
          <a:lstStyle/>
          <a:p>
            <a:r>
              <a:rPr lang="en-US" altLang="zh-TW" b="0"/>
              <a:t>The aforementioned survey papers have given interesting reviews related to the filed of fault diagnosis and prognosis, but they have the following limitations:</a:t>
            </a:r>
          </a:p>
          <a:p>
            <a:pPr lvl="1"/>
            <a:r>
              <a:rPr lang="en-US" altLang="zh-TW" b="0"/>
              <a:t>Most of the existing survey papers [10–18] only focus on reviewing the existing fault diagnosis and/or prognosis approaches, most of which are equipment specific.</a:t>
            </a:r>
          </a:p>
          <a:p>
            <a:pPr lvl="1"/>
            <a:r>
              <a:rPr lang="en-US" altLang="zh-TW" b="0"/>
              <a:t>Although PdM aims to prevent unexpected outages, improve overall reliability and reduce operating costs, there is no existing survey paper to summarize the mathematical models for the purposes of PdM.</a:t>
            </a:r>
          </a:p>
          <a:p>
            <a:pPr lvl="1"/>
            <a:r>
              <a:rPr lang="en-US" altLang="zh-TW" b="0"/>
              <a:t>Due to the rapid development of deep learning, many new DL based approaches (e.g., generative adversarial network, transfer learning, deep reinforcement learning, etc.) have been applied in the filed of PdM. Therefore, a new review is required to cover the advancements of this field in recent years</a:t>
            </a:r>
            <a:endParaRPr lang="zh-TW" altLang="en-US" b="0"/>
          </a:p>
        </p:txBody>
      </p:sp>
      <p:sp>
        <p:nvSpPr>
          <p:cNvPr id="10244" name="投影片編號版面配置區 3">
            <a:extLst>
              <a:ext uri="{FF2B5EF4-FFF2-40B4-BE49-F238E27FC236}">
                <a16:creationId xmlns:a16="http://schemas.microsoft.com/office/drawing/2014/main" id="{CCC74FA9-B55D-4A60-BA80-D2C5B93937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C7C52E6B-B26A-49D8-99E5-4761320FAC3B}" type="slidenum">
              <a:rPr lang="en-US" altLang="zh-TW" sz="1292" b="0">
                <a:solidFill>
                  <a:schemeClr val="bg1"/>
                </a:solidFill>
                <a:ea typeface="新細明體" panose="02020500000000000000" pitchFamily="18" charset="-120"/>
              </a:rPr>
              <a:pPr>
                <a:spcBef>
                  <a:spcPct val="0"/>
                </a:spcBef>
                <a:buSzTx/>
                <a:buFontTx/>
                <a:buNone/>
              </a:pPr>
              <a:t>34</a:t>
            </a:fld>
            <a:endParaRPr lang="en-US" altLang="zh-TW" sz="1292" b="0">
              <a:solidFill>
                <a:schemeClr val="bg1"/>
              </a:solidFill>
              <a:ea typeface="新細明體" panose="02020500000000000000"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2A9E7E32-8D4E-49A9-90C9-62A429A9D352}"/>
              </a:ext>
            </a:extLst>
          </p:cNvPr>
          <p:cNvSpPr>
            <a:spLocks noGrp="1"/>
          </p:cNvSpPr>
          <p:nvPr>
            <p:ph type="title"/>
          </p:nvPr>
        </p:nvSpPr>
        <p:spPr/>
        <p:txBody>
          <a:bodyPr/>
          <a:lstStyle/>
          <a:p>
            <a:r>
              <a:rPr lang="en-US" altLang="zh-TW"/>
              <a:t>Introduction</a:t>
            </a:r>
            <a:br>
              <a:rPr lang="en-US" altLang="zh-TW"/>
            </a:br>
            <a:r>
              <a:rPr lang="en-US" altLang="zh-TW" sz="1846" b="0"/>
              <a:t>B. Literature Classification</a:t>
            </a:r>
            <a:endParaRPr lang="zh-TW" altLang="en-US" sz="1846" b="0"/>
          </a:p>
        </p:txBody>
      </p:sp>
      <p:sp>
        <p:nvSpPr>
          <p:cNvPr id="11267" name="內容版面配置區 2">
            <a:extLst>
              <a:ext uri="{FF2B5EF4-FFF2-40B4-BE49-F238E27FC236}">
                <a16:creationId xmlns:a16="http://schemas.microsoft.com/office/drawing/2014/main" id="{96578B54-E5A0-4090-B8D5-8BF771F02446}"/>
              </a:ext>
            </a:extLst>
          </p:cNvPr>
          <p:cNvSpPr>
            <a:spLocks noGrp="1"/>
          </p:cNvSpPr>
          <p:nvPr>
            <p:ph idx="1"/>
          </p:nvPr>
        </p:nvSpPr>
        <p:spPr/>
        <p:txBody>
          <a:bodyPr/>
          <a:lstStyle/>
          <a:p>
            <a:endParaRPr lang="zh-TW" altLang="en-US" b="0"/>
          </a:p>
        </p:txBody>
      </p:sp>
      <p:sp>
        <p:nvSpPr>
          <p:cNvPr id="11268" name="投影片編號版面配置區 3">
            <a:extLst>
              <a:ext uri="{FF2B5EF4-FFF2-40B4-BE49-F238E27FC236}">
                <a16:creationId xmlns:a16="http://schemas.microsoft.com/office/drawing/2014/main" id="{ED0A0DB3-1E44-4AAB-A532-F975177FD0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7CBDE1C5-4DEB-4248-8866-1BD46236073B}" type="slidenum">
              <a:rPr lang="en-US" altLang="zh-TW" sz="1292" b="0">
                <a:solidFill>
                  <a:schemeClr val="bg1"/>
                </a:solidFill>
                <a:ea typeface="新細明體" panose="02020500000000000000" pitchFamily="18" charset="-120"/>
              </a:rPr>
              <a:pPr>
                <a:spcBef>
                  <a:spcPct val="0"/>
                </a:spcBef>
                <a:buSzTx/>
                <a:buFontTx/>
                <a:buNone/>
              </a:pPr>
              <a:t>35</a:t>
            </a:fld>
            <a:endParaRPr lang="en-US" altLang="zh-TW" sz="1292" b="0">
              <a:solidFill>
                <a:schemeClr val="bg1"/>
              </a:solidFill>
              <a:ea typeface="新細明體" panose="02020500000000000000" pitchFamily="18" charset="-120"/>
            </a:endParaRPr>
          </a:p>
        </p:txBody>
      </p:sp>
      <p:pic>
        <p:nvPicPr>
          <p:cNvPr id="11269" name="圖片 4">
            <a:extLst>
              <a:ext uri="{FF2B5EF4-FFF2-40B4-BE49-F238E27FC236}">
                <a16:creationId xmlns:a16="http://schemas.microsoft.com/office/drawing/2014/main" id="{1414D151-579E-48EF-9CAF-1872035009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4616" y="1535724"/>
            <a:ext cx="4454769" cy="481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id="{5B39A194-8C91-446B-84CF-D82A6DD23391}"/>
              </a:ext>
            </a:extLst>
          </p:cNvPr>
          <p:cNvSpPr>
            <a:spLocks noGrp="1"/>
          </p:cNvSpPr>
          <p:nvPr>
            <p:ph type="title"/>
          </p:nvPr>
        </p:nvSpPr>
        <p:spPr/>
        <p:txBody>
          <a:bodyPr/>
          <a:lstStyle/>
          <a:p>
            <a:r>
              <a:rPr lang="en-US" altLang="zh-TW"/>
              <a:t>Introduction</a:t>
            </a:r>
            <a:br>
              <a:rPr lang="en-US" altLang="zh-TW"/>
            </a:br>
            <a:r>
              <a:rPr lang="en-US" altLang="zh-TW" sz="1846" b="0"/>
              <a:t>B. Literature Classification</a:t>
            </a:r>
            <a:endParaRPr lang="zh-TW" altLang="en-US" sz="1846" b="0"/>
          </a:p>
        </p:txBody>
      </p:sp>
      <p:sp>
        <p:nvSpPr>
          <p:cNvPr id="12291" name="內容版面配置區 2">
            <a:extLst>
              <a:ext uri="{FF2B5EF4-FFF2-40B4-BE49-F238E27FC236}">
                <a16:creationId xmlns:a16="http://schemas.microsoft.com/office/drawing/2014/main" id="{C8E591D1-0C8D-4464-AE81-4313DBA12717}"/>
              </a:ext>
            </a:extLst>
          </p:cNvPr>
          <p:cNvSpPr>
            <a:spLocks noGrp="1"/>
          </p:cNvSpPr>
          <p:nvPr>
            <p:ph idx="1"/>
          </p:nvPr>
        </p:nvSpPr>
        <p:spPr/>
        <p:txBody>
          <a:bodyPr/>
          <a:lstStyle/>
          <a:p>
            <a:r>
              <a:rPr lang="en-US" altLang="zh-TW" b="0"/>
              <a:t>The surveyed PdM approaches mainly focus on the following aspects:</a:t>
            </a:r>
          </a:p>
          <a:p>
            <a:pPr lvl="1"/>
            <a:r>
              <a:rPr lang="en-US" altLang="zh-TW" b="0"/>
              <a:t>Classification models to identify (early) failure: This kind of approaches aims to know if the machine will fail “soon”, e.g., class = 0 indicating no failure in the next n days, class = 1 for failure type 1 in the next n days.</a:t>
            </a:r>
          </a:p>
          <a:p>
            <a:pPr lvl="1"/>
            <a:r>
              <a:rPr lang="en-US" altLang="zh-TW" b="0"/>
              <a:t>Anomalous behavior detection: This kind of approaches are able to flag anomalous behavior, in despite of not having any previous knowledge about the failures.</a:t>
            </a:r>
          </a:p>
          <a:p>
            <a:pPr lvl="1"/>
            <a:r>
              <a:rPr lang="en-US" altLang="zh-TW" b="0"/>
              <a:t>Regression models to predict RUL: This kind of approaches aims to predict RUL according to the degradation process that learns from the historical data.</a:t>
            </a:r>
            <a:endParaRPr lang="zh-TW" altLang="en-US" b="0"/>
          </a:p>
        </p:txBody>
      </p:sp>
      <p:sp>
        <p:nvSpPr>
          <p:cNvPr id="12292" name="投影片編號版面配置區 3">
            <a:extLst>
              <a:ext uri="{FF2B5EF4-FFF2-40B4-BE49-F238E27FC236}">
                <a16:creationId xmlns:a16="http://schemas.microsoft.com/office/drawing/2014/main" id="{49CF0ABB-F74B-413C-84BB-5DF4160534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n"/>
              <a:defRPr kumimoji="1" sz="2215" b="1">
                <a:solidFill>
                  <a:srgbClr val="000099"/>
                </a:solidFill>
                <a:latin typeface="Arial" panose="020B0604020202020204" pitchFamily="34" charset="0"/>
                <a:ea typeface="標楷體" panose="03000509000000000000" pitchFamily="65" charset="-120"/>
              </a:defRPr>
            </a:lvl1pPr>
            <a:lvl2pPr marL="685817" indent="-263776">
              <a:spcBef>
                <a:spcPct val="20000"/>
              </a:spcBef>
              <a:buChar char="•"/>
              <a:defRPr kumimoji="1" sz="1846" b="1">
                <a:solidFill>
                  <a:schemeClr val="tx1"/>
                </a:solidFill>
                <a:latin typeface="Arial" panose="020B0604020202020204" pitchFamily="34" charset="0"/>
                <a:ea typeface="標楷體" panose="03000509000000000000" pitchFamily="65" charset="-120"/>
              </a:defRPr>
            </a:lvl2pPr>
            <a:lvl3pPr marL="1055103" indent="-211021">
              <a:spcBef>
                <a:spcPct val="20000"/>
              </a:spcBef>
              <a:buFont typeface="Wingdings" panose="05000000000000000000" pitchFamily="2" charset="2"/>
              <a:buChar char="ü"/>
              <a:defRPr kumimoji="1" sz="2215">
                <a:solidFill>
                  <a:schemeClr val="tx1"/>
                </a:solidFill>
                <a:latin typeface="Arial" panose="020B0604020202020204" pitchFamily="34" charset="0"/>
                <a:ea typeface="標楷體" panose="03000509000000000000" pitchFamily="65" charset="-120"/>
              </a:defRPr>
            </a:lvl3pPr>
            <a:lvl4pPr marL="1477145"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4pPr>
            <a:lvl5pPr marL="1899186" indent="-211021">
              <a:spcBef>
                <a:spcPct val="20000"/>
              </a:spcBef>
              <a:buChar char="»"/>
              <a:defRPr kumimoji="1" sz="1846">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新細明體" panose="02020500000000000000" pitchFamily="18" charset="-120"/>
              </a:defRPr>
            </a:lvl9pPr>
          </a:lstStyle>
          <a:p>
            <a:pPr>
              <a:spcBef>
                <a:spcPct val="0"/>
              </a:spcBef>
              <a:buSzTx/>
              <a:buFontTx/>
              <a:buNone/>
            </a:pPr>
            <a:fld id="{F5CD2266-1F77-47C3-9CE5-BC2157262620}" type="slidenum">
              <a:rPr lang="en-US" altLang="zh-TW" sz="1292" b="0">
                <a:solidFill>
                  <a:schemeClr val="bg1"/>
                </a:solidFill>
                <a:ea typeface="新細明體" panose="02020500000000000000" pitchFamily="18" charset="-120"/>
              </a:rPr>
              <a:pPr>
                <a:spcBef>
                  <a:spcPct val="0"/>
                </a:spcBef>
                <a:buSzTx/>
                <a:buFontTx/>
                <a:buNone/>
              </a:pPr>
              <a:t>36</a:t>
            </a:fld>
            <a:endParaRPr lang="en-US" altLang="zh-TW" sz="1292" b="0">
              <a:solidFill>
                <a:schemeClr val="bg1"/>
              </a:solidFill>
              <a:ea typeface="新細明體" panose="02020500000000000000"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DD78AA3A-98DD-4C06-87DB-147CF0672551}"/>
              </a:ext>
            </a:extLst>
          </p:cNvPr>
          <p:cNvSpPr>
            <a:spLocks noGrp="1"/>
          </p:cNvSpPr>
          <p:nvPr>
            <p:ph type="title"/>
          </p:nvPr>
        </p:nvSpPr>
        <p:spPr/>
        <p:txBody>
          <a:bodyPr/>
          <a:lstStyle/>
          <a:p>
            <a:pPr algn="l"/>
            <a:r>
              <a:rPr lang="en-US" altLang="zh-TW" sz="2585"/>
              <a:t>Categories of Maintenance Techniques</a:t>
            </a:r>
          </a:p>
        </p:txBody>
      </p:sp>
      <p:sp>
        <p:nvSpPr>
          <p:cNvPr id="13315" name="內容版面配置區 2">
            <a:extLst>
              <a:ext uri="{FF2B5EF4-FFF2-40B4-BE49-F238E27FC236}">
                <a16:creationId xmlns:a16="http://schemas.microsoft.com/office/drawing/2014/main" id="{3CA1BC82-3079-4CF0-8DC1-DC7F2C932041}"/>
              </a:ext>
            </a:extLst>
          </p:cNvPr>
          <p:cNvSpPr>
            <a:spLocks noGrp="1"/>
          </p:cNvSpPr>
          <p:nvPr>
            <p:ph idx="1"/>
          </p:nvPr>
        </p:nvSpPr>
        <p:spPr/>
        <p:txBody>
          <a:bodyPr/>
          <a:lstStyle/>
          <a:p>
            <a:r>
              <a:rPr lang="en-US" altLang="zh-TW" b="0"/>
              <a:t>Reactive Maintenance (RM)</a:t>
            </a:r>
          </a:p>
          <a:p>
            <a:pPr lvl="1"/>
            <a:r>
              <a:rPr lang="en-US" altLang="zh-TW" b="0"/>
              <a:t>A run-to-failure maintenance management method</a:t>
            </a:r>
          </a:p>
          <a:p>
            <a:pPr lvl="1"/>
            <a:r>
              <a:rPr lang="en-US" altLang="zh-TW" b="0"/>
              <a:t>RM offers the maximum utilization and in turn maximum production output of the equipment by using it to its limits</a:t>
            </a:r>
          </a:p>
          <a:p>
            <a:pPr lvl="1"/>
            <a:r>
              <a:rPr lang="en-US" altLang="zh-TW" b="0"/>
              <a:t>The cost of repairing or replacing a component would potentially be more than the production value received by running it to failure</a:t>
            </a:r>
          </a:p>
          <a:p>
            <a:pPr lvl="1"/>
            <a:r>
              <a:rPr lang="en-US" altLang="zh-TW" b="0"/>
              <a:t>Company should maintain extensive spare inventories for all critical equipment and components to react to all possible failures.</a:t>
            </a:r>
            <a:endParaRPr lang="zh-TW" altLang="en-US" b="0"/>
          </a:p>
        </p:txBody>
      </p:sp>
      <p:sp>
        <p:nvSpPr>
          <p:cNvPr id="13316" name="投影片編號版面配置區 3">
            <a:extLst>
              <a:ext uri="{FF2B5EF4-FFF2-40B4-BE49-F238E27FC236}">
                <a16:creationId xmlns:a16="http://schemas.microsoft.com/office/drawing/2014/main" id="{8D7399D6-5337-4A27-8797-1E3156C1D1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10A2C4EA-9829-4FAB-A58A-679093565F93}" type="slidenum">
              <a:rPr lang="en-US" altLang="zh-TW" sz="1292" i="0">
                <a:solidFill>
                  <a:schemeClr val="bg1"/>
                </a:solidFill>
                <a:latin typeface="Arial" panose="020B0604020202020204" pitchFamily="34" charset="0"/>
              </a:rPr>
              <a:pPr/>
              <a:t>37</a:t>
            </a:fld>
            <a:endParaRPr lang="en-US" altLang="zh-TW" sz="1292" i="0">
              <a:solidFill>
                <a:schemeClr val="bg1"/>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a:extLst>
              <a:ext uri="{FF2B5EF4-FFF2-40B4-BE49-F238E27FC236}">
                <a16:creationId xmlns:a16="http://schemas.microsoft.com/office/drawing/2014/main" id="{66BF382C-045D-458E-A3E1-A557E1460B25}"/>
              </a:ext>
            </a:extLst>
          </p:cNvPr>
          <p:cNvSpPr>
            <a:spLocks noGrp="1"/>
          </p:cNvSpPr>
          <p:nvPr>
            <p:ph type="title"/>
          </p:nvPr>
        </p:nvSpPr>
        <p:spPr/>
        <p:txBody>
          <a:bodyPr/>
          <a:lstStyle/>
          <a:p>
            <a:pPr algn="l"/>
            <a:r>
              <a:rPr lang="en-US" altLang="zh-TW" sz="2585"/>
              <a:t>Categories of Maintenance Techniques</a:t>
            </a:r>
          </a:p>
        </p:txBody>
      </p:sp>
      <p:sp>
        <p:nvSpPr>
          <p:cNvPr id="14339" name="內容版面配置區 2">
            <a:extLst>
              <a:ext uri="{FF2B5EF4-FFF2-40B4-BE49-F238E27FC236}">
                <a16:creationId xmlns:a16="http://schemas.microsoft.com/office/drawing/2014/main" id="{FDCDAA60-0A2C-490D-A859-0C3225BFBAAE}"/>
              </a:ext>
            </a:extLst>
          </p:cNvPr>
          <p:cNvSpPr>
            <a:spLocks noGrp="1"/>
          </p:cNvSpPr>
          <p:nvPr>
            <p:ph idx="1"/>
          </p:nvPr>
        </p:nvSpPr>
        <p:spPr/>
        <p:txBody>
          <a:bodyPr/>
          <a:lstStyle/>
          <a:p>
            <a:r>
              <a:rPr lang="en-US" altLang="zh-TW" b="0"/>
              <a:t>Preventive Maintenance (PM)</a:t>
            </a:r>
          </a:p>
          <a:p>
            <a:pPr lvl="1"/>
            <a:r>
              <a:rPr lang="en-US" altLang="zh-TW" b="0"/>
              <a:t>Also referred to as planned maintenance</a:t>
            </a:r>
          </a:p>
          <a:p>
            <a:pPr lvl="1"/>
            <a:r>
              <a:rPr lang="en-US" altLang="zh-TW" b="0"/>
              <a:t>Schedules regular maintenance activities on specific equipment to lessen the likelihood of failures</a:t>
            </a:r>
          </a:p>
          <a:p>
            <a:pPr lvl="1"/>
            <a:r>
              <a:rPr lang="en-US" altLang="zh-TW" b="0"/>
              <a:t>The maintenance is executed even when the machine is still working and under normal operation so that the unexpected breakdowns with the associated downtime and costs would be avoided.</a:t>
            </a:r>
          </a:p>
        </p:txBody>
      </p:sp>
      <p:sp>
        <p:nvSpPr>
          <p:cNvPr id="14340" name="投影片編號版面配置區 3">
            <a:extLst>
              <a:ext uri="{FF2B5EF4-FFF2-40B4-BE49-F238E27FC236}">
                <a16:creationId xmlns:a16="http://schemas.microsoft.com/office/drawing/2014/main" id="{35E491DA-D52F-46CE-A213-FED994CEB1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491854C0-3B4A-4ABC-8A97-DC6EBF01F488}" type="slidenum">
              <a:rPr lang="en-US" altLang="zh-TW" sz="1292" i="0">
                <a:solidFill>
                  <a:schemeClr val="bg1"/>
                </a:solidFill>
                <a:latin typeface="Arial" panose="020B0604020202020204" pitchFamily="34" charset="0"/>
              </a:rPr>
              <a:pPr/>
              <a:t>38</a:t>
            </a:fld>
            <a:endParaRPr lang="en-US" altLang="zh-TW" sz="1292" i="0">
              <a:solidFill>
                <a:schemeClr val="bg1"/>
              </a:solidFill>
              <a:latin typeface="Arial" panose="020B0604020202020204" pitchFamily="34" charset="0"/>
            </a:endParaRPr>
          </a:p>
        </p:txBody>
      </p:sp>
      <p:pic>
        <p:nvPicPr>
          <p:cNvPr id="14341" name="圖片 6">
            <a:extLst>
              <a:ext uri="{FF2B5EF4-FFF2-40B4-BE49-F238E27FC236}">
                <a16:creationId xmlns:a16="http://schemas.microsoft.com/office/drawing/2014/main" id="{CB056780-A624-41CB-A8F4-F52A7786CC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0946" y="3894992"/>
            <a:ext cx="4094285" cy="229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93864E1F-C0F8-468F-98E9-09AFD228AFFF}"/>
              </a:ext>
            </a:extLst>
          </p:cNvPr>
          <p:cNvSpPr>
            <a:spLocks noGrp="1"/>
          </p:cNvSpPr>
          <p:nvPr>
            <p:ph type="title"/>
          </p:nvPr>
        </p:nvSpPr>
        <p:spPr/>
        <p:txBody>
          <a:bodyPr/>
          <a:lstStyle/>
          <a:p>
            <a:pPr algn="l"/>
            <a:r>
              <a:rPr lang="en-US" altLang="zh-TW" sz="2585"/>
              <a:t>Categories of Maintenance Techniques</a:t>
            </a:r>
          </a:p>
        </p:txBody>
      </p:sp>
      <p:sp>
        <p:nvSpPr>
          <p:cNvPr id="15363" name="內容版面配置區 2">
            <a:extLst>
              <a:ext uri="{FF2B5EF4-FFF2-40B4-BE49-F238E27FC236}">
                <a16:creationId xmlns:a16="http://schemas.microsoft.com/office/drawing/2014/main" id="{AC204CAE-2ED9-4ECD-AA11-CED23E3F6B64}"/>
              </a:ext>
            </a:extLst>
          </p:cNvPr>
          <p:cNvSpPr>
            <a:spLocks noGrp="1"/>
          </p:cNvSpPr>
          <p:nvPr>
            <p:ph idx="1"/>
          </p:nvPr>
        </p:nvSpPr>
        <p:spPr/>
        <p:txBody>
          <a:bodyPr/>
          <a:lstStyle/>
          <a:p>
            <a:r>
              <a:rPr lang="en-US" altLang="zh-TW" b="0"/>
              <a:t>Preventive Maintenance (PM)</a:t>
            </a:r>
          </a:p>
          <a:p>
            <a:pPr lvl="1"/>
            <a:r>
              <a:rPr lang="en-US" altLang="zh-TW" b="0"/>
              <a:t>The general process of PM can be presented in two steps:</a:t>
            </a:r>
          </a:p>
          <a:p>
            <a:pPr lvl="2">
              <a:buFont typeface="Arial" panose="020B0604020202020204" pitchFamily="34" charset="0"/>
              <a:buChar char="•"/>
            </a:pPr>
            <a:r>
              <a:rPr lang="en-US" altLang="zh-TW" sz="1477"/>
              <a:t>1) statistically investigate the failure characteristics of the equipment based on the set of time series data collected</a:t>
            </a:r>
          </a:p>
          <a:p>
            <a:pPr lvl="2">
              <a:buFont typeface="Arial" panose="020B0604020202020204" pitchFamily="34" charset="0"/>
              <a:buChar char="•"/>
            </a:pPr>
            <a:r>
              <a:rPr lang="en-US" altLang="zh-TW" sz="1477"/>
              <a:t>2) The second step is to decide the optimal maintenance policies that maximize the system reliability/availability and safety performance at the lowest maintenance costs.</a:t>
            </a:r>
          </a:p>
          <a:p>
            <a:pPr lvl="1"/>
            <a:r>
              <a:rPr lang="en-US" altLang="zh-TW" b="0"/>
              <a:t>PM could reduce the repair costs and unplanned downtime, but might result in unnecessary repairs or catastrophic failures</a:t>
            </a:r>
          </a:p>
          <a:p>
            <a:pPr lvl="1"/>
            <a:r>
              <a:rPr lang="en-US" altLang="zh-TW" b="0"/>
              <a:t>Existing analysis has shown that the maintenance cost of repairs made in a reactive mode (i.e., after failure) is normally three times greater than that made on a scheduled basis</a:t>
            </a:r>
          </a:p>
        </p:txBody>
      </p:sp>
      <p:sp>
        <p:nvSpPr>
          <p:cNvPr id="15364" name="投影片編號版面配置區 3">
            <a:extLst>
              <a:ext uri="{FF2B5EF4-FFF2-40B4-BE49-F238E27FC236}">
                <a16:creationId xmlns:a16="http://schemas.microsoft.com/office/drawing/2014/main" id="{E6B2F621-26AB-4D1D-B24E-286C4969A3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22B90EF7-DF42-4D98-BC4A-64F1CE32EE0D}" type="slidenum">
              <a:rPr lang="en-US" altLang="zh-TW" sz="1292" i="0">
                <a:solidFill>
                  <a:schemeClr val="bg1"/>
                </a:solidFill>
                <a:latin typeface="Arial" panose="020B0604020202020204" pitchFamily="34" charset="0"/>
              </a:rPr>
              <a:pPr/>
              <a:t>39</a:t>
            </a:fld>
            <a:endParaRPr lang="en-US" altLang="zh-TW" sz="1292" i="0">
              <a:solidFill>
                <a:schemeClr val="bg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noChangeArrowheads="1"/>
          </p:cNvSpPr>
          <p:nvPr>
            <p:ph type="title"/>
          </p:nvPr>
        </p:nvSpPr>
        <p:spPr/>
        <p:txBody>
          <a:bodyPr/>
          <a:lstStyle/>
          <a:p>
            <a:r>
              <a:rPr lang="en-US" altLang="zh-TW"/>
              <a:t>Approach</a:t>
            </a:r>
            <a:endParaRPr lang="zh-TW" altLang="en-US"/>
          </a:p>
        </p:txBody>
      </p:sp>
      <p:sp>
        <p:nvSpPr>
          <p:cNvPr id="17411" name="內容版面配置區 2"/>
          <p:cNvSpPr>
            <a:spLocks noGrp="1" noChangeArrowheads="1"/>
          </p:cNvSpPr>
          <p:nvPr>
            <p:ph idx="1"/>
          </p:nvPr>
        </p:nvSpPr>
        <p:spPr/>
        <p:txBody>
          <a:bodyPr/>
          <a:lstStyle/>
          <a:p>
            <a:r>
              <a:rPr lang="en-US" altLang="zh-TW"/>
              <a:t>Problem definition </a:t>
            </a:r>
          </a:p>
          <a:p>
            <a:pPr lvl="1"/>
            <a:r>
              <a:rPr lang="zh-TW" altLang="zh-TW"/>
              <a:t>Semiconductor industry is growing rapidly, thus </a:t>
            </a:r>
            <a:r>
              <a:rPr lang="zh-TW" altLang="zh-TW">
                <a:solidFill>
                  <a:srgbClr val="C00000"/>
                </a:solidFill>
              </a:rPr>
              <a:t>shortening the product life cycle</a:t>
            </a:r>
            <a:r>
              <a:rPr lang="zh-TW" altLang="zh-TW"/>
              <a:t> (PLC) of semiconductor products.</a:t>
            </a:r>
          </a:p>
          <a:p>
            <a:pPr lvl="1"/>
            <a:r>
              <a:rPr lang="zh-TW" altLang="zh-TW"/>
              <a:t>In the semiconductor industry, R&amp;D costs and capital investment requirements are enormous. To </a:t>
            </a:r>
            <a:r>
              <a:rPr lang="zh-TW" altLang="zh-TW">
                <a:solidFill>
                  <a:srgbClr val="C00000"/>
                </a:solidFill>
              </a:rPr>
              <a:t>allocate the resource </a:t>
            </a:r>
            <a:r>
              <a:rPr lang="zh-TW" altLang="zh-TW"/>
              <a:t>efficiently and thus to ensure efficient resource allocation firms require a method of accurately describing PLC and </a:t>
            </a:r>
            <a:r>
              <a:rPr lang="zh-TW" altLang="zh-TW">
                <a:solidFill>
                  <a:srgbClr val="C00000"/>
                </a:solidFill>
              </a:rPr>
              <a:t>forecasting product demand</a:t>
            </a:r>
            <a:r>
              <a:rPr lang="zh-TW" altLang="zh-TW"/>
              <a:t>.</a:t>
            </a:r>
          </a:p>
          <a:p>
            <a:pPr lvl="1"/>
            <a:r>
              <a:rPr lang="zh-TW" altLang="zh-TW"/>
              <a:t>This study designs a </a:t>
            </a:r>
            <a:r>
              <a:rPr lang="zh-TW" altLang="zh-TW">
                <a:solidFill>
                  <a:srgbClr val="C00000"/>
                </a:solidFill>
              </a:rPr>
              <a:t>demand forecasting framework </a:t>
            </a:r>
            <a:r>
              <a:rPr lang="zh-TW" altLang="zh-TW"/>
              <a:t>for accurately forecasting product demand, thus providing valuable information to assist managers in </a:t>
            </a:r>
            <a:r>
              <a:rPr lang="zh-TW" altLang="zh-TW">
                <a:solidFill>
                  <a:srgbClr val="C00000"/>
                </a:solidFill>
              </a:rPr>
              <a:t>decision-making</a:t>
            </a:r>
            <a:r>
              <a:rPr lang="zh-TW" altLang="zh-TW"/>
              <a:t> regarding </a:t>
            </a:r>
            <a:r>
              <a:rPr lang="zh-TW" altLang="zh-TW">
                <a:solidFill>
                  <a:srgbClr val="C00000"/>
                </a:solidFill>
              </a:rPr>
              <a:t>capacity planning</a:t>
            </a:r>
            <a:r>
              <a:rPr lang="zh-TW" altLang="zh-TW"/>
              <a:t>.</a:t>
            </a:r>
            <a:endParaRPr lang="zh-TW" altLang="en-US"/>
          </a:p>
        </p:txBody>
      </p:sp>
      <p:sp>
        <p:nvSpPr>
          <p:cNvPr id="17412" name="投影片編號版面配置區 3"/>
          <p:cNvSpPr>
            <a:spLocks noGrp="1"/>
          </p:cNvSpPr>
          <p:nvPr>
            <p:ph type="sldNum" sz="quarter" idx="10"/>
          </p:nvPr>
        </p:nvSpPr>
        <p:spPr>
          <a:noFill/>
        </p:spPr>
        <p:txBody>
          <a:bodyPr/>
          <a:lstStyle/>
          <a:p>
            <a:fld id="{8F4EBCD5-AD5D-4F0F-8001-FF4B0B0962C7}" type="slidenum">
              <a:rPr lang="en-US" altLang="zh-TW">
                <a:solidFill>
                  <a:prstClr val="white"/>
                </a:solidFill>
              </a:rPr>
              <a:pPr/>
              <a:t>4</a:t>
            </a:fld>
            <a:endParaRPr lang="en-US" altLang="zh-TW">
              <a:solidFill>
                <a:prstClr val="white"/>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610675A0-3345-4A79-A439-EFDC9B3F383C}"/>
              </a:ext>
            </a:extLst>
          </p:cNvPr>
          <p:cNvSpPr>
            <a:spLocks noGrp="1"/>
          </p:cNvSpPr>
          <p:nvPr>
            <p:ph type="title"/>
          </p:nvPr>
        </p:nvSpPr>
        <p:spPr/>
        <p:txBody>
          <a:bodyPr/>
          <a:lstStyle/>
          <a:p>
            <a:pPr algn="l"/>
            <a:r>
              <a:rPr lang="en-US" altLang="zh-TW" sz="2585"/>
              <a:t>Categories of Maintenance Techniques</a:t>
            </a:r>
          </a:p>
        </p:txBody>
      </p:sp>
      <p:sp>
        <p:nvSpPr>
          <p:cNvPr id="16387" name="內容版面配置區 2">
            <a:extLst>
              <a:ext uri="{FF2B5EF4-FFF2-40B4-BE49-F238E27FC236}">
                <a16:creationId xmlns:a16="http://schemas.microsoft.com/office/drawing/2014/main" id="{7D331159-545B-470E-9865-5CA32D6375A9}"/>
              </a:ext>
            </a:extLst>
          </p:cNvPr>
          <p:cNvSpPr>
            <a:spLocks noGrp="1"/>
          </p:cNvSpPr>
          <p:nvPr>
            <p:ph idx="1"/>
          </p:nvPr>
        </p:nvSpPr>
        <p:spPr/>
        <p:txBody>
          <a:bodyPr/>
          <a:lstStyle/>
          <a:p>
            <a:r>
              <a:rPr lang="en-US" altLang="zh-TW" b="0"/>
              <a:t>Predictive Maintenance (PdM)</a:t>
            </a:r>
          </a:p>
          <a:p>
            <a:pPr lvl="1"/>
            <a:r>
              <a:rPr lang="en-US" altLang="zh-TW" b="0"/>
              <a:t>Also known as condition-based maintenance (CBM)</a:t>
            </a:r>
          </a:p>
          <a:p>
            <a:pPr lvl="1"/>
            <a:r>
              <a:rPr lang="en-US" altLang="zh-TW" b="0"/>
              <a:t>Aims to predict when the equipment is likely to fail and decide which maintenance activity should be performed such that a good trade-off between maintenance frequency and cost can be achieved</a:t>
            </a:r>
          </a:p>
          <a:p>
            <a:pPr lvl="1"/>
            <a:r>
              <a:rPr lang="en-US" altLang="zh-TW" b="0"/>
              <a:t>The principal of PdM is to use the actual operating condition of systems and components to optimize the O&amp;M</a:t>
            </a:r>
          </a:p>
          <a:p>
            <a:pPr lvl="1"/>
            <a:r>
              <a:rPr lang="en-US" altLang="zh-TW" b="0"/>
              <a:t>The predictive analysis is based on data collected from meters/sensors connected to machines and tools, such as vibration data, thermal images, ultrasonic data, operation availability, etc.</a:t>
            </a:r>
          </a:p>
        </p:txBody>
      </p:sp>
      <p:sp>
        <p:nvSpPr>
          <p:cNvPr id="16388" name="投影片編號版面配置區 3">
            <a:extLst>
              <a:ext uri="{FF2B5EF4-FFF2-40B4-BE49-F238E27FC236}">
                <a16:creationId xmlns:a16="http://schemas.microsoft.com/office/drawing/2014/main" id="{F1FEAC25-189A-4A97-9933-4D05B883A4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7F0E99AA-9704-4E76-BFE1-C0E29ECCDADA}" type="slidenum">
              <a:rPr lang="en-US" altLang="zh-TW" sz="1292" i="0">
                <a:solidFill>
                  <a:schemeClr val="bg1"/>
                </a:solidFill>
                <a:latin typeface="Arial" panose="020B0604020202020204" pitchFamily="34" charset="0"/>
              </a:rPr>
              <a:pPr/>
              <a:t>40</a:t>
            </a:fld>
            <a:endParaRPr lang="en-US" altLang="zh-TW" sz="1292" i="0">
              <a:solidFill>
                <a:schemeClr val="bg1"/>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a:extLst>
              <a:ext uri="{FF2B5EF4-FFF2-40B4-BE49-F238E27FC236}">
                <a16:creationId xmlns:a16="http://schemas.microsoft.com/office/drawing/2014/main" id="{C75854E3-FDFE-4256-BC54-B50A9A1C5FC4}"/>
              </a:ext>
            </a:extLst>
          </p:cNvPr>
          <p:cNvSpPr>
            <a:spLocks noGrp="1"/>
          </p:cNvSpPr>
          <p:nvPr>
            <p:ph type="title"/>
          </p:nvPr>
        </p:nvSpPr>
        <p:spPr/>
        <p:txBody>
          <a:bodyPr/>
          <a:lstStyle/>
          <a:p>
            <a:pPr algn="l"/>
            <a:r>
              <a:rPr lang="en-US" altLang="zh-TW" sz="2585"/>
              <a:t>Categories of Maintenance Techniques</a:t>
            </a:r>
          </a:p>
        </p:txBody>
      </p:sp>
      <p:sp>
        <p:nvSpPr>
          <p:cNvPr id="17411" name="內容版面配置區 2">
            <a:extLst>
              <a:ext uri="{FF2B5EF4-FFF2-40B4-BE49-F238E27FC236}">
                <a16:creationId xmlns:a16="http://schemas.microsoft.com/office/drawing/2014/main" id="{EE3798DD-6D47-4645-A53C-B4A450256FE7}"/>
              </a:ext>
            </a:extLst>
          </p:cNvPr>
          <p:cNvSpPr>
            <a:spLocks noGrp="1"/>
          </p:cNvSpPr>
          <p:nvPr>
            <p:ph idx="1"/>
          </p:nvPr>
        </p:nvSpPr>
        <p:spPr/>
        <p:txBody>
          <a:bodyPr/>
          <a:lstStyle/>
          <a:p>
            <a:r>
              <a:rPr lang="en-US" altLang="zh-TW" b="0"/>
              <a:t>Predictive Maintenance (PdM)</a:t>
            </a:r>
          </a:p>
        </p:txBody>
      </p:sp>
      <p:sp>
        <p:nvSpPr>
          <p:cNvPr id="17412" name="投影片編號版面配置區 3">
            <a:extLst>
              <a:ext uri="{FF2B5EF4-FFF2-40B4-BE49-F238E27FC236}">
                <a16:creationId xmlns:a16="http://schemas.microsoft.com/office/drawing/2014/main" id="{01A8D4DA-2922-468C-BDC5-095CF19AFC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DC78071A-985C-4E94-8DF4-2CAEC68F9BB0}" type="slidenum">
              <a:rPr lang="en-US" altLang="zh-TW" sz="1292" i="0">
                <a:solidFill>
                  <a:schemeClr val="bg1"/>
                </a:solidFill>
                <a:latin typeface="Arial" panose="020B0604020202020204" pitchFamily="34" charset="0"/>
              </a:rPr>
              <a:pPr/>
              <a:t>41</a:t>
            </a:fld>
            <a:endParaRPr lang="en-US" altLang="zh-TW" sz="1292" i="0">
              <a:solidFill>
                <a:schemeClr val="bg1"/>
              </a:solidFill>
              <a:latin typeface="Arial" panose="020B0604020202020204" pitchFamily="34" charset="0"/>
            </a:endParaRPr>
          </a:p>
        </p:txBody>
      </p:sp>
      <p:pic>
        <p:nvPicPr>
          <p:cNvPr id="17413" name="圖片 4">
            <a:extLst>
              <a:ext uri="{FF2B5EF4-FFF2-40B4-BE49-F238E27FC236}">
                <a16:creationId xmlns:a16="http://schemas.microsoft.com/office/drawing/2014/main" id="{B5473E1B-B6DF-4D01-8356-9F17E93FB3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766" y="2432538"/>
            <a:ext cx="3365988" cy="278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圖片 5">
            <a:extLst>
              <a:ext uri="{FF2B5EF4-FFF2-40B4-BE49-F238E27FC236}">
                <a16:creationId xmlns:a16="http://schemas.microsoft.com/office/drawing/2014/main" id="{38A745BF-3FB5-4E63-AB4B-5664BF01D8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0697" y="2590801"/>
            <a:ext cx="3478823" cy="261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C68691E4-EA53-4177-8635-32D8BCC5EC32}"/>
              </a:ext>
            </a:extLst>
          </p:cNvPr>
          <p:cNvSpPr>
            <a:spLocks noGrp="1"/>
          </p:cNvSpPr>
          <p:nvPr>
            <p:ph type="title"/>
          </p:nvPr>
        </p:nvSpPr>
        <p:spPr/>
        <p:txBody>
          <a:bodyPr/>
          <a:lstStyle/>
          <a:p>
            <a:pPr algn="l"/>
            <a:r>
              <a:rPr lang="en-US" altLang="zh-TW" sz="2585"/>
              <a:t>Categories of Maintenance Techniques</a:t>
            </a:r>
          </a:p>
        </p:txBody>
      </p:sp>
      <p:sp>
        <p:nvSpPr>
          <p:cNvPr id="18435" name="內容版面配置區 2">
            <a:extLst>
              <a:ext uri="{FF2B5EF4-FFF2-40B4-BE49-F238E27FC236}">
                <a16:creationId xmlns:a16="http://schemas.microsoft.com/office/drawing/2014/main" id="{1842186B-EE2D-453C-BC4A-4DC285D948A0}"/>
              </a:ext>
            </a:extLst>
          </p:cNvPr>
          <p:cNvSpPr>
            <a:spLocks noGrp="1"/>
          </p:cNvSpPr>
          <p:nvPr>
            <p:ph idx="1"/>
          </p:nvPr>
        </p:nvSpPr>
        <p:spPr/>
        <p:txBody>
          <a:bodyPr/>
          <a:lstStyle/>
          <a:p>
            <a:r>
              <a:rPr lang="en-US" altLang="zh-TW" b="0"/>
              <a:t>Predictive Maintenance (PdM)</a:t>
            </a:r>
          </a:p>
        </p:txBody>
      </p:sp>
      <p:sp>
        <p:nvSpPr>
          <p:cNvPr id="18436" name="投影片編號版面配置區 3">
            <a:extLst>
              <a:ext uri="{FF2B5EF4-FFF2-40B4-BE49-F238E27FC236}">
                <a16:creationId xmlns:a16="http://schemas.microsoft.com/office/drawing/2014/main" id="{D8DA1E7A-C1B4-48CF-8639-673752E80B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771FAA71-313B-4DB1-AA5E-562B7A6D5A8E}" type="slidenum">
              <a:rPr lang="en-US" altLang="zh-TW" sz="1292" i="0">
                <a:solidFill>
                  <a:schemeClr val="bg1"/>
                </a:solidFill>
                <a:latin typeface="Arial" panose="020B0604020202020204" pitchFamily="34" charset="0"/>
              </a:rPr>
              <a:pPr/>
              <a:t>42</a:t>
            </a:fld>
            <a:endParaRPr lang="en-US" altLang="zh-TW" sz="1292" i="0">
              <a:solidFill>
                <a:schemeClr val="bg1"/>
              </a:solidFill>
              <a:latin typeface="Arial" panose="020B0604020202020204" pitchFamily="34" charset="0"/>
            </a:endParaRPr>
          </a:p>
        </p:txBody>
      </p:sp>
      <p:pic>
        <p:nvPicPr>
          <p:cNvPr id="18437" name="圖片 6">
            <a:extLst>
              <a:ext uri="{FF2B5EF4-FFF2-40B4-BE49-F238E27FC236}">
                <a16:creationId xmlns:a16="http://schemas.microsoft.com/office/drawing/2014/main" id="{CD959F5B-F34C-4100-BF2F-7942EF5760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54" y="1578220"/>
            <a:ext cx="9144000" cy="427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C2858745-CC27-4E8D-9001-8E34738F7456}"/>
              </a:ext>
            </a:extLst>
          </p:cNvPr>
          <p:cNvSpPr>
            <a:spLocks noGrp="1"/>
          </p:cNvSpPr>
          <p:nvPr>
            <p:ph type="title"/>
          </p:nvPr>
        </p:nvSpPr>
        <p:spPr/>
        <p:txBody>
          <a:bodyPr/>
          <a:lstStyle/>
          <a:p>
            <a:r>
              <a:rPr lang="en-US" altLang="zh-TW" sz="2585" dirty="0"/>
              <a:t>System Architectures of </a:t>
            </a:r>
            <a:r>
              <a:rPr lang="en-US" altLang="zh-TW" sz="2585" dirty="0" err="1"/>
              <a:t>PdM</a:t>
            </a:r>
            <a:endParaRPr lang="zh-TW" altLang="en-US" sz="2585" dirty="0"/>
          </a:p>
        </p:txBody>
      </p:sp>
      <p:sp>
        <p:nvSpPr>
          <p:cNvPr id="19459" name="內容版面配置區 2">
            <a:extLst>
              <a:ext uri="{FF2B5EF4-FFF2-40B4-BE49-F238E27FC236}">
                <a16:creationId xmlns:a16="http://schemas.microsoft.com/office/drawing/2014/main" id="{5CF95C1B-5836-4091-8908-DDA26145D48B}"/>
              </a:ext>
            </a:extLst>
          </p:cNvPr>
          <p:cNvSpPr>
            <a:spLocks noGrp="1"/>
          </p:cNvSpPr>
          <p:nvPr>
            <p:ph idx="1"/>
          </p:nvPr>
        </p:nvSpPr>
        <p:spPr/>
        <p:txBody>
          <a:bodyPr/>
          <a:lstStyle/>
          <a:p>
            <a:r>
              <a:rPr lang="en-US" altLang="zh-TW" b="0" i="1"/>
              <a:t>OSA-CBM</a:t>
            </a:r>
          </a:p>
          <a:p>
            <a:pPr lvl="1"/>
            <a:r>
              <a:rPr lang="en-US" altLang="zh-TW" b="0"/>
              <a:t>Open System Architecture for Condition Based Monitoring</a:t>
            </a:r>
          </a:p>
          <a:p>
            <a:pPr lvl="1"/>
            <a:r>
              <a:rPr lang="en-US" altLang="zh-TW" b="0"/>
              <a:t>Provides a uniform and layered framework to guide the design and implementation of a PdM system.</a:t>
            </a:r>
            <a:endParaRPr lang="zh-TW" altLang="en-US" b="0"/>
          </a:p>
        </p:txBody>
      </p:sp>
      <p:sp>
        <p:nvSpPr>
          <p:cNvPr id="19460" name="投影片編號版面配置區 3">
            <a:extLst>
              <a:ext uri="{FF2B5EF4-FFF2-40B4-BE49-F238E27FC236}">
                <a16:creationId xmlns:a16="http://schemas.microsoft.com/office/drawing/2014/main" id="{A77EEF02-E64D-47C3-BB18-9107A94BB6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DA1C80C5-4537-4CBD-81E0-FB99B24C790F}" type="slidenum">
              <a:rPr lang="en-US" altLang="zh-TW" sz="1292" i="0">
                <a:solidFill>
                  <a:schemeClr val="bg1"/>
                </a:solidFill>
                <a:latin typeface="Arial" panose="020B0604020202020204" pitchFamily="34" charset="0"/>
              </a:rPr>
              <a:pPr/>
              <a:t>43</a:t>
            </a:fld>
            <a:endParaRPr lang="en-US" altLang="zh-TW" sz="1292" i="0">
              <a:solidFill>
                <a:schemeClr val="bg1"/>
              </a:solidFill>
              <a:latin typeface="Arial" panose="020B0604020202020204" pitchFamily="34" charset="0"/>
            </a:endParaRPr>
          </a:p>
        </p:txBody>
      </p:sp>
      <p:pic>
        <p:nvPicPr>
          <p:cNvPr id="19461" name="圖片 4">
            <a:extLst>
              <a:ext uri="{FF2B5EF4-FFF2-40B4-BE49-F238E27FC236}">
                <a16:creationId xmlns:a16="http://schemas.microsoft.com/office/drawing/2014/main" id="{303C62FB-4DDD-4670-BB75-769E3BC9CD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6874" y="2963008"/>
            <a:ext cx="3250223" cy="318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a:extLst>
              <a:ext uri="{FF2B5EF4-FFF2-40B4-BE49-F238E27FC236}">
                <a16:creationId xmlns:a16="http://schemas.microsoft.com/office/drawing/2014/main" id="{2CCFE647-0E6B-40EC-A233-DA3F3CCF9A98}"/>
              </a:ext>
            </a:extLst>
          </p:cNvPr>
          <p:cNvSpPr>
            <a:spLocks noGrp="1"/>
          </p:cNvSpPr>
          <p:nvPr>
            <p:ph type="title"/>
          </p:nvPr>
        </p:nvSpPr>
        <p:spPr/>
        <p:txBody>
          <a:bodyPr/>
          <a:lstStyle/>
          <a:p>
            <a:r>
              <a:rPr lang="en-US" altLang="zh-TW" sz="2585"/>
              <a:t>System Architectures of PdM</a:t>
            </a:r>
            <a:endParaRPr lang="zh-TW" altLang="en-US" sz="2585"/>
          </a:p>
        </p:txBody>
      </p:sp>
      <p:sp>
        <p:nvSpPr>
          <p:cNvPr id="20483" name="內容版面配置區 2">
            <a:extLst>
              <a:ext uri="{FF2B5EF4-FFF2-40B4-BE49-F238E27FC236}">
                <a16:creationId xmlns:a16="http://schemas.microsoft.com/office/drawing/2014/main" id="{D06FC9F4-F516-410F-809C-902030DDA98E}"/>
              </a:ext>
            </a:extLst>
          </p:cNvPr>
          <p:cNvSpPr>
            <a:spLocks noGrp="1"/>
          </p:cNvSpPr>
          <p:nvPr>
            <p:ph idx="1"/>
          </p:nvPr>
        </p:nvSpPr>
        <p:spPr/>
        <p:txBody>
          <a:bodyPr/>
          <a:lstStyle/>
          <a:p>
            <a:r>
              <a:rPr lang="en-US" altLang="zh-TW" b="0" i="1"/>
              <a:t>Cloud-enhanced PdM System</a:t>
            </a:r>
          </a:p>
          <a:p>
            <a:pPr lvl="1"/>
            <a:r>
              <a:rPr lang="en-US" altLang="zh-TW" b="0"/>
              <a:t>Cloud-enhanced PdM is inspired by the potential of cloud computing and cloud manufacturing</a:t>
            </a:r>
          </a:p>
          <a:p>
            <a:pPr lvl="1"/>
            <a:r>
              <a:rPr lang="en-US" altLang="zh-TW" b="0"/>
              <a:t>Cloud computing enables that IT resources such as infrastructure, platform, and applications are delivered as services, while cloud manufacturing transforms manufacturing resources and capabilities into manufacturing services, and offers adaptive, secure, and on-demand manufacturing services over IoT.</a:t>
            </a:r>
          </a:p>
          <a:p>
            <a:pPr lvl="1"/>
            <a:r>
              <a:rPr lang="en-US" altLang="zh-TW" b="0"/>
              <a:t>As an important part of cloud manufacturing, PdM is enhanced by cloud concept to support companies or plants in deploying and managing PdM services over the Internet</a:t>
            </a:r>
            <a:endParaRPr lang="zh-TW" altLang="en-US" b="0"/>
          </a:p>
        </p:txBody>
      </p:sp>
      <p:sp>
        <p:nvSpPr>
          <p:cNvPr id="20484" name="投影片編號版面配置區 3">
            <a:extLst>
              <a:ext uri="{FF2B5EF4-FFF2-40B4-BE49-F238E27FC236}">
                <a16:creationId xmlns:a16="http://schemas.microsoft.com/office/drawing/2014/main" id="{A8DFF8A4-8AF8-433B-9E0B-C6113C0082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BB1B3C69-8677-4DE3-8936-5DB50174C1ED}" type="slidenum">
              <a:rPr lang="en-US" altLang="zh-TW" sz="1292" i="0">
                <a:solidFill>
                  <a:schemeClr val="bg1"/>
                </a:solidFill>
                <a:latin typeface="Arial" panose="020B0604020202020204" pitchFamily="34" charset="0"/>
              </a:rPr>
              <a:pPr/>
              <a:t>44</a:t>
            </a:fld>
            <a:endParaRPr lang="en-US" altLang="zh-TW" sz="1292" i="0">
              <a:solidFill>
                <a:schemeClr val="bg1"/>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a:extLst>
              <a:ext uri="{FF2B5EF4-FFF2-40B4-BE49-F238E27FC236}">
                <a16:creationId xmlns:a16="http://schemas.microsoft.com/office/drawing/2014/main" id="{131EB171-51F3-4C52-8E51-E144B6ABEA96}"/>
              </a:ext>
            </a:extLst>
          </p:cNvPr>
          <p:cNvSpPr>
            <a:spLocks noGrp="1"/>
          </p:cNvSpPr>
          <p:nvPr>
            <p:ph type="title"/>
          </p:nvPr>
        </p:nvSpPr>
        <p:spPr/>
        <p:txBody>
          <a:bodyPr/>
          <a:lstStyle/>
          <a:p>
            <a:r>
              <a:rPr lang="en-US" altLang="zh-TW" sz="2585"/>
              <a:t>System Architectures of PdM</a:t>
            </a:r>
            <a:endParaRPr lang="zh-TW" altLang="en-US" sz="2585"/>
          </a:p>
        </p:txBody>
      </p:sp>
      <p:sp>
        <p:nvSpPr>
          <p:cNvPr id="21507" name="投影片編號版面配置區 3">
            <a:extLst>
              <a:ext uri="{FF2B5EF4-FFF2-40B4-BE49-F238E27FC236}">
                <a16:creationId xmlns:a16="http://schemas.microsoft.com/office/drawing/2014/main" id="{38F1B82C-2112-4E1C-A7CF-DB1CA3715E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51D47BC5-0FD8-4667-B1C0-A4FE4FA36312}" type="slidenum">
              <a:rPr lang="en-US" altLang="zh-TW" sz="1292" i="0">
                <a:solidFill>
                  <a:schemeClr val="bg1"/>
                </a:solidFill>
                <a:latin typeface="Arial" panose="020B0604020202020204" pitchFamily="34" charset="0"/>
              </a:rPr>
              <a:pPr/>
              <a:t>45</a:t>
            </a:fld>
            <a:endParaRPr lang="en-US" altLang="zh-TW" sz="1292" i="0">
              <a:solidFill>
                <a:schemeClr val="bg1"/>
              </a:solidFill>
              <a:latin typeface="Arial" panose="020B0604020202020204" pitchFamily="34" charset="0"/>
            </a:endParaRPr>
          </a:p>
        </p:txBody>
      </p:sp>
      <p:pic>
        <p:nvPicPr>
          <p:cNvPr id="21508" name="圖片 5">
            <a:extLst>
              <a:ext uri="{FF2B5EF4-FFF2-40B4-BE49-F238E27FC236}">
                <a16:creationId xmlns:a16="http://schemas.microsoft.com/office/drawing/2014/main" id="{2A441A5D-CFD6-450A-9D7D-0B03C8E725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5677" y="1701312"/>
            <a:ext cx="5802923" cy="454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a:extLst>
              <a:ext uri="{FF2B5EF4-FFF2-40B4-BE49-F238E27FC236}">
                <a16:creationId xmlns:a16="http://schemas.microsoft.com/office/drawing/2014/main" id="{A46A6698-5AB5-49C4-BA52-F9EBA2345F31}"/>
              </a:ext>
            </a:extLst>
          </p:cNvPr>
          <p:cNvSpPr>
            <a:spLocks noGrp="1"/>
          </p:cNvSpPr>
          <p:nvPr>
            <p:ph type="title"/>
          </p:nvPr>
        </p:nvSpPr>
        <p:spPr/>
        <p:txBody>
          <a:bodyPr/>
          <a:lstStyle/>
          <a:p>
            <a:r>
              <a:rPr lang="en-US" altLang="zh-TW" sz="2585"/>
              <a:t>System Architectures of PdM</a:t>
            </a:r>
            <a:endParaRPr lang="zh-TW" altLang="en-US" sz="2585"/>
          </a:p>
        </p:txBody>
      </p:sp>
      <p:sp>
        <p:nvSpPr>
          <p:cNvPr id="22531" name="內容版面配置區 2">
            <a:extLst>
              <a:ext uri="{FF2B5EF4-FFF2-40B4-BE49-F238E27FC236}">
                <a16:creationId xmlns:a16="http://schemas.microsoft.com/office/drawing/2014/main" id="{07343F96-A92D-4344-9688-E036C7EDD25A}"/>
              </a:ext>
            </a:extLst>
          </p:cNvPr>
          <p:cNvSpPr>
            <a:spLocks noGrp="1"/>
          </p:cNvSpPr>
          <p:nvPr>
            <p:ph idx="1"/>
          </p:nvPr>
        </p:nvSpPr>
        <p:spPr/>
        <p:txBody>
          <a:bodyPr/>
          <a:lstStyle/>
          <a:p>
            <a:r>
              <a:rPr lang="en-US" altLang="zh-TW" b="0" i="1" dirty="0"/>
              <a:t>Cloud-enhanced </a:t>
            </a:r>
            <a:r>
              <a:rPr lang="en-US" altLang="zh-TW" b="0" i="1" dirty="0" err="1"/>
              <a:t>PdM</a:t>
            </a:r>
            <a:r>
              <a:rPr lang="en-US" altLang="zh-TW" b="0" i="1" dirty="0"/>
              <a:t> System</a:t>
            </a:r>
          </a:p>
          <a:p>
            <a:pPr lvl="1"/>
            <a:r>
              <a:rPr lang="en-US" altLang="zh-TW" b="0" dirty="0"/>
              <a:t>Cloud-enhanced </a:t>
            </a:r>
            <a:r>
              <a:rPr lang="en-US" altLang="zh-TW" b="0" dirty="0" err="1"/>
              <a:t>PdM</a:t>
            </a:r>
            <a:r>
              <a:rPr lang="en-US" altLang="zh-TW" b="0" dirty="0"/>
              <a:t> paradigm possesses the following characteristics:</a:t>
            </a:r>
          </a:p>
          <a:p>
            <a:pPr lvl="2">
              <a:buFont typeface="Arial" panose="020B0604020202020204" pitchFamily="34" charset="0"/>
              <a:buChar char="•"/>
            </a:pPr>
            <a:r>
              <a:rPr lang="en-US" altLang="zh-TW" sz="1477" dirty="0"/>
              <a:t>Service-oriented</a:t>
            </a:r>
          </a:p>
          <a:p>
            <a:pPr lvl="2">
              <a:buFont typeface="Arial" panose="020B0604020202020204" pitchFamily="34" charset="0"/>
              <a:buChar char="•"/>
            </a:pPr>
            <a:r>
              <a:rPr lang="en-US" altLang="zh-TW" sz="1477" dirty="0"/>
              <a:t>Accessible and robust</a:t>
            </a:r>
          </a:p>
          <a:p>
            <a:pPr lvl="2">
              <a:buFont typeface="Arial" panose="020B0604020202020204" pitchFamily="34" charset="0"/>
              <a:buChar char="•"/>
            </a:pPr>
            <a:r>
              <a:rPr lang="en-US" altLang="zh-TW" sz="1477" dirty="0"/>
              <a:t>Resource-aware</a:t>
            </a:r>
          </a:p>
          <a:p>
            <a:pPr lvl="2">
              <a:buFont typeface="Arial" panose="020B0604020202020204" pitchFamily="34" charset="0"/>
              <a:buChar char="•"/>
            </a:pPr>
            <a:r>
              <a:rPr lang="en-US" altLang="zh-TW" sz="1477" dirty="0"/>
              <a:t>Collaborative and distributive</a:t>
            </a:r>
          </a:p>
          <a:p>
            <a:pPr lvl="1"/>
            <a:r>
              <a:rPr lang="en-US" altLang="zh-TW" b="0" dirty="0"/>
              <a:t>A variety of challenges are involved and remain to be investigated. For example, heterogeneous data storage and analysis, communication security and user privacy</a:t>
            </a:r>
          </a:p>
          <a:p>
            <a:r>
              <a:rPr lang="en-US" altLang="zh-TW" b="0" i="1" dirty="0" err="1"/>
              <a:t>PdM</a:t>
            </a:r>
            <a:r>
              <a:rPr lang="en-US" altLang="zh-TW" b="0" i="1" dirty="0"/>
              <a:t> 4.0</a:t>
            </a:r>
          </a:p>
          <a:p>
            <a:pPr lvl="1"/>
            <a:r>
              <a:rPr lang="en-US" altLang="zh-TW" b="0" dirty="0" err="1"/>
              <a:t>PdM</a:t>
            </a:r>
            <a:r>
              <a:rPr lang="en-US" altLang="zh-TW" b="0" dirty="0"/>
              <a:t> 4.0, aligned with Industry 4.0 principles, paints a blueprint for intelligent </a:t>
            </a:r>
            <a:r>
              <a:rPr lang="en-US" altLang="zh-TW" b="0" dirty="0" err="1"/>
              <a:t>PdM</a:t>
            </a:r>
            <a:r>
              <a:rPr lang="en-US" altLang="zh-TW" b="0" dirty="0"/>
              <a:t> systems.</a:t>
            </a:r>
          </a:p>
          <a:p>
            <a:pPr marL="0" indent="0">
              <a:buNone/>
            </a:pPr>
            <a:endParaRPr lang="en-US" altLang="zh-TW" b="0" dirty="0"/>
          </a:p>
        </p:txBody>
      </p:sp>
      <p:sp>
        <p:nvSpPr>
          <p:cNvPr id="22532" name="投影片編號版面配置區 3">
            <a:extLst>
              <a:ext uri="{FF2B5EF4-FFF2-40B4-BE49-F238E27FC236}">
                <a16:creationId xmlns:a16="http://schemas.microsoft.com/office/drawing/2014/main" id="{E9F1F676-262F-4499-BA5E-A1D8B21ED0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15" i="1">
                <a:solidFill>
                  <a:schemeClr val="tx1"/>
                </a:solidFill>
                <a:latin typeface="Times New Roman" panose="02020603050405020304" pitchFamily="18" charset="0"/>
                <a:ea typeface="新細明體" panose="02020500000000000000" pitchFamily="18" charset="-120"/>
              </a:defRPr>
            </a:lvl1pPr>
            <a:lvl2pPr marL="685817" indent="-263776">
              <a:defRPr kumimoji="1" sz="2215" i="1">
                <a:solidFill>
                  <a:schemeClr val="tx1"/>
                </a:solidFill>
                <a:latin typeface="Times New Roman" panose="02020603050405020304" pitchFamily="18" charset="0"/>
                <a:ea typeface="新細明體" panose="02020500000000000000" pitchFamily="18" charset="-120"/>
              </a:defRPr>
            </a:lvl2pPr>
            <a:lvl3pPr marL="1055103" indent="-211021">
              <a:defRPr kumimoji="1" sz="2215" i="1">
                <a:solidFill>
                  <a:schemeClr val="tx1"/>
                </a:solidFill>
                <a:latin typeface="Times New Roman" panose="02020603050405020304" pitchFamily="18" charset="0"/>
                <a:ea typeface="新細明體" panose="02020500000000000000" pitchFamily="18" charset="-120"/>
              </a:defRPr>
            </a:lvl3pPr>
            <a:lvl4pPr marL="1477145" indent="-211021">
              <a:defRPr kumimoji="1" sz="2215" i="1">
                <a:solidFill>
                  <a:schemeClr val="tx1"/>
                </a:solidFill>
                <a:latin typeface="Times New Roman" panose="02020603050405020304" pitchFamily="18" charset="0"/>
                <a:ea typeface="新細明體" panose="02020500000000000000" pitchFamily="18" charset="-120"/>
              </a:defRPr>
            </a:lvl4pPr>
            <a:lvl5pPr marL="1899186" indent="-211021">
              <a:defRPr kumimoji="1" sz="2215" i="1">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2215" i="1">
                <a:solidFill>
                  <a:schemeClr val="tx1"/>
                </a:solidFill>
                <a:latin typeface="Times New Roman" panose="02020603050405020304" pitchFamily="18" charset="0"/>
                <a:ea typeface="新細明體" panose="02020500000000000000" pitchFamily="18" charset="-120"/>
              </a:defRPr>
            </a:lvl9pPr>
          </a:lstStyle>
          <a:p>
            <a:fld id="{49C1D438-3AA1-4A52-8B90-6DF79E9BAB79}" type="slidenum">
              <a:rPr lang="en-US" altLang="zh-TW" sz="1292" i="0">
                <a:solidFill>
                  <a:schemeClr val="bg1"/>
                </a:solidFill>
                <a:latin typeface="Arial" panose="020B0604020202020204" pitchFamily="34" charset="0"/>
              </a:rPr>
              <a:pPr/>
              <a:t>46</a:t>
            </a:fld>
            <a:endParaRPr lang="en-US" altLang="zh-TW" sz="1292" i="0">
              <a:solidFill>
                <a:schemeClr val="bg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noChangeArrowheads="1"/>
          </p:cNvSpPr>
          <p:nvPr>
            <p:ph type="title"/>
          </p:nvPr>
        </p:nvSpPr>
        <p:spPr/>
        <p:txBody>
          <a:bodyPr/>
          <a:lstStyle/>
          <a:p>
            <a:r>
              <a:rPr lang="en-US" altLang="zh-TW"/>
              <a:t>Approach</a:t>
            </a:r>
            <a:endParaRPr lang="zh-TW" altLang="en-US"/>
          </a:p>
        </p:txBody>
      </p:sp>
      <p:sp>
        <p:nvSpPr>
          <p:cNvPr id="10243" name="內容版面配置區 2"/>
          <p:cNvSpPr>
            <a:spLocks noGrp="1"/>
          </p:cNvSpPr>
          <p:nvPr>
            <p:ph idx="1"/>
          </p:nvPr>
        </p:nvSpPr>
        <p:spPr/>
        <p:txBody>
          <a:bodyPr/>
          <a:lstStyle/>
          <a:p>
            <a:pPr>
              <a:defRPr/>
            </a:pPr>
            <a:r>
              <a:rPr lang="en-US" altLang="zh-TW" dirty="0"/>
              <a:t>Data preparation</a:t>
            </a:r>
          </a:p>
          <a:p>
            <a:pPr lvl="1">
              <a:defRPr/>
            </a:pPr>
            <a:r>
              <a:rPr lang="en" altLang="zh-TW" dirty="0"/>
              <a:t>Process includes </a:t>
            </a:r>
            <a:r>
              <a:rPr lang="en" altLang="zh-TW" dirty="0">
                <a:solidFill>
                  <a:srgbClr val="C00000"/>
                </a:solidFill>
              </a:rPr>
              <a:t>data collection</a:t>
            </a:r>
            <a:r>
              <a:rPr lang="en" altLang="zh-TW" dirty="0"/>
              <a:t>, </a:t>
            </a:r>
            <a:r>
              <a:rPr lang="en" altLang="zh-TW" dirty="0">
                <a:solidFill>
                  <a:srgbClr val="C00000"/>
                </a:solidFill>
              </a:rPr>
              <a:t>cleaning</a:t>
            </a:r>
            <a:r>
              <a:rPr lang="en" altLang="zh-TW" dirty="0"/>
              <a:t>, and </a:t>
            </a:r>
            <a:r>
              <a:rPr lang="en" altLang="zh-TW" dirty="0">
                <a:solidFill>
                  <a:srgbClr val="C00000"/>
                </a:solidFill>
              </a:rPr>
              <a:t>integration</a:t>
            </a:r>
            <a:r>
              <a:rPr lang="en" altLang="zh-TW" dirty="0"/>
              <a:t> procedures.</a:t>
            </a:r>
            <a:endParaRPr lang="en-US" altLang="zh-TW" dirty="0"/>
          </a:p>
          <a:p>
            <a:pPr lvl="1">
              <a:defRPr/>
            </a:pPr>
            <a:r>
              <a:rPr lang="en" altLang="zh-TW" dirty="0"/>
              <a:t>Data integration merges data from different sources into a file. For example, product prices, semiconductor industry market growth rate, and semiconductor product demand</a:t>
            </a:r>
          </a:p>
          <a:p>
            <a:pPr lvl="1">
              <a:defRPr/>
            </a:pPr>
            <a:r>
              <a:rPr lang="en" altLang="zh-TW" dirty="0"/>
              <a:t>Summarize the same technology and the same product data</a:t>
            </a:r>
          </a:p>
          <a:p>
            <a:pPr marL="457200" lvl="1" indent="0">
              <a:buFontTx/>
              <a:buNone/>
              <a:defRPr/>
            </a:pPr>
            <a:endParaRPr lang="zh-TW" altLang="en-US" dirty="0"/>
          </a:p>
        </p:txBody>
      </p:sp>
      <p:sp>
        <p:nvSpPr>
          <p:cNvPr id="18436" name="投影片編號版面配置區 3"/>
          <p:cNvSpPr>
            <a:spLocks noGrp="1"/>
          </p:cNvSpPr>
          <p:nvPr>
            <p:ph type="sldNum" sz="quarter" idx="10"/>
          </p:nvPr>
        </p:nvSpPr>
        <p:spPr>
          <a:noFill/>
        </p:spPr>
        <p:txBody>
          <a:bodyPr/>
          <a:lstStyle/>
          <a:p>
            <a:fld id="{1A0E3924-2239-4C8B-AD99-743C308925AC}" type="slidenum">
              <a:rPr lang="en-US" altLang="zh-TW">
                <a:solidFill>
                  <a:prstClr val="white"/>
                </a:solidFill>
              </a:rPr>
              <a:pPr/>
              <a:t>5</a:t>
            </a:fld>
            <a:endParaRPr lang="en-US" altLang="zh-TW">
              <a:solidFill>
                <a:prstClr val="white"/>
              </a:solidFill>
            </a:endParaRPr>
          </a:p>
        </p:txBody>
      </p:sp>
      <p:pic>
        <p:nvPicPr>
          <p:cNvPr id="18437" name="圖片 2"/>
          <p:cNvPicPr>
            <a:picLocks noChangeAspect="1" noChangeArrowheads="1"/>
          </p:cNvPicPr>
          <p:nvPr/>
        </p:nvPicPr>
        <p:blipFill>
          <a:blip r:embed="rId2" cstate="print"/>
          <a:srcRect/>
          <a:stretch>
            <a:fillRect/>
          </a:stretch>
        </p:blipFill>
        <p:spPr bwMode="auto">
          <a:xfrm>
            <a:off x="1926983" y="3956053"/>
            <a:ext cx="5569926" cy="26336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noChangeArrowheads="1"/>
          </p:cNvSpPr>
          <p:nvPr>
            <p:ph type="title"/>
          </p:nvPr>
        </p:nvSpPr>
        <p:spPr/>
        <p:txBody>
          <a:bodyPr/>
          <a:lstStyle/>
          <a:p>
            <a:r>
              <a:rPr lang="en-US" altLang="zh-TW"/>
              <a:t>Approach</a:t>
            </a:r>
            <a:endParaRPr lang="zh-TW" altLang="en-US"/>
          </a:p>
        </p:txBody>
      </p:sp>
      <p:sp>
        <p:nvSpPr>
          <p:cNvPr id="19459" name="內容版面配置區 2"/>
          <p:cNvSpPr>
            <a:spLocks noGrp="1" noChangeArrowheads="1"/>
          </p:cNvSpPr>
          <p:nvPr>
            <p:ph idx="1"/>
          </p:nvPr>
        </p:nvSpPr>
        <p:spPr/>
        <p:txBody>
          <a:bodyPr/>
          <a:lstStyle/>
          <a:p>
            <a:r>
              <a:rPr lang="zh-TW" altLang="zh-TW"/>
              <a:t>Diffusion model construction</a:t>
            </a:r>
          </a:p>
          <a:p>
            <a:pPr lvl="1"/>
            <a:r>
              <a:rPr lang="zh-TW" altLang="zh-TW"/>
              <a:t>This study constructs a </a:t>
            </a:r>
            <a:r>
              <a:rPr lang="zh-TW" altLang="zh-TW">
                <a:solidFill>
                  <a:srgbClr val="C00000"/>
                </a:solidFill>
              </a:rPr>
              <a:t>multi-generation diffusion model</a:t>
            </a:r>
            <a:r>
              <a:rPr lang="zh-TW" altLang="zh-TW"/>
              <a:t> based on the Norton and </a:t>
            </a:r>
            <a:r>
              <a:rPr lang="zh-TW" altLang="zh-TW">
                <a:solidFill>
                  <a:srgbClr val="C00000"/>
                </a:solidFill>
              </a:rPr>
              <a:t>Bass model</a:t>
            </a:r>
          </a:p>
          <a:p>
            <a:pPr lvl="1"/>
            <a:r>
              <a:rPr lang="zh-TW" altLang="zh-TW"/>
              <a:t>Firstly, the model tests parameters to identify </a:t>
            </a:r>
            <a:r>
              <a:rPr lang="zh-TW" altLang="zh-TW">
                <a:solidFill>
                  <a:srgbClr val="C00000"/>
                </a:solidFill>
              </a:rPr>
              <a:t>inter-generational changes</a:t>
            </a:r>
          </a:p>
          <a:p>
            <a:pPr lvl="1"/>
            <a:r>
              <a:rPr lang="zh-TW" altLang="zh-TW"/>
              <a:t>The proposed diffusion model matches up semiconductor product characteristics to obtain valuable information and thus incorporates technological substitution, price effect, market growth rate, and seasonal factor</a:t>
            </a:r>
            <a:endParaRPr lang="en-US" altLang="zh-TW"/>
          </a:p>
        </p:txBody>
      </p:sp>
      <p:sp>
        <p:nvSpPr>
          <p:cNvPr id="19460" name="投影片編號版面配置區 3"/>
          <p:cNvSpPr>
            <a:spLocks noGrp="1"/>
          </p:cNvSpPr>
          <p:nvPr>
            <p:ph type="sldNum" sz="quarter" idx="10"/>
          </p:nvPr>
        </p:nvSpPr>
        <p:spPr>
          <a:noFill/>
        </p:spPr>
        <p:txBody>
          <a:bodyPr/>
          <a:lstStyle/>
          <a:p>
            <a:fld id="{C79655CA-46E3-489C-B1AA-C77C89083CD5}" type="slidenum">
              <a:rPr lang="en-US" altLang="zh-TW">
                <a:solidFill>
                  <a:prstClr val="white"/>
                </a:solidFill>
              </a:rPr>
              <a:pPr/>
              <a:t>6</a:t>
            </a:fld>
            <a:endParaRPr lang="en-US" altLang="zh-TW">
              <a:solidFill>
                <a:prstClr val="whit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noChangeArrowheads="1"/>
          </p:cNvSpPr>
          <p:nvPr>
            <p:ph type="title"/>
          </p:nvPr>
        </p:nvSpPr>
        <p:spPr/>
        <p:txBody>
          <a:bodyPr/>
          <a:lstStyle/>
          <a:p>
            <a:r>
              <a:rPr lang="en-US" altLang="zh-TW"/>
              <a:t>Approach</a:t>
            </a:r>
            <a:endParaRPr lang="zh-TW" altLang="en-US"/>
          </a:p>
        </p:txBody>
      </p:sp>
      <p:sp>
        <p:nvSpPr>
          <p:cNvPr id="20483" name="內容版面配置區 2"/>
          <p:cNvSpPr>
            <a:spLocks noGrp="1" noChangeArrowheads="1"/>
          </p:cNvSpPr>
          <p:nvPr>
            <p:ph idx="1"/>
          </p:nvPr>
        </p:nvSpPr>
        <p:spPr/>
        <p:txBody>
          <a:bodyPr/>
          <a:lstStyle/>
          <a:p>
            <a:r>
              <a:rPr lang="zh-TW" altLang="zh-TW"/>
              <a:t>Effect variables </a:t>
            </a:r>
          </a:p>
          <a:p>
            <a:pPr lvl="1"/>
            <a:r>
              <a:rPr lang="zh-TW" altLang="zh-TW"/>
              <a:t>Five factors, including seasonal factor, market growth rate, price, repeat purchases and technological substitution.</a:t>
            </a:r>
          </a:p>
          <a:p>
            <a:r>
              <a:rPr lang="zh-TW" altLang="zh-TW"/>
              <a:t>Seasonal factor</a:t>
            </a:r>
          </a:p>
          <a:p>
            <a:pPr lvl="1"/>
            <a:r>
              <a:rPr lang="zh-TW" altLang="zh-TW"/>
              <a:t>Seasonal factors affect numerous business activities</a:t>
            </a:r>
          </a:p>
          <a:p>
            <a:pPr lvl="1"/>
            <a:r>
              <a:rPr lang="zh-TW" altLang="zh-TW"/>
              <a:t>PC sales</a:t>
            </a:r>
          </a:p>
          <a:p>
            <a:r>
              <a:rPr lang="zh-TW" altLang="zh-TW"/>
              <a:t>Market growth rate</a:t>
            </a:r>
          </a:p>
          <a:p>
            <a:pPr lvl="1"/>
            <a:r>
              <a:rPr lang="zh-TW" altLang="zh-TW"/>
              <a:t>Describe the market structure and economic environment</a:t>
            </a:r>
          </a:p>
          <a:p>
            <a:r>
              <a:rPr lang="zh-TW" altLang="zh-TW"/>
              <a:t>Price</a:t>
            </a:r>
          </a:p>
          <a:p>
            <a:pPr lvl="1"/>
            <a:r>
              <a:rPr lang="zh-TW" altLang="zh-TW"/>
              <a:t>Key influence on customers purchase decisions </a:t>
            </a:r>
          </a:p>
          <a:p>
            <a:pPr lvl="1"/>
            <a:r>
              <a:rPr lang="zh-TW" altLang="zh-TW"/>
              <a:t>For semiconductor products, prices reduce rapidly during the initial stage and then stabilize</a:t>
            </a:r>
          </a:p>
          <a:p>
            <a:pPr lvl="1"/>
            <a:endParaRPr lang="zh-TW" altLang="zh-TW"/>
          </a:p>
        </p:txBody>
      </p:sp>
      <p:sp>
        <p:nvSpPr>
          <p:cNvPr id="20484" name="投影片編號版面配置區 3"/>
          <p:cNvSpPr>
            <a:spLocks noGrp="1"/>
          </p:cNvSpPr>
          <p:nvPr>
            <p:ph type="sldNum" sz="quarter" idx="10"/>
          </p:nvPr>
        </p:nvSpPr>
        <p:spPr>
          <a:noFill/>
        </p:spPr>
        <p:txBody>
          <a:bodyPr/>
          <a:lstStyle/>
          <a:p>
            <a:fld id="{8208DFD8-1A58-4DD6-A6A2-BD137CB202CE}" type="slidenum">
              <a:rPr lang="en-US" altLang="zh-TW">
                <a:solidFill>
                  <a:prstClr val="white"/>
                </a:solidFill>
              </a:rPr>
              <a:pPr/>
              <a:t>7</a:t>
            </a:fld>
            <a:endParaRPr lang="en-US" altLang="zh-TW">
              <a:solidFill>
                <a:prstClr val="whit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noChangeArrowheads="1"/>
          </p:cNvSpPr>
          <p:nvPr>
            <p:ph type="title"/>
          </p:nvPr>
        </p:nvSpPr>
        <p:spPr/>
        <p:txBody>
          <a:bodyPr/>
          <a:lstStyle/>
          <a:p>
            <a:r>
              <a:rPr lang="en-US" altLang="zh-TW"/>
              <a:t>Approach</a:t>
            </a:r>
            <a:endParaRPr lang="zh-TW" altLang="en-US"/>
          </a:p>
        </p:txBody>
      </p:sp>
      <p:sp>
        <p:nvSpPr>
          <p:cNvPr id="21507" name="內容版面配置區 2"/>
          <p:cNvSpPr>
            <a:spLocks noGrp="1" noChangeArrowheads="1"/>
          </p:cNvSpPr>
          <p:nvPr>
            <p:ph idx="1"/>
          </p:nvPr>
        </p:nvSpPr>
        <p:spPr/>
        <p:txBody>
          <a:bodyPr/>
          <a:lstStyle/>
          <a:p>
            <a:r>
              <a:rPr lang="zh-TW" altLang="zh-TW"/>
              <a:t>Repeat purchase</a:t>
            </a:r>
          </a:p>
          <a:p>
            <a:pPr lvl="1"/>
            <a:r>
              <a:rPr lang="zh-TW" altLang="zh-TW"/>
              <a:t>This study considers the effect of repeat purchases, because adopters do not purchase products in single unit quantities</a:t>
            </a:r>
          </a:p>
          <a:p>
            <a:pPr lvl="1"/>
            <a:r>
              <a:rPr lang="zh-TW" altLang="zh-TW"/>
              <a:t>Focused on forecasting the total sales of semiconductor products, in which separating the first and repeated adopters is not needed.</a:t>
            </a:r>
          </a:p>
          <a:p>
            <a:r>
              <a:rPr lang="zh-TW" altLang="zh-TW"/>
              <a:t>Technological substitution effect</a:t>
            </a:r>
          </a:p>
          <a:p>
            <a:pPr lvl="1"/>
            <a:r>
              <a:rPr lang="zh-TW" altLang="zh-TW"/>
              <a:t>As Moore’s Law continues to hold, newer technologies are continually being introduced to the market</a:t>
            </a:r>
          </a:p>
          <a:p>
            <a:pPr lvl="1"/>
            <a:r>
              <a:rPr lang="zh-TW" altLang="zh-TW"/>
              <a:t>Consider both diffusion and substitution for semiconductor products</a:t>
            </a:r>
          </a:p>
          <a:p>
            <a:pPr lvl="1"/>
            <a:endParaRPr lang="zh-TW" altLang="zh-TW"/>
          </a:p>
          <a:p>
            <a:pPr lvl="1"/>
            <a:endParaRPr lang="zh-TW" altLang="zh-TW"/>
          </a:p>
        </p:txBody>
      </p:sp>
      <p:sp>
        <p:nvSpPr>
          <p:cNvPr id="21508" name="投影片編號版面配置區 3"/>
          <p:cNvSpPr>
            <a:spLocks noGrp="1"/>
          </p:cNvSpPr>
          <p:nvPr>
            <p:ph type="sldNum" sz="quarter" idx="10"/>
          </p:nvPr>
        </p:nvSpPr>
        <p:spPr>
          <a:noFill/>
        </p:spPr>
        <p:txBody>
          <a:bodyPr/>
          <a:lstStyle/>
          <a:p>
            <a:fld id="{C6E26287-AEC3-4FC7-9EC2-047DFEC7F333}" type="slidenum">
              <a:rPr lang="en-US" altLang="zh-TW">
                <a:solidFill>
                  <a:prstClr val="white"/>
                </a:solidFill>
              </a:rPr>
              <a:pPr/>
              <a:t>8</a:t>
            </a:fld>
            <a:endParaRPr lang="en-US" altLang="zh-TW">
              <a:solidFill>
                <a:prstClr val="whit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noChangeArrowheads="1"/>
          </p:cNvSpPr>
          <p:nvPr>
            <p:ph type="title"/>
          </p:nvPr>
        </p:nvSpPr>
        <p:spPr/>
        <p:txBody>
          <a:bodyPr/>
          <a:lstStyle/>
          <a:p>
            <a:r>
              <a:rPr lang="en-US" altLang="zh-TW"/>
              <a:t>Approach</a:t>
            </a:r>
            <a:endParaRPr lang="zh-TW" altLang="en-US"/>
          </a:p>
        </p:txBody>
      </p:sp>
      <p:sp>
        <p:nvSpPr>
          <p:cNvPr id="22531" name="內容版面配置區 2"/>
          <p:cNvSpPr>
            <a:spLocks noGrp="1" noChangeArrowheads="1"/>
          </p:cNvSpPr>
          <p:nvPr>
            <p:ph idx="1"/>
          </p:nvPr>
        </p:nvSpPr>
        <p:spPr/>
        <p:txBody>
          <a:bodyPr/>
          <a:lstStyle/>
          <a:p>
            <a:r>
              <a:rPr lang="zh-TW" altLang="zh-TW"/>
              <a:t>Multi-generation diffusion model (SMPRT model)</a:t>
            </a:r>
          </a:p>
          <a:p>
            <a:pPr lvl="1"/>
            <a:r>
              <a:rPr lang="zh-TW" altLang="zh-TW"/>
              <a:t>This study proposed a multi-generation diffusion model, namely the SMPRT model, incorporating </a:t>
            </a:r>
            <a:r>
              <a:rPr lang="zh-TW" altLang="zh-TW">
                <a:solidFill>
                  <a:srgbClr val="C00000"/>
                </a:solidFill>
              </a:rPr>
              <a:t>seasonal factors </a:t>
            </a:r>
            <a:r>
              <a:rPr lang="zh-TW" altLang="zh-TW"/>
              <a:t>(S), </a:t>
            </a:r>
            <a:r>
              <a:rPr lang="zh-TW" altLang="zh-TW">
                <a:solidFill>
                  <a:srgbClr val="C00000"/>
                </a:solidFill>
              </a:rPr>
              <a:t>market growth rate</a:t>
            </a:r>
            <a:r>
              <a:rPr lang="zh-TW" altLang="zh-TW"/>
              <a:t> (M), </a:t>
            </a:r>
            <a:r>
              <a:rPr lang="zh-TW" altLang="zh-TW">
                <a:solidFill>
                  <a:srgbClr val="C00000"/>
                </a:solidFill>
              </a:rPr>
              <a:t>price</a:t>
            </a:r>
            <a:r>
              <a:rPr lang="zh-TW" altLang="zh-TW"/>
              <a:t> (P), </a:t>
            </a:r>
            <a:r>
              <a:rPr lang="zh-TW" altLang="zh-TW">
                <a:solidFill>
                  <a:srgbClr val="C00000"/>
                </a:solidFill>
              </a:rPr>
              <a:t>repeat purchases </a:t>
            </a:r>
            <a:r>
              <a:rPr lang="zh-TW" altLang="zh-TW"/>
              <a:t>(R), and </a:t>
            </a:r>
            <a:r>
              <a:rPr lang="zh-TW" altLang="zh-TW">
                <a:solidFill>
                  <a:srgbClr val="C00000"/>
                </a:solidFill>
              </a:rPr>
              <a:t>technological substitution</a:t>
            </a:r>
            <a:r>
              <a:rPr lang="zh-TW" altLang="zh-TW"/>
              <a:t> (T)</a:t>
            </a:r>
            <a:endParaRPr lang="zh-TW" altLang="en-US"/>
          </a:p>
        </p:txBody>
      </p:sp>
      <p:sp>
        <p:nvSpPr>
          <p:cNvPr id="22532" name="投影片編號版面配置區 3"/>
          <p:cNvSpPr>
            <a:spLocks noGrp="1"/>
          </p:cNvSpPr>
          <p:nvPr>
            <p:ph type="sldNum" sz="quarter" idx="10"/>
          </p:nvPr>
        </p:nvSpPr>
        <p:spPr>
          <a:noFill/>
        </p:spPr>
        <p:txBody>
          <a:bodyPr/>
          <a:lstStyle/>
          <a:p>
            <a:fld id="{493C55D1-394E-4AC5-AB5D-5E25DA9DBC20}" type="slidenum">
              <a:rPr lang="en-US" altLang="zh-TW">
                <a:solidFill>
                  <a:prstClr val="white"/>
                </a:solidFill>
              </a:rPr>
              <a:pPr/>
              <a:t>9</a:t>
            </a:fld>
            <a:endParaRPr lang="en-US" altLang="zh-TW">
              <a:solidFill>
                <a:prstClr val="white"/>
              </a:solidFill>
            </a:endParaRPr>
          </a:p>
        </p:txBody>
      </p:sp>
      <p:pic>
        <p:nvPicPr>
          <p:cNvPr id="22533" name="圖片 2"/>
          <p:cNvPicPr>
            <a:picLocks noChangeAspect="1" noChangeArrowheads="1"/>
          </p:cNvPicPr>
          <p:nvPr/>
        </p:nvPicPr>
        <p:blipFill>
          <a:blip r:embed="rId2" cstate="print"/>
          <a:srcRect/>
          <a:stretch>
            <a:fillRect/>
          </a:stretch>
        </p:blipFill>
        <p:spPr bwMode="auto">
          <a:xfrm>
            <a:off x="1049215" y="3240088"/>
            <a:ext cx="6529754" cy="317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ALab template 中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Lab template 中文">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1"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1"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DALab template 中文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Lab template 中文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Lab template 中文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Lab template 中文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Lab template 中文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Lab template 中文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Lab template 中文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佈景主題1</Template>
  <TotalTime>11080</TotalTime>
  <Words>2298</Words>
  <Application>Microsoft Office PowerPoint</Application>
  <PresentationFormat>如螢幕大小 (4:3)</PresentationFormat>
  <Paragraphs>257</Paragraphs>
  <Slides>46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46</vt:i4>
      </vt:variant>
    </vt:vector>
  </HeadingPairs>
  <TitlesOfParts>
    <vt:vector size="51" baseType="lpstr">
      <vt:lpstr>Arial</vt:lpstr>
      <vt:lpstr>Calibri</vt:lpstr>
      <vt:lpstr>Times New Roman</vt:lpstr>
      <vt:lpstr>Wingdings</vt:lpstr>
      <vt:lpstr>DALab template 中文</vt:lpstr>
      <vt:lpstr>Fundamental</vt:lpstr>
      <vt:lpstr>Fundamental</vt:lpstr>
      <vt:lpstr>Approach</vt:lpstr>
      <vt:lpstr>Approach</vt:lpstr>
      <vt:lpstr>Approach</vt:lpstr>
      <vt:lpstr>Approach</vt:lpstr>
      <vt:lpstr>Approach</vt:lpstr>
      <vt:lpstr>Approach</vt:lpstr>
      <vt:lpstr>Approach</vt:lpstr>
      <vt:lpstr>Approach</vt:lpstr>
      <vt:lpstr>Approach</vt:lpstr>
      <vt:lpstr>Approach</vt:lpstr>
      <vt:lpstr>Approach</vt:lpstr>
      <vt:lpstr>Approach</vt:lpstr>
      <vt:lpstr>Empirical study</vt:lpstr>
      <vt:lpstr>Empirical study</vt:lpstr>
      <vt:lpstr>Empirical study</vt:lpstr>
      <vt:lpstr>Empirical study</vt:lpstr>
      <vt:lpstr>Empirical study</vt:lpstr>
      <vt:lpstr>Empirical study</vt:lpstr>
      <vt:lpstr>Empirical study</vt:lpstr>
      <vt:lpstr>PowerPoint 簡報</vt:lpstr>
      <vt:lpstr>Empirical study</vt:lpstr>
      <vt:lpstr>Empirical study</vt:lpstr>
      <vt:lpstr>Empirical study</vt:lpstr>
      <vt:lpstr>Empirical study</vt:lpstr>
      <vt:lpstr>Empirical study</vt:lpstr>
      <vt:lpstr>Empirical study</vt:lpstr>
      <vt:lpstr>Conclusion</vt:lpstr>
      <vt:lpstr>Predictive Maintenance:  Systems, Purposes and Approaches</vt:lpstr>
      <vt:lpstr>Introduction</vt:lpstr>
      <vt:lpstr>Introduction</vt:lpstr>
      <vt:lpstr>Introduction</vt:lpstr>
      <vt:lpstr>Introduction A. Existing Surveys on Fault Diagnosis and Prognosis</vt:lpstr>
      <vt:lpstr>Introduction B. Literature Classification</vt:lpstr>
      <vt:lpstr>Introduction B. Literature Classification</vt:lpstr>
      <vt:lpstr>Categories of Maintenance Techniques</vt:lpstr>
      <vt:lpstr>Categories of Maintenance Techniques</vt:lpstr>
      <vt:lpstr>Categories of Maintenance Techniques</vt:lpstr>
      <vt:lpstr>Categories of Maintenance Techniques</vt:lpstr>
      <vt:lpstr>Categories of Maintenance Techniques</vt:lpstr>
      <vt:lpstr>Categories of Maintenance Techniques</vt:lpstr>
      <vt:lpstr>System Architectures of PdM</vt:lpstr>
      <vt:lpstr>System Architectures of PdM</vt:lpstr>
      <vt:lpstr>System Architectures of PdM</vt:lpstr>
      <vt:lpstr>System Architectures of PdM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chianchen</dc:creator>
  <cp:lastModifiedBy>柏賢 朱</cp:lastModifiedBy>
  <cp:revision>243</cp:revision>
  <dcterms:created xsi:type="dcterms:W3CDTF">2018-08-01T08:23:34Z</dcterms:created>
  <dcterms:modified xsi:type="dcterms:W3CDTF">2020-08-23T12:35:29Z</dcterms:modified>
</cp:coreProperties>
</file>