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0"/>
  </p:notesMasterIdLst>
  <p:sldIdLst>
    <p:sldId id="323" r:id="rId3"/>
    <p:sldId id="347" r:id="rId4"/>
    <p:sldId id="318" r:id="rId5"/>
    <p:sldId id="317" r:id="rId6"/>
    <p:sldId id="321" r:id="rId7"/>
    <p:sldId id="316" r:id="rId8"/>
    <p:sldId id="315" r:id="rId9"/>
    <p:sldId id="320" r:id="rId10"/>
    <p:sldId id="314" r:id="rId11"/>
    <p:sldId id="346"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80" r:id="rId63"/>
    <p:sldId id="381" r:id="rId64"/>
    <p:sldId id="382" r:id="rId65"/>
    <p:sldId id="383" r:id="rId66"/>
    <p:sldId id="384" r:id="rId67"/>
    <p:sldId id="385" r:id="rId68"/>
    <p:sldId id="386" r:id="rId6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115" d="100"/>
          <a:sy n="115" d="100"/>
        </p:scale>
        <p:origin x="-152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93C69-AB9E-4284-9340-CBEFC8858203}" type="datetimeFigureOut">
              <a:rPr lang="zh-TW" altLang="en-US" smtClean="0"/>
              <a:pPr/>
              <a:t>2020/8/13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B7579-CA50-42B4-B088-B5792CE918E5}" type="slidenum">
              <a:rPr lang="zh-TW" altLang="en-US" smtClean="0"/>
              <a:pPr/>
              <a:t>‹#›</a:t>
            </a:fld>
            <a:endParaRPr lang="zh-TW" altLang="en-US"/>
          </a:p>
        </p:txBody>
      </p:sp>
    </p:spTree>
    <p:extLst>
      <p:ext uri="{BB962C8B-B14F-4D97-AF65-F5344CB8AC3E}">
        <p14:creationId xmlns:p14="http://schemas.microsoft.com/office/powerpoint/2010/main" xmlns="" val="129078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3246B80-CFA9-4846-B6E3-5269C13B49E7}" type="slidenum">
              <a:rPr lang="en-US" altLang="zh-TW" smtClean="0"/>
              <a:pPr>
                <a:defRPr/>
              </a:pPr>
              <a:t>3</a:t>
            </a:fld>
            <a:endParaRPr lang="en-US" altLang="zh-TW"/>
          </a:p>
        </p:txBody>
      </p:sp>
    </p:spTree>
    <p:extLst>
      <p:ext uri="{BB962C8B-B14F-4D97-AF65-F5344CB8AC3E}">
        <p14:creationId xmlns:p14="http://schemas.microsoft.com/office/powerpoint/2010/main" xmlns="" val="229951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Spec </a:t>
            </a:r>
            <a:r>
              <a:rPr lang="zh-TW" altLang="en-US" dirty="0" smtClean="0"/>
              <a:t>客戶別 線材 線徑</a:t>
            </a:r>
            <a:endParaRPr lang="zh-TW" altLang="en-US" dirty="0"/>
          </a:p>
        </p:txBody>
      </p:sp>
      <p:sp>
        <p:nvSpPr>
          <p:cNvPr id="4" name="投影片編號版面配置區 3"/>
          <p:cNvSpPr>
            <a:spLocks noGrp="1"/>
          </p:cNvSpPr>
          <p:nvPr>
            <p:ph type="sldNum" sz="quarter" idx="10"/>
          </p:nvPr>
        </p:nvSpPr>
        <p:spPr/>
        <p:txBody>
          <a:bodyPr/>
          <a:lstStyle/>
          <a:p>
            <a:pPr>
              <a:defRPr/>
            </a:pPr>
            <a:fld id="{D3246B80-CFA9-4846-B6E3-5269C13B49E7}" type="slidenum">
              <a:rPr lang="en-US" altLang="zh-TW" smtClean="0"/>
              <a:pPr>
                <a:defRPr/>
              </a:pPr>
              <a:t>4</a:t>
            </a:fld>
            <a:endParaRPr lang="en-US" altLang="zh-TW"/>
          </a:p>
        </p:txBody>
      </p:sp>
    </p:spTree>
    <p:extLst>
      <p:ext uri="{BB962C8B-B14F-4D97-AF65-F5344CB8AC3E}">
        <p14:creationId xmlns:p14="http://schemas.microsoft.com/office/powerpoint/2010/main" xmlns="" val="236687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3246B80-CFA9-4846-B6E3-5269C13B49E7}" type="slidenum">
              <a:rPr lang="en-US" altLang="zh-TW" smtClean="0"/>
              <a:pPr>
                <a:defRPr/>
              </a:pPr>
              <a:t>5</a:t>
            </a:fld>
            <a:endParaRPr lang="en-US" altLang="zh-TW"/>
          </a:p>
        </p:txBody>
      </p:sp>
    </p:spTree>
    <p:extLst>
      <p:ext uri="{BB962C8B-B14F-4D97-AF65-F5344CB8AC3E}">
        <p14:creationId xmlns:p14="http://schemas.microsoft.com/office/powerpoint/2010/main" xmlns="" val="408451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正確率</a:t>
            </a:r>
            <a:r>
              <a:rPr lang="en-US" altLang="zh-TW" dirty="0" smtClean="0"/>
              <a:t>96%</a:t>
            </a:r>
            <a:endParaRPr lang="zh-TW" altLang="en-US" dirty="0"/>
          </a:p>
        </p:txBody>
      </p:sp>
      <p:sp>
        <p:nvSpPr>
          <p:cNvPr id="4" name="投影片編號版面配置區 3"/>
          <p:cNvSpPr>
            <a:spLocks noGrp="1"/>
          </p:cNvSpPr>
          <p:nvPr>
            <p:ph type="sldNum" sz="quarter" idx="10"/>
          </p:nvPr>
        </p:nvSpPr>
        <p:spPr/>
        <p:txBody>
          <a:bodyPr/>
          <a:lstStyle/>
          <a:p>
            <a:fld id="{725B64DE-A5BE-41B4-8261-FB881F06F545}" type="slidenum">
              <a:rPr lang="zh-TW" altLang="en-US" smtClean="0"/>
              <a:pPr/>
              <a:t>9</a:t>
            </a:fld>
            <a:endParaRPr lang="zh-TW" altLang="en-US"/>
          </a:p>
        </p:txBody>
      </p:sp>
    </p:spTree>
    <p:extLst>
      <p:ext uri="{BB962C8B-B14F-4D97-AF65-F5344CB8AC3E}">
        <p14:creationId xmlns:p14="http://schemas.microsoft.com/office/powerpoint/2010/main" xmlns="" val="3699823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9" descr="123.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53" y="6545265"/>
            <a:ext cx="9170377"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13"/>
          <p:cNvSpPr>
            <a:spLocks noChangeShapeType="1"/>
          </p:cNvSpPr>
          <p:nvPr/>
        </p:nvSpPr>
        <p:spPr bwMode="auto">
          <a:xfrm>
            <a:off x="419100" y="1285875"/>
            <a:ext cx="8305800" cy="0"/>
          </a:xfrm>
          <a:prstGeom prst="line">
            <a:avLst/>
          </a:prstGeom>
          <a:noFill/>
          <a:ln w="76200" cmpd="thinThick">
            <a:solidFill>
              <a:srgbClr val="808080"/>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sz="1350">
              <a:solidFill>
                <a:prstClr val="black"/>
              </a:solidFill>
            </a:endParaRPr>
          </a:p>
        </p:txBody>
      </p:sp>
      <p:pic>
        <p:nvPicPr>
          <p:cNvPr id="6" name="Picture 14" descr="圖片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496" y="-195263"/>
            <a:ext cx="1976804" cy="1422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2" name="Rectangle 1026"/>
          <p:cNvSpPr>
            <a:spLocks noGrp="1" noChangeArrowheads="1"/>
          </p:cNvSpPr>
          <p:nvPr>
            <p:ph type="ctrTitle"/>
          </p:nvPr>
        </p:nvSpPr>
        <p:spPr>
          <a:xfrm>
            <a:off x="685800" y="2130425"/>
            <a:ext cx="7772400" cy="1658938"/>
          </a:xfrm>
        </p:spPr>
        <p:txBody>
          <a:bodyPr/>
          <a:lstStyle>
            <a:lvl1pPr>
              <a:defRPr sz="3300" i="1"/>
            </a:lvl1pPr>
          </a:lstStyle>
          <a:p>
            <a:r>
              <a:rPr lang="zh-TW" altLang="en-US" smtClean="0"/>
              <a:t>按一下以編輯母片標題樣式</a:t>
            </a:r>
            <a:endParaRPr lang="zh-TW" altLang="en-US" dirty="0"/>
          </a:p>
        </p:txBody>
      </p:sp>
      <p:sp>
        <p:nvSpPr>
          <p:cNvPr id="5123" name="Rectangle 1027"/>
          <p:cNvSpPr>
            <a:spLocks noGrp="1" noChangeArrowheads="1"/>
          </p:cNvSpPr>
          <p:nvPr>
            <p:ph type="subTitle" idx="1"/>
          </p:nvPr>
        </p:nvSpPr>
        <p:spPr>
          <a:xfrm>
            <a:off x="1371600" y="4581528"/>
            <a:ext cx="6400800" cy="1152525"/>
          </a:xfrm>
        </p:spPr>
        <p:txBody>
          <a:bodyPr/>
          <a:lstStyle>
            <a:lvl1pPr marL="0" indent="0" algn="ctr">
              <a:buFont typeface="Wingdings" pitchFamily="2" charset="2"/>
              <a:buNone/>
              <a:defRPr sz="2100"/>
            </a:lvl1pPr>
          </a:lstStyle>
          <a:p>
            <a:r>
              <a:rPr lang="zh-TW" altLang="en-US" smtClean="0"/>
              <a:t>按一下以編輯母片副標題樣式</a:t>
            </a:r>
            <a:endParaRPr lang="zh-TW" altLang="en-US"/>
          </a:p>
        </p:txBody>
      </p:sp>
      <p:sp>
        <p:nvSpPr>
          <p:cNvPr id="7" name="Rectangle 1033"/>
          <p:cNvSpPr>
            <a:spLocks noGrp="1" noChangeArrowheads="1"/>
          </p:cNvSpPr>
          <p:nvPr>
            <p:ph type="sldNum" sz="quarter" idx="10"/>
          </p:nvPr>
        </p:nvSpPr>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75613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335701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2101" y="241303"/>
            <a:ext cx="2070100" cy="61642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31801" y="241303"/>
            <a:ext cx="6057900" cy="616426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328116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0" descr="543.png"/>
          <p:cNvPicPr>
            <a:picLocks noChangeAspect="1"/>
          </p:cNvPicPr>
          <p:nvPr userDrawn="1"/>
        </p:nvPicPr>
        <p:blipFill>
          <a:blip r:embed="rId2" cstate="print"/>
          <a:srcRect/>
          <a:stretch>
            <a:fillRect/>
          </a:stretch>
        </p:blipFill>
        <p:spPr bwMode="auto">
          <a:xfrm>
            <a:off x="-8792" y="6572251"/>
            <a:ext cx="9171843" cy="328613"/>
          </a:xfrm>
          <a:prstGeom prst="rect">
            <a:avLst/>
          </a:prstGeom>
          <a:noFill/>
          <a:ln w="9525">
            <a:noFill/>
            <a:miter lim="800000"/>
            <a:headEnd/>
            <a:tailEnd/>
          </a:ln>
        </p:spPr>
      </p:pic>
      <p:sp>
        <p:nvSpPr>
          <p:cNvPr id="5" name="Line 13"/>
          <p:cNvSpPr>
            <a:spLocks noChangeShapeType="1"/>
          </p:cNvSpPr>
          <p:nvPr userDrawn="1"/>
        </p:nvSpPr>
        <p:spPr bwMode="auto">
          <a:xfrm>
            <a:off x="419100" y="1285875"/>
            <a:ext cx="8305800" cy="0"/>
          </a:xfrm>
          <a:prstGeom prst="line">
            <a:avLst/>
          </a:prstGeom>
          <a:noFill/>
          <a:ln w="76200" cmpd="thinThick">
            <a:solidFill>
              <a:srgbClr val="808080"/>
            </a:solidFill>
            <a:round/>
            <a:headEnd/>
            <a:tailEnd/>
          </a:ln>
        </p:spPr>
        <p:txBody>
          <a:bodyPr wrap="none" anchor="ctr"/>
          <a:lstStyle/>
          <a:p>
            <a:pPr eaLnBrk="0" fontAlgn="base" hangingPunct="0">
              <a:spcBef>
                <a:spcPct val="0"/>
              </a:spcBef>
              <a:spcAft>
                <a:spcPct val="0"/>
              </a:spcAft>
            </a:pPr>
            <a:endParaRPr kumimoji="1" lang="zh-TW" altLang="en-US" sz="2400" i="1" smtClean="0">
              <a:solidFill>
                <a:prstClr val="black"/>
              </a:solidFill>
              <a:latin typeface="Times New Roman" pitchFamily="18" charset="0"/>
              <a:ea typeface="新細明體" charset="-120"/>
            </a:endParaRPr>
          </a:p>
        </p:txBody>
      </p:sp>
      <p:pic>
        <p:nvPicPr>
          <p:cNvPr id="6" name="Picture 14" descr="圖片2"/>
          <p:cNvPicPr>
            <a:picLocks noChangeAspect="1" noChangeArrowheads="1"/>
          </p:cNvPicPr>
          <p:nvPr userDrawn="1"/>
        </p:nvPicPr>
        <p:blipFill>
          <a:blip r:embed="rId3" cstate="print"/>
          <a:srcRect/>
          <a:stretch>
            <a:fillRect/>
          </a:stretch>
        </p:blipFill>
        <p:spPr bwMode="auto">
          <a:xfrm>
            <a:off x="-42496" y="-195263"/>
            <a:ext cx="1976804" cy="1422401"/>
          </a:xfrm>
          <a:prstGeom prst="rect">
            <a:avLst/>
          </a:prstGeom>
          <a:noFill/>
          <a:ln w="9525">
            <a:noFill/>
            <a:miter lim="800000"/>
            <a:headEnd/>
            <a:tailEnd/>
          </a:ln>
        </p:spPr>
      </p:pic>
      <p:sp>
        <p:nvSpPr>
          <p:cNvPr id="5122" name="Rectangle 1026"/>
          <p:cNvSpPr>
            <a:spLocks noGrp="1" noChangeArrowheads="1"/>
          </p:cNvSpPr>
          <p:nvPr>
            <p:ph type="ctrTitle"/>
          </p:nvPr>
        </p:nvSpPr>
        <p:spPr>
          <a:xfrm>
            <a:off x="685800" y="2130425"/>
            <a:ext cx="7772400" cy="1658938"/>
          </a:xfrm>
        </p:spPr>
        <p:txBody>
          <a:bodyPr/>
          <a:lstStyle>
            <a:lvl1pPr>
              <a:defRPr sz="4400" i="1"/>
            </a:lvl1pPr>
          </a:lstStyle>
          <a:p>
            <a:r>
              <a:rPr lang="zh-TW" altLang="en-US" dirty="0"/>
              <a:t>按一下以編輯母片標題樣式</a:t>
            </a:r>
          </a:p>
        </p:txBody>
      </p:sp>
      <p:sp>
        <p:nvSpPr>
          <p:cNvPr id="5123" name="Rectangle 1027"/>
          <p:cNvSpPr>
            <a:spLocks noGrp="1" noChangeArrowheads="1"/>
          </p:cNvSpPr>
          <p:nvPr>
            <p:ph type="subTitle" idx="1"/>
          </p:nvPr>
        </p:nvSpPr>
        <p:spPr>
          <a:xfrm>
            <a:off x="1371600" y="4581527"/>
            <a:ext cx="6400800" cy="1152525"/>
          </a:xfrm>
        </p:spPr>
        <p:txBody>
          <a:bodyPr/>
          <a:lstStyle>
            <a:lvl1pPr marL="0" indent="0" algn="ctr">
              <a:buFont typeface="Wingdings" pitchFamily="2" charset="2"/>
              <a:buNone/>
              <a:defRPr sz="2800"/>
            </a:lvl1pPr>
          </a:lstStyle>
          <a:p>
            <a:r>
              <a:rPr lang="zh-TW" altLang="en-US"/>
              <a:t>按一下以編輯母片副標題樣式</a:t>
            </a:r>
          </a:p>
        </p:txBody>
      </p:sp>
      <p:sp>
        <p:nvSpPr>
          <p:cNvPr id="7" name="Rectangle 1033"/>
          <p:cNvSpPr>
            <a:spLocks noGrp="1" noChangeArrowheads="1"/>
          </p:cNvSpPr>
          <p:nvPr>
            <p:ph type="sldNum" sz="quarter" idx="10"/>
          </p:nvPr>
        </p:nvSpPr>
        <p:spPr/>
        <p:txBody>
          <a:bodyPr/>
          <a:lstStyle>
            <a:lvl1pPr>
              <a:defRPr/>
            </a:lvl1pPr>
          </a:lstStyle>
          <a:p>
            <a:fld id="{B93B762F-6337-4B14-A9FC-FDEF248483B9}"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7"/>
          <p:cNvSpPr>
            <a:spLocks noGrp="1" noChangeArrowheads="1"/>
          </p:cNvSpPr>
          <p:nvPr>
            <p:ph type="sldNum" sz="quarter" idx="10"/>
          </p:nvPr>
        </p:nvSpPr>
        <p:spPr>
          <a:ln/>
        </p:spPr>
        <p:txBody>
          <a:bodyPr/>
          <a:lstStyle>
            <a:lvl1pPr>
              <a:defRPr/>
            </a:lvl1pPr>
          </a:lstStyle>
          <a:p>
            <a:fld id="{E94A240D-EB6F-4613-8BD4-796B31F8FA34}"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fld id="{9B3E6E93-1FE8-457E-B946-207B469603AB}"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31800" y="1557340"/>
            <a:ext cx="4064000" cy="4848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1" y="1557340"/>
            <a:ext cx="4064000" cy="4848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7"/>
          <p:cNvSpPr>
            <a:spLocks noGrp="1" noChangeArrowheads="1"/>
          </p:cNvSpPr>
          <p:nvPr>
            <p:ph type="sldNum" sz="quarter" idx="10"/>
          </p:nvPr>
        </p:nvSpPr>
        <p:spPr>
          <a:ln/>
        </p:spPr>
        <p:txBody>
          <a:bodyPr/>
          <a:lstStyle>
            <a:lvl1pPr>
              <a:defRPr/>
            </a:lvl1pPr>
          </a:lstStyle>
          <a:p>
            <a:fld id="{4D0F61B7-AC81-4FE8-9F9D-8D6B07FFC8D1}"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7"/>
          <p:cNvSpPr>
            <a:spLocks noGrp="1" noChangeArrowheads="1"/>
          </p:cNvSpPr>
          <p:nvPr>
            <p:ph type="sldNum" sz="quarter" idx="10"/>
          </p:nvPr>
        </p:nvSpPr>
        <p:spPr>
          <a:ln/>
        </p:spPr>
        <p:txBody>
          <a:bodyPr/>
          <a:lstStyle>
            <a:lvl1pPr>
              <a:defRPr/>
            </a:lvl1pPr>
          </a:lstStyle>
          <a:p>
            <a:fld id="{86DE11C4-68C6-4765-9122-FC6102FC3288}"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7"/>
          <p:cNvSpPr>
            <a:spLocks noGrp="1" noChangeArrowheads="1"/>
          </p:cNvSpPr>
          <p:nvPr>
            <p:ph type="sldNum" sz="quarter" idx="10"/>
          </p:nvPr>
        </p:nvSpPr>
        <p:spPr>
          <a:ln/>
        </p:spPr>
        <p:txBody>
          <a:bodyPr/>
          <a:lstStyle>
            <a:lvl1pPr>
              <a:defRPr/>
            </a:lvl1pPr>
          </a:lstStyle>
          <a:p>
            <a:fld id="{54FAA2FC-64C2-4BD7-9893-BB23C934972A}"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83F850CA-21A0-4603-96A3-83F9D19B2D8B}"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fld id="{7EC7ED0A-B7B5-4592-8212-D5BEB7A5C828}"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3110652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fld id="{0A3FA061-5E37-409A-9B28-7CF0436B6044}"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7"/>
          <p:cNvSpPr>
            <a:spLocks noGrp="1" noChangeArrowheads="1"/>
          </p:cNvSpPr>
          <p:nvPr>
            <p:ph type="sldNum" sz="quarter" idx="10"/>
          </p:nvPr>
        </p:nvSpPr>
        <p:spPr>
          <a:ln/>
        </p:spPr>
        <p:txBody>
          <a:bodyPr/>
          <a:lstStyle>
            <a:lvl1pPr>
              <a:defRPr/>
            </a:lvl1pPr>
          </a:lstStyle>
          <a:p>
            <a:fld id="{E638AFED-9A0D-4E5D-8380-E1095D831054}"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42100" y="241302"/>
            <a:ext cx="2070100" cy="616426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31800" y="241302"/>
            <a:ext cx="6057900" cy="616426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7"/>
          <p:cNvSpPr>
            <a:spLocks noGrp="1" noChangeArrowheads="1"/>
          </p:cNvSpPr>
          <p:nvPr>
            <p:ph type="sldNum" sz="quarter" idx="10"/>
          </p:nvPr>
        </p:nvSpPr>
        <p:spPr>
          <a:ln/>
        </p:spPr>
        <p:txBody>
          <a:bodyPr/>
          <a:lstStyle>
            <a:lvl1pPr>
              <a:defRPr/>
            </a:lvl1pPr>
          </a:lstStyle>
          <a:p>
            <a:fld id="{F0A9F1C3-F31B-49E8-B63F-F398F7C8A74A}" type="slidenum">
              <a:rPr lang="en-US" altLang="zh-TW">
                <a:solidFill>
                  <a:prstClr val="white"/>
                </a:solidFill>
              </a:rPr>
              <a:pPr/>
              <a:t>‹#›</a:t>
            </a:fld>
            <a:endParaRPr lang="en-US" altLang="zh-TW">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3"/>
            <a:ext cx="7772400" cy="1362075"/>
          </a:xfrm>
        </p:spPr>
        <p:txBody>
          <a:bodyPr anchor="t"/>
          <a:lstStyle>
            <a:lvl1pPr algn="l">
              <a:defRPr sz="3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smtClean="0"/>
              <a:t>編輯母片文字樣式</a:t>
            </a:r>
          </a:p>
        </p:txBody>
      </p:sp>
      <p:sp>
        <p:nvSpPr>
          <p:cNvPr id="4"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95126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31801" y="1557341"/>
            <a:ext cx="4064000" cy="48482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1" y="1557341"/>
            <a:ext cx="4064000" cy="48482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137382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6"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內容版面配置區 5"/>
          <p:cNvSpPr>
            <a:spLocks noGrp="1"/>
          </p:cNvSpPr>
          <p:nvPr>
            <p:ph sz="quarter" idx="4"/>
          </p:nvPr>
        </p:nvSpPr>
        <p:spPr>
          <a:xfrm>
            <a:off x="4645025" y="2174875"/>
            <a:ext cx="4041776"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18517849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402499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255622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15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249204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Rectangle 7"/>
          <p:cNvSpPr>
            <a:spLocks noGrp="1" noChangeArrowheads="1"/>
          </p:cNvSpPr>
          <p:nvPr>
            <p:ph type="sldNum" sz="quarter" idx="10"/>
          </p:nvPr>
        </p:nvSpPr>
        <p:spPr>
          <a:ln/>
        </p:spPr>
        <p:txBody>
          <a:bodyPr/>
          <a:lstStyle>
            <a:lvl1pPr>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Tree>
    <p:extLst>
      <p:ext uri="{BB962C8B-B14F-4D97-AF65-F5344CB8AC3E}">
        <p14:creationId xmlns:p14="http://schemas.microsoft.com/office/powerpoint/2010/main" xmlns="" val="118449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圖片 11" descr="123.png"/>
          <p:cNvPicPr>
            <a:picLocks noChangeAspect="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4653" y="6545265"/>
            <a:ext cx="9170377"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3" name="Rectangle 7"/>
          <p:cNvSpPr>
            <a:spLocks noGrp="1" noChangeArrowheads="1"/>
          </p:cNvSpPr>
          <p:nvPr>
            <p:ph type="sldNum" sz="quarter" idx="4"/>
          </p:nvPr>
        </p:nvSpPr>
        <p:spPr bwMode="auto">
          <a:xfrm>
            <a:off x="6975231" y="6589715"/>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i="0">
                <a:solidFill>
                  <a:schemeClr val="bg1"/>
                </a:solidFill>
                <a:latin typeface="Arial" charset="0"/>
              </a:defRPr>
            </a:lvl1pPr>
          </a:lstStyle>
          <a:p>
            <a:fld id="{47DFD5EF-F0D4-4534-82DF-658335ABE228}" type="slidenum">
              <a:rPr lang="zh-TW" altLang="en-US" smtClean="0">
                <a:solidFill>
                  <a:prstClr val="white"/>
                </a:solidFill>
              </a:rPr>
              <a:pPr/>
              <a:t>‹#›</a:t>
            </a:fld>
            <a:endParaRPr lang="zh-TW" altLang="en-US">
              <a:solidFill>
                <a:prstClr val="white"/>
              </a:solidFill>
            </a:endParaRPr>
          </a:p>
        </p:txBody>
      </p:sp>
      <p:sp>
        <p:nvSpPr>
          <p:cNvPr id="1028" name="Rectangle 8"/>
          <p:cNvSpPr>
            <a:spLocks noGrp="1" noChangeArrowheads="1"/>
          </p:cNvSpPr>
          <p:nvPr>
            <p:ph type="title"/>
          </p:nvPr>
        </p:nvSpPr>
        <p:spPr bwMode="auto">
          <a:xfrm>
            <a:off x="2195147" y="142877"/>
            <a:ext cx="6337789" cy="95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9" name="Rectangle 9"/>
          <p:cNvSpPr>
            <a:spLocks noGrp="1" noChangeArrowheads="1"/>
          </p:cNvSpPr>
          <p:nvPr>
            <p:ph type="body" idx="1"/>
          </p:nvPr>
        </p:nvSpPr>
        <p:spPr bwMode="auto">
          <a:xfrm>
            <a:off x="432290" y="1392239"/>
            <a:ext cx="8279423" cy="484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1030" name="Line 13"/>
          <p:cNvSpPr>
            <a:spLocks noChangeShapeType="1"/>
          </p:cNvSpPr>
          <p:nvPr/>
        </p:nvSpPr>
        <p:spPr bwMode="auto">
          <a:xfrm>
            <a:off x="419100" y="1285875"/>
            <a:ext cx="8305800" cy="0"/>
          </a:xfrm>
          <a:prstGeom prst="line">
            <a:avLst/>
          </a:prstGeom>
          <a:noFill/>
          <a:ln w="76200" cmpd="thinThick">
            <a:solidFill>
              <a:srgbClr val="808080"/>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sz="1350">
              <a:solidFill>
                <a:prstClr val="black"/>
              </a:solidFill>
            </a:endParaRPr>
          </a:p>
        </p:txBody>
      </p:sp>
      <p:pic>
        <p:nvPicPr>
          <p:cNvPr id="1031" name="Picture 14" descr="圖片2"/>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2496" y="-195263"/>
            <a:ext cx="1976804" cy="1422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21118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2700" b="1">
          <a:solidFill>
            <a:srgbClr val="800000"/>
          </a:solidFill>
          <a:latin typeface="+mj-lt"/>
          <a:ea typeface="+mj-ea"/>
          <a:cs typeface="+mj-cs"/>
        </a:defRPr>
      </a:lvl1pPr>
      <a:lvl2pPr algn="ctr" rtl="0" eaLnBrk="1" fontAlgn="base" hangingPunct="1">
        <a:spcBef>
          <a:spcPct val="0"/>
        </a:spcBef>
        <a:spcAft>
          <a:spcPct val="0"/>
        </a:spcAft>
        <a:defRPr kumimoji="1" sz="2700" b="1">
          <a:solidFill>
            <a:srgbClr val="800000"/>
          </a:solidFill>
          <a:latin typeface="Arial" charset="0"/>
          <a:ea typeface="標楷體" pitchFamily="65" charset="-120"/>
        </a:defRPr>
      </a:lvl2pPr>
      <a:lvl3pPr algn="ctr" rtl="0" eaLnBrk="1" fontAlgn="base" hangingPunct="1">
        <a:spcBef>
          <a:spcPct val="0"/>
        </a:spcBef>
        <a:spcAft>
          <a:spcPct val="0"/>
        </a:spcAft>
        <a:defRPr kumimoji="1" sz="2700" b="1">
          <a:solidFill>
            <a:srgbClr val="800000"/>
          </a:solidFill>
          <a:latin typeface="Arial" charset="0"/>
          <a:ea typeface="標楷體" pitchFamily="65" charset="-120"/>
        </a:defRPr>
      </a:lvl3pPr>
      <a:lvl4pPr algn="ctr" rtl="0" eaLnBrk="1" fontAlgn="base" hangingPunct="1">
        <a:spcBef>
          <a:spcPct val="0"/>
        </a:spcBef>
        <a:spcAft>
          <a:spcPct val="0"/>
        </a:spcAft>
        <a:defRPr kumimoji="1" sz="2700" b="1">
          <a:solidFill>
            <a:srgbClr val="800000"/>
          </a:solidFill>
          <a:latin typeface="Arial" charset="0"/>
          <a:ea typeface="標楷體" pitchFamily="65" charset="-120"/>
        </a:defRPr>
      </a:lvl4pPr>
      <a:lvl5pPr algn="ctr" rtl="0" eaLnBrk="1" fontAlgn="base" hangingPunct="1">
        <a:spcBef>
          <a:spcPct val="0"/>
        </a:spcBef>
        <a:spcAft>
          <a:spcPct val="0"/>
        </a:spcAft>
        <a:defRPr kumimoji="1" sz="2700" b="1">
          <a:solidFill>
            <a:srgbClr val="800000"/>
          </a:solidFill>
          <a:latin typeface="Arial" charset="0"/>
          <a:ea typeface="標楷體" pitchFamily="65" charset="-120"/>
        </a:defRPr>
      </a:lvl5pPr>
      <a:lvl6pPr marL="342900" algn="ctr" rtl="0" eaLnBrk="1" fontAlgn="base" hangingPunct="1">
        <a:spcBef>
          <a:spcPct val="0"/>
        </a:spcBef>
        <a:spcAft>
          <a:spcPct val="0"/>
        </a:spcAft>
        <a:defRPr kumimoji="1" sz="2700" b="1">
          <a:solidFill>
            <a:srgbClr val="800000"/>
          </a:solidFill>
          <a:latin typeface="Arial" charset="0"/>
          <a:ea typeface="標楷體" pitchFamily="65" charset="-120"/>
        </a:defRPr>
      </a:lvl6pPr>
      <a:lvl7pPr marL="685800" algn="ctr" rtl="0" eaLnBrk="1" fontAlgn="base" hangingPunct="1">
        <a:spcBef>
          <a:spcPct val="0"/>
        </a:spcBef>
        <a:spcAft>
          <a:spcPct val="0"/>
        </a:spcAft>
        <a:defRPr kumimoji="1" sz="2700" b="1">
          <a:solidFill>
            <a:srgbClr val="800000"/>
          </a:solidFill>
          <a:latin typeface="Arial" charset="0"/>
          <a:ea typeface="標楷體" pitchFamily="65" charset="-120"/>
        </a:defRPr>
      </a:lvl7pPr>
      <a:lvl8pPr marL="1028700" algn="ctr" rtl="0" eaLnBrk="1" fontAlgn="base" hangingPunct="1">
        <a:spcBef>
          <a:spcPct val="0"/>
        </a:spcBef>
        <a:spcAft>
          <a:spcPct val="0"/>
        </a:spcAft>
        <a:defRPr kumimoji="1" sz="2700" b="1">
          <a:solidFill>
            <a:srgbClr val="800000"/>
          </a:solidFill>
          <a:latin typeface="Arial" charset="0"/>
          <a:ea typeface="標楷體" pitchFamily="65" charset="-120"/>
        </a:defRPr>
      </a:lvl8pPr>
      <a:lvl9pPr marL="1371600" algn="ctr" rtl="0" eaLnBrk="1" fontAlgn="base" hangingPunct="1">
        <a:spcBef>
          <a:spcPct val="0"/>
        </a:spcBef>
        <a:spcAft>
          <a:spcPct val="0"/>
        </a:spcAft>
        <a:defRPr kumimoji="1" sz="2700" b="1">
          <a:solidFill>
            <a:srgbClr val="800000"/>
          </a:solidFill>
          <a:latin typeface="Arial" charset="0"/>
          <a:ea typeface="標楷體" pitchFamily="65" charset="-120"/>
        </a:defRPr>
      </a:lvl9pPr>
    </p:titleStyle>
    <p:bodyStyle>
      <a:lvl1pPr marL="257175" indent="-257175" algn="l" rtl="0" eaLnBrk="1" fontAlgn="base" hangingPunct="1">
        <a:spcBef>
          <a:spcPct val="20000"/>
        </a:spcBef>
        <a:spcAft>
          <a:spcPct val="0"/>
        </a:spcAft>
        <a:buSzPct val="60000"/>
        <a:buFont typeface="Wingdings" pitchFamily="2" charset="2"/>
        <a:buChar char="n"/>
        <a:defRPr kumimoji="1" sz="1800" b="1">
          <a:solidFill>
            <a:srgbClr val="000099"/>
          </a:solidFill>
          <a:latin typeface="+mn-lt"/>
          <a:ea typeface="+mn-ea"/>
          <a:cs typeface="+mn-cs"/>
        </a:defRPr>
      </a:lvl1pPr>
      <a:lvl2pPr marL="557213" indent="-214313" algn="l" rtl="0" eaLnBrk="1" fontAlgn="base" hangingPunct="1">
        <a:spcBef>
          <a:spcPct val="20000"/>
        </a:spcBef>
        <a:spcAft>
          <a:spcPct val="0"/>
        </a:spcAft>
        <a:buChar char="•"/>
        <a:defRPr kumimoji="1" sz="1500" b="1">
          <a:solidFill>
            <a:schemeClr val="tx1"/>
          </a:solidFill>
          <a:latin typeface="+mn-lt"/>
          <a:ea typeface="+mn-ea"/>
        </a:defRPr>
      </a:lvl2pPr>
      <a:lvl3pPr marL="857250" indent="-171450" algn="l" rtl="0" eaLnBrk="1" fontAlgn="base" hangingPunct="1">
        <a:spcBef>
          <a:spcPct val="20000"/>
        </a:spcBef>
        <a:spcAft>
          <a:spcPct val="0"/>
        </a:spcAft>
        <a:buFont typeface="Wingdings" pitchFamily="2" charset="2"/>
        <a:buChar char="ü"/>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4pPr>
      <a:lvl5pPr marL="15430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5pPr>
      <a:lvl6pPr marL="18859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6pPr>
      <a:lvl7pPr marL="22288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7pPr>
      <a:lvl8pPr marL="25717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8pPr>
      <a:lvl9pPr marL="29146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圖片 9" descr="543.png"/>
          <p:cNvPicPr>
            <a:picLocks noChangeAspect="1"/>
          </p:cNvPicPr>
          <p:nvPr userDrawn="1"/>
        </p:nvPicPr>
        <p:blipFill>
          <a:blip r:embed="rId13" cstate="print"/>
          <a:srcRect/>
          <a:stretch>
            <a:fillRect/>
          </a:stretch>
        </p:blipFill>
        <p:spPr bwMode="auto">
          <a:xfrm>
            <a:off x="-8792" y="6572251"/>
            <a:ext cx="9171843" cy="328613"/>
          </a:xfrm>
          <a:prstGeom prst="rect">
            <a:avLst/>
          </a:prstGeom>
          <a:noFill/>
          <a:ln w="9525">
            <a:noFill/>
            <a:miter lim="800000"/>
            <a:headEnd/>
            <a:tailEnd/>
          </a:ln>
        </p:spPr>
      </p:pic>
      <p:sp>
        <p:nvSpPr>
          <p:cNvPr id="4103" name="Rectangle 7"/>
          <p:cNvSpPr>
            <a:spLocks noGrp="1" noChangeArrowheads="1"/>
          </p:cNvSpPr>
          <p:nvPr>
            <p:ph type="sldNum" sz="quarter" idx="4"/>
          </p:nvPr>
        </p:nvSpPr>
        <p:spPr bwMode="auto">
          <a:xfrm>
            <a:off x="6975231" y="6589714"/>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a:solidFill>
                  <a:schemeClr val="bg1"/>
                </a:solidFill>
                <a:latin typeface="Arial" charset="0"/>
              </a:defRPr>
            </a:lvl1pPr>
          </a:lstStyle>
          <a:p>
            <a:pPr fontAlgn="base">
              <a:spcBef>
                <a:spcPct val="0"/>
              </a:spcBef>
              <a:spcAft>
                <a:spcPct val="0"/>
              </a:spcAft>
            </a:pPr>
            <a:fld id="{E954EB3D-8E21-47E8-AEA7-F9D39F8291E7}" type="slidenum">
              <a:rPr kumimoji="1" lang="en-US" altLang="zh-TW" smtClean="0">
                <a:solidFill>
                  <a:prstClr val="white"/>
                </a:solidFill>
                <a:ea typeface="新細明體" charset="-120"/>
              </a:rPr>
              <a:pPr fontAlgn="base">
                <a:spcBef>
                  <a:spcPct val="0"/>
                </a:spcBef>
                <a:spcAft>
                  <a:spcPct val="0"/>
                </a:spcAft>
              </a:pPr>
              <a:t>‹#›</a:t>
            </a:fld>
            <a:endParaRPr kumimoji="1" lang="en-US" altLang="zh-TW" smtClean="0">
              <a:solidFill>
                <a:prstClr val="white"/>
              </a:solidFill>
              <a:ea typeface="新細明體" charset="-120"/>
            </a:endParaRPr>
          </a:p>
        </p:txBody>
      </p:sp>
      <p:sp>
        <p:nvSpPr>
          <p:cNvPr id="1028" name="Rectangle 8"/>
          <p:cNvSpPr>
            <a:spLocks noGrp="1" noChangeArrowheads="1"/>
          </p:cNvSpPr>
          <p:nvPr>
            <p:ph type="title"/>
          </p:nvPr>
        </p:nvSpPr>
        <p:spPr bwMode="auto">
          <a:xfrm>
            <a:off x="2195146" y="142876"/>
            <a:ext cx="6337789" cy="955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9" name="Rectangle 9"/>
          <p:cNvSpPr>
            <a:spLocks noGrp="1" noChangeArrowheads="1"/>
          </p:cNvSpPr>
          <p:nvPr>
            <p:ph type="body" idx="1"/>
          </p:nvPr>
        </p:nvSpPr>
        <p:spPr bwMode="auto">
          <a:xfrm>
            <a:off x="432289" y="1392239"/>
            <a:ext cx="8279423" cy="4848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1030" name="Line 13"/>
          <p:cNvSpPr>
            <a:spLocks noChangeShapeType="1"/>
          </p:cNvSpPr>
          <p:nvPr userDrawn="1"/>
        </p:nvSpPr>
        <p:spPr bwMode="auto">
          <a:xfrm>
            <a:off x="419100" y="1285875"/>
            <a:ext cx="8305800" cy="0"/>
          </a:xfrm>
          <a:prstGeom prst="line">
            <a:avLst/>
          </a:prstGeom>
          <a:noFill/>
          <a:ln w="76200" cmpd="thinThick">
            <a:solidFill>
              <a:srgbClr val="808080"/>
            </a:solidFill>
            <a:round/>
            <a:headEnd/>
            <a:tailEnd/>
          </a:ln>
        </p:spPr>
        <p:txBody>
          <a:bodyPr wrap="none" anchor="ctr"/>
          <a:lstStyle/>
          <a:p>
            <a:pPr eaLnBrk="0" fontAlgn="base" hangingPunct="0">
              <a:spcBef>
                <a:spcPct val="0"/>
              </a:spcBef>
              <a:spcAft>
                <a:spcPct val="0"/>
              </a:spcAft>
            </a:pPr>
            <a:endParaRPr kumimoji="1" lang="zh-TW" altLang="en-US" sz="2400" i="1" smtClean="0">
              <a:solidFill>
                <a:prstClr val="black"/>
              </a:solidFill>
              <a:latin typeface="Times New Roman" pitchFamily="18" charset="0"/>
              <a:ea typeface="新細明體" charset="-120"/>
            </a:endParaRPr>
          </a:p>
        </p:txBody>
      </p:sp>
      <p:pic>
        <p:nvPicPr>
          <p:cNvPr id="1031" name="Picture 14" descr="圖片2"/>
          <p:cNvPicPr>
            <a:picLocks noChangeAspect="1" noChangeArrowheads="1"/>
          </p:cNvPicPr>
          <p:nvPr userDrawn="1"/>
        </p:nvPicPr>
        <p:blipFill>
          <a:blip r:embed="rId14" cstate="print"/>
          <a:srcRect/>
          <a:stretch>
            <a:fillRect/>
          </a:stretch>
        </p:blipFill>
        <p:spPr bwMode="auto">
          <a:xfrm>
            <a:off x="-42496" y="-195263"/>
            <a:ext cx="1976804" cy="142240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kumimoji="1" sz="3600" b="1">
          <a:solidFill>
            <a:srgbClr val="800000"/>
          </a:solidFill>
          <a:latin typeface="+mj-lt"/>
          <a:ea typeface="+mj-ea"/>
          <a:cs typeface="+mj-cs"/>
        </a:defRPr>
      </a:lvl1pPr>
      <a:lvl2pPr algn="ctr" rtl="0" eaLnBrk="0" fontAlgn="base" hangingPunct="0">
        <a:spcBef>
          <a:spcPct val="0"/>
        </a:spcBef>
        <a:spcAft>
          <a:spcPct val="0"/>
        </a:spcAft>
        <a:defRPr kumimoji="1" sz="3600" b="1">
          <a:solidFill>
            <a:srgbClr val="800000"/>
          </a:solidFill>
          <a:latin typeface="Arial" charset="0"/>
          <a:ea typeface="標楷體" pitchFamily="65" charset="-120"/>
        </a:defRPr>
      </a:lvl2pPr>
      <a:lvl3pPr algn="ctr" rtl="0" eaLnBrk="0" fontAlgn="base" hangingPunct="0">
        <a:spcBef>
          <a:spcPct val="0"/>
        </a:spcBef>
        <a:spcAft>
          <a:spcPct val="0"/>
        </a:spcAft>
        <a:defRPr kumimoji="1" sz="3600" b="1">
          <a:solidFill>
            <a:srgbClr val="800000"/>
          </a:solidFill>
          <a:latin typeface="Arial" charset="0"/>
          <a:ea typeface="標楷體" pitchFamily="65" charset="-120"/>
        </a:defRPr>
      </a:lvl3pPr>
      <a:lvl4pPr algn="ctr" rtl="0" eaLnBrk="0" fontAlgn="base" hangingPunct="0">
        <a:spcBef>
          <a:spcPct val="0"/>
        </a:spcBef>
        <a:spcAft>
          <a:spcPct val="0"/>
        </a:spcAft>
        <a:defRPr kumimoji="1" sz="3600" b="1">
          <a:solidFill>
            <a:srgbClr val="800000"/>
          </a:solidFill>
          <a:latin typeface="Arial" charset="0"/>
          <a:ea typeface="標楷體" pitchFamily="65" charset="-120"/>
        </a:defRPr>
      </a:lvl4pPr>
      <a:lvl5pPr algn="ctr" rtl="0" eaLnBrk="0" fontAlgn="base" hangingPunct="0">
        <a:spcBef>
          <a:spcPct val="0"/>
        </a:spcBef>
        <a:spcAft>
          <a:spcPct val="0"/>
        </a:spcAft>
        <a:defRPr kumimoji="1" sz="3600" b="1">
          <a:solidFill>
            <a:srgbClr val="800000"/>
          </a:solidFill>
          <a:latin typeface="Arial" charset="0"/>
          <a:ea typeface="標楷體" pitchFamily="65" charset="-120"/>
        </a:defRPr>
      </a:lvl5pPr>
      <a:lvl6pPr marL="457200" algn="ctr" rtl="0" fontAlgn="base">
        <a:spcBef>
          <a:spcPct val="0"/>
        </a:spcBef>
        <a:spcAft>
          <a:spcPct val="0"/>
        </a:spcAft>
        <a:defRPr kumimoji="1" sz="3600" b="1">
          <a:solidFill>
            <a:srgbClr val="800000"/>
          </a:solidFill>
          <a:latin typeface="Arial" charset="0"/>
          <a:ea typeface="標楷體" pitchFamily="65" charset="-120"/>
        </a:defRPr>
      </a:lvl6pPr>
      <a:lvl7pPr marL="914400" algn="ctr" rtl="0" fontAlgn="base">
        <a:spcBef>
          <a:spcPct val="0"/>
        </a:spcBef>
        <a:spcAft>
          <a:spcPct val="0"/>
        </a:spcAft>
        <a:defRPr kumimoji="1" sz="3600" b="1">
          <a:solidFill>
            <a:srgbClr val="800000"/>
          </a:solidFill>
          <a:latin typeface="Arial" charset="0"/>
          <a:ea typeface="標楷體" pitchFamily="65" charset="-120"/>
        </a:defRPr>
      </a:lvl7pPr>
      <a:lvl8pPr marL="1371600" algn="ctr" rtl="0" fontAlgn="base">
        <a:spcBef>
          <a:spcPct val="0"/>
        </a:spcBef>
        <a:spcAft>
          <a:spcPct val="0"/>
        </a:spcAft>
        <a:defRPr kumimoji="1" sz="3600" b="1">
          <a:solidFill>
            <a:srgbClr val="800000"/>
          </a:solidFill>
          <a:latin typeface="Arial" charset="0"/>
          <a:ea typeface="標楷體" pitchFamily="65" charset="-120"/>
        </a:defRPr>
      </a:lvl8pPr>
      <a:lvl9pPr marL="1828800" algn="ctr" rtl="0" fontAlgn="base">
        <a:spcBef>
          <a:spcPct val="0"/>
        </a:spcBef>
        <a:spcAft>
          <a:spcPct val="0"/>
        </a:spcAft>
        <a:defRPr kumimoji="1" sz="3600" b="1">
          <a:solidFill>
            <a:srgbClr val="800000"/>
          </a:solidFill>
          <a:latin typeface="Arial" charset="0"/>
          <a:ea typeface="標楷體" pitchFamily="65" charset="-120"/>
        </a:defRPr>
      </a:lvl9pPr>
    </p:titleStyle>
    <p:body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13.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 Id="rId5" Type="http://schemas.openxmlformats.org/officeDocument/2006/relationships/image" Target="../media/image79.png"/><Relationship Id="rId4" Type="http://schemas.openxmlformats.org/officeDocument/2006/relationships/image" Target="../media/image78.png"/></Relationships>
</file>

<file path=ppt/slides/_rels/slide5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3.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3.xml"/><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8.png"/><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3.xml"/><Relationship Id="rId4" Type="http://schemas.openxmlformats.org/officeDocument/2006/relationships/image" Target="../media/image9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6"/>
          <p:cNvSpPr>
            <a:spLocks noGrp="1" noChangeArrowheads="1"/>
          </p:cNvSpPr>
          <p:nvPr>
            <p:ph type="ctrTitle"/>
          </p:nvPr>
        </p:nvSpPr>
        <p:spPr/>
        <p:txBody>
          <a:bodyPr/>
          <a:lstStyle/>
          <a:p>
            <a:r>
              <a:rPr lang="zh-TW" altLang="en-US" sz="2800" i="0" dirty="0" smtClean="0"/>
              <a:t>學術研究分享</a:t>
            </a:r>
            <a:endParaRPr lang="zh-TW" altLang="en-US" sz="2800" i="0" dirty="0" smtClean="0"/>
          </a:p>
        </p:txBody>
      </p:sp>
      <p:sp>
        <p:nvSpPr>
          <p:cNvPr id="5123" name="副標題 7"/>
          <p:cNvSpPr>
            <a:spLocks noGrp="1" noChangeArrowheads="1"/>
          </p:cNvSpPr>
          <p:nvPr>
            <p:ph type="subTitle" idx="1"/>
          </p:nvPr>
        </p:nvSpPr>
        <p:spPr>
          <a:xfrm>
            <a:off x="1371600" y="4581526"/>
            <a:ext cx="6400800" cy="1152525"/>
          </a:xfrm>
        </p:spPr>
        <p:txBody>
          <a:bodyPr/>
          <a:lstStyle/>
          <a:p>
            <a:r>
              <a:rPr lang="en-US" altLang="zh-TW" dirty="0" smtClean="0"/>
              <a:t>2020.08.24 </a:t>
            </a:r>
            <a:endParaRPr lang="en-US" altLang="zh-TW" dirty="0" smtClean="0"/>
          </a:p>
          <a:p>
            <a:r>
              <a:rPr lang="zh-TW" altLang="en-US" dirty="0" smtClean="0"/>
              <a:t>朱柏賢 </a:t>
            </a:r>
          </a:p>
        </p:txBody>
      </p:sp>
      <p:sp>
        <p:nvSpPr>
          <p:cNvPr id="5124" name="投影片編號版面配置區 3"/>
          <p:cNvSpPr>
            <a:spLocks noGrp="1"/>
          </p:cNvSpPr>
          <p:nvPr>
            <p:ph type="sldNum" sz="quarter" idx="10"/>
          </p:nvPr>
        </p:nvSpPr>
        <p:spPr>
          <a:noFill/>
        </p:spPr>
        <p:txBody>
          <a:bodyPr/>
          <a:lstStyle/>
          <a:p>
            <a:fld id="{D679A378-4599-4FB7-90AB-A39AD14F6067}" type="slidenum">
              <a:rPr lang="en-US" altLang="zh-TW"/>
              <a:pPr/>
              <a:t>1</a:t>
            </a:fld>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2800" dirty="0" smtClean="0"/>
              <a:t>UNISON data-driven intermittent demand forecast framework to empower supply chain resilience and an empirical study in electronics distribution </a:t>
            </a:r>
            <a:endParaRPr lang="zh-TW" altLang="en-US" sz="2800" dirty="0"/>
          </a:p>
        </p:txBody>
      </p:sp>
      <p:sp>
        <p:nvSpPr>
          <p:cNvPr id="3" name="副標題 2"/>
          <p:cNvSpPr>
            <a:spLocks noGrp="1"/>
          </p:cNvSpPr>
          <p:nvPr>
            <p:ph type="subTitle" idx="1"/>
          </p:nvPr>
        </p:nvSpPr>
        <p:spPr/>
        <p:txBody>
          <a:bodyPr/>
          <a:lstStyle/>
          <a:p>
            <a:r>
              <a:rPr lang="en-US" altLang="zh-TW" dirty="0" smtClean="0"/>
              <a:t>2019</a:t>
            </a:r>
            <a:endParaRPr lang="zh-TW" altLang="en-US" dirty="0"/>
          </a:p>
        </p:txBody>
      </p:sp>
      <p:sp>
        <p:nvSpPr>
          <p:cNvPr id="4" name="投影片編號版面配置區 3"/>
          <p:cNvSpPr>
            <a:spLocks noGrp="1"/>
          </p:cNvSpPr>
          <p:nvPr>
            <p:ph type="sldNum" sz="quarter" idx="10"/>
          </p:nvPr>
        </p:nvSpPr>
        <p:spPr/>
        <p:txBody>
          <a:bodyPr/>
          <a:lstStyle/>
          <a:p>
            <a:fld id="{47DFD5EF-F0D4-4534-82DF-658335ABE228}" type="slidenum">
              <a:rPr lang="zh-TW" altLang="en-US" smtClean="0">
                <a:solidFill>
                  <a:prstClr val="white"/>
                </a:solidFill>
              </a:rPr>
              <a:pPr/>
              <a:t>10</a:t>
            </a:fld>
            <a:endParaRPr lang="zh-TW" altLang="en-US">
              <a:solidFill>
                <a:prstClr val="whit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noChangeArrowheads="1"/>
          </p:cNvSpPr>
          <p:nvPr>
            <p:ph type="title"/>
          </p:nvPr>
        </p:nvSpPr>
        <p:spPr/>
        <p:txBody>
          <a:bodyPr/>
          <a:lstStyle/>
          <a:p>
            <a:r>
              <a:rPr lang="en-US" altLang="zh-TW" sz="2800" smtClean="0"/>
              <a:t>Understand and define the problem</a:t>
            </a:r>
            <a:endParaRPr lang="zh-TW" altLang="en-US" sz="2800" smtClean="0"/>
          </a:p>
        </p:txBody>
      </p:sp>
      <p:sp>
        <p:nvSpPr>
          <p:cNvPr id="15363" name="內容版面配置區 2"/>
          <p:cNvSpPr>
            <a:spLocks noGrp="1" noChangeArrowheads="1"/>
          </p:cNvSpPr>
          <p:nvPr>
            <p:ph idx="1"/>
          </p:nvPr>
        </p:nvSpPr>
        <p:spPr/>
        <p:txBody>
          <a:bodyPr/>
          <a:lstStyle/>
          <a:p>
            <a:pPr>
              <a:spcBef>
                <a:spcPts val="1200"/>
              </a:spcBef>
            </a:pPr>
            <a:r>
              <a:rPr lang="en-US" altLang="zh-TW" sz="2200" smtClean="0"/>
              <a:t>To fulfill the demands of downstream customers globally, semiconductor component distributors are supposed to maintain inventory management weekly based on future demand predictions for different product characteristics to maintain customer service levels and merge the separated forecasts into replenishment orders for upstream manufacturing factories. </a:t>
            </a:r>
          </a:p>
          <a:p>
            <a:pPr>
              <a:spcBef>
                <a:spcPts val="1200"/>
              </a:spcBef>
            </a:pPr>
            <a:r>
              <a:rPr lang="en-US" altLang="zh-TW" sz="2200" smtClean="0"/>
              <a:t>Construct an appropriate automated forecast mechanism for semiconductor components with regard to the distinct dynamics of diversified demand features.</a:t>
            </a:r>
          </a:p>
        </p:txBody>
      </p:sp>
      <p:sp>
        <p:nvSpPr>
          <p:cNvPr id="15364" name="投影片編號版面配置區 3"/>
          <p:cNvSpPr>
            <a:spLocks noGrp="1"/>
          </p:cNvSpPr>
          <p:nvPr>
            <p:ph type="sldNum" sz="quarter" idx="10"/>
          </p:nvPr>
        </p:nvSpPr>
        <p:spPr>
          <a:noFill/>
        </p:spPr>
        <p:txBody>
          <a:bodyPr/>
          <a:lstStyle/>
          <a:p>
            <a:fld id="{108B3AFA-2051-43B6-BAC6-A789A50345EF}" type="slidenum">
              <a:rPr lang="en-US" altLang="zh-TW"/>
              <a:pPr/>
              <a:t>11</a:t>
            </a:fld>
            <a:endParaRPr lang="en-US" altLang="zh-TW"/>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noChangeArrowheads="1"/>
          </p:cNvSpPr>
          <p:nvPr>
            <p:ph type="title"/>
          </p:nvPr>
        </p:nvSpPr>
        <p:spPr/>
        <p:txBody>
          <a:bodyPr/>
          <a:lstStyle/>
          <a:p>
            <a:r>
              <a:rPr lang="en-US" altLang="zh-TW" sz="3200" smtClean="0"/>
              <a:t>Structure influence relationship</a:t>
            </a:r>
            <a:endParaRPr lang="zh-TW" altLang="en-US" sz="3200" smtClean="0"/>
          </a:p>
        </p:txBody>
      </p:sp>
      <p:sp>
        <p:nvSpPr>
          <p:cNvPr id="16387" name="內容版面配置區 2"/>
          <p:cNvSpPr>
            <a:spLocks noGrp="1" noChangeArrowheads="1"/>
          </p:cNvSpPr>
          <p:nvPr>
            <p:ph idx="1"/>
          </p:nvPr>
        </p:nvSpPr>
        <p:spPr>
          <a:xfrm>
            <a:off x="432289" y="1341438"/>
            <a:ext cx="8279423" cy="4848225"/>
          </a:xfrm>
        </p:spPr>
        <p:txBody>
          <a:bodyPr/>
          <a:lstStyle/>
          <a:p>
            <a:pPr>
              <a:spcBef>
                <a:spcPts val="1200"/>
              </a:spcBef>
            </a:pPr>
            <a:r>
              <a:rPr lang="en-US" altLang="zh-TW" sz="2200" smtClean="0"/>
              <a:t>To reduce the temporal effect on demand uncertainty, the proposed approach transforms the original demand into several time series with different aggregation levels.</a:t>
            </a:r>
          </a:p>
          <a:p>
            <a:pPr>
              <a:spcBef>
                <a:spcPts val="1200"/>
              </a:spcBef>
            </a:pPr>
            <a:r>
              <a:rPr lang="en-US" altLang="zh-TW" sz="2200" smtClean="0"/>
              <a:t>At each sub-aggregated forecast stage, three demand forecast models with respective characteristics are occupied as decision strategies.</a:t>
            </a:r>
          </a:p>
          <a:p>
            <a:pPr>
              <a:spcBef>
                <a:spcPts val="1200"/>
              </a:spcBef>
            </a:pPr>
            <a:r>
              <a:rPr lang="en-US" altLang="zh-TW" sz="2200" smtClean="0"/>
              <a:t>The weighted combination schema based on the decision regret is adopted for forecast combination at sub-aggregated levels.</a:t>
            </a:r>
          </a:p>
          <a:p>
            <a:pPr>
              <a:spcBef>
                <a:spcPts val="1200"/>
              </a:spcBef>
            </a:pPr>
            <a:r>
              <a:rPr lang="en-US" altLang="zh-TW" sz="2200" smtClean="0"/>
              <a:t>Finally, the forecast results at different aggregation levels are integrated by the disaggregation procedure to generate a unique forecast result.</a:t>
            </a:r>
            <a:endParaRPr lang="zh-TW" altLang="en-US" sz="2200" smtClean="0"/>
          </a:p>
        </p:txBody>
      </p:sp>
      <p:sp>
        <p:nvSpPr>
          <p:cNvPr id="16388" name="投影片編號版面配置區 3"/>
          <p:cNvSpPr>
            <a:spLocks noGrp="1" noChangeArrowheads="1"/>
          </p:cNvSpPr>
          <p:nvPr>
            <p:ph type="sldNum" sz="quarter" idx="10"/>
          </p:nvPr>
        </p:nvSpPr>
        <p:spPr>
          <a:noFill/>
        </p:spPr>
        <p:txBody>
          <a:bodyPr/>
          <a:lstStyle/>
          <a:p>
            <a:fld id="{C6586EB5-77CE-4BA7-B4C2-DDB1C1FF6BCB}" type="slidenum">
              <a:rPr lang="en-US" altLang="zh-TW"/>
              <a:pPr/>
              <a:t>12</a:t>
            </a:fld>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noChangeArrowheads="1"/>
          </p:cNvSpPr>
          <p:nvPr>
            <p:ph type="title"/>
          </p:nvPr>
        </p:nvSpPr>
        <p:spPr/>
        <p:txBody>
          <a:bodyPr/>
          <a:lstStyle/>
          <a:p>
            <a:endParaRPr lang="zh-TW" altLang="en-US" smtClean="0"/>
          </a:p>
        </p:txBody>
      </p:sp>
      <p:sp>
        <p:nvSpPr>
          <p:cNvPr id="17411" name="內容版面配置區 2"/>
          <p:cNvSpPr>
            <a:spLocks noGrp="1" noChangeArrowheads="1"/>
          </p:cNvSpPr>
          <p:nvPr>
            <p:ph idx="1"/>
          </p:nvPr>
        </p:nvSpPr>
        <p:spPr/>
        <p:txBody>
          <a:bodyPr/>
          <a:lstStyle/>
          <a:p>
            <a:endParaRPr lang="zh-TW" altLang="en-US" smtClean="0"/>
          </a:p>
        </p:txBody>
      </p:sp>
      <p:sp>
        <p:nvSpPr>
          <p:cNvPr id="17412" name="投影片編號版面配置區 3"/>
          <p:cNvSpPr>
            <a:spLocks noGrp="1" noChangeArrowheads="1"/>
          </p:cNvSpPr>
          <p:nvPr>
            <p:ph type="sldNum" sz="quarter" idx="10"/>
          </p:nvPr>
        </p:nvSpPr>
        <p:spPr>
          <a:noFill/>
        </p:spPr>
        <p:txBody>
          <a:bodyPr/>
          <a:lstStyle/>
          <a:p>
            <a:fld id="{5A7AA541-C09B-4127-A476-3577ECDC16CD}" type="slidenum">
              <a:rPr lang="en-US" altLang="zh-TW"/>
              <a:pPr/>
              <a:t>13</a:t>
            </a:fld>
            <a:endParaRPr lang="en-US" altLang="zh-TW"/>
          </a:p>
        </p:txBody>
      </p:sp>
      <p:pic>
        <p:nvPicPr>
          <p:cNvPr id="17413" name="圖片 4"/>
          <p:cNvPicPr>
            <a:picLocks noChangeAspect="1" noChangeArrowheads="1"/>
          </p:cNvPicPr>
          <p:nvPr/>
        </p:nvPicPr>
        <p:blipFill>
          <a:blip r:embed="rId2" cstate="print"/>
          <a:srcRect/>
          <a:stretch>
            <a:fillRect/>
          </a:stretch>
        </p:blipFill>
        <p:spPr bwMode="auto">
          <a:xfrm>
            <a:off x="2445728" y="44450"/>
            <a:ext cx="4610100" cy="6789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noChangeArrowheads="1"/>
          </p:cNvSpPr>
          <p:nvPr>
            <p:ph type="title"/>
          </p:nvPr>
        </p:nvSpPr>
        <p:spPr/>
        <p:txBody>
          <a:bodyPr/>
          <a:lstStyle/>
          <a:p>
            <a:r>
              <a:rPr lang="en-US" altLang="zh-TW" smtClean="0"/>
              <a:t>Temporal aggregation</a:t>
            </a:r>
            <a:endParaRPr lang="zh-TW" altLang="en-US" smtClean="0"/>
          </a:p>
        </p:txBody>
      </p:sp>
      <p:sp>
        <p:nvSpPr>
          <p:cNvPr id="18435" name="內容版面配置區 2"/>
          <p:cNvSpPr>
            <a:spLocks noGrp="1" noChangeArrowheads="1"/>
          </p:cNvSpPr>
          <p:nvPr>
            <p:ph idx="1"/>
          </p:nvPr>
        </p:nvSpPr>
        <p:spPr/>
        <p:txBody>
          <a:bodyPr/>
          <a:lstStyle/>
          <a:p>
            <a:endParaRPr lang="zh-TW" altLang="en-US" smtClean="0"/>
          </a:p>
        </p:txBody>
      </p:sp>
      <p:sp>
        <p:nvSpPr>
          <p:cNvPr id="18436" name="投影片編號版面配置區 3"/>
          <p:cNvSpPr>
            <a:spLocks noGrp="1" noChangeArrowheads="1"/>
          </p:cNvSpPr>
          <p:nvPr>
            <p:ph type="sldNum" sz="quarter" idx="10"/>
          </p:nvPr>
        </p:nvSpPr>
        <p:spPr>
          <a:noFill/>
        </p:spPr>
        <p:txBody>
          <a:bodyPr/>
          <a:lstStyle/>
          <a:p>
            <a:fld id="{7A929292-5339-438D-91CD-AC905E7E1626}" type="slidenum">
              <a:rPr lang="en-US" altLang="zh-TW"/>
              <a:pPr/>
              <a:t>14</a:t>
            </a:fld>
            <a:endParaRPr lang="en-US" altLang="zh-TW"/>
          </a:p>
        </p:txBody>
      </p:sp>
      <p:pic>
        <p:nvPicPr>
          <p:cNvPr id="18437" name="圖片 6"/>
          <p:cNvPicPr>
            <a:picLocks noChangeAspect="1" noChangeArrowheads="1"/>
          </p:cNvPicPr>
          <p:nvPr/>
        </p:nvPicPr>
        <p:blipFill>
          <a:blip r:embed="rId2" cstate="print"/>
          <a:srcRect/>
          <a:stretch>
            <a:fillRect/>
          </a:stretch>
        </p:blipFill>
        <p:spPr bwMode="auto">
          <a:xfrm>
            <a:off x="716574" y="1673225"/>
            <a:ext cx="6918080" cy="2979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noChangeArrowheads="1"/>
          </p:cNvSpPr>
          <p:nvPr>
            <p:ph type="title"/>
          </p:nvPr>
        </p:nvSpPr>
        <p:spPr/>
        <p:txBody>
          <a:bodyPr/>
          <a:lstStyle/>
          <a:p>
            <a:r>
              <a:rPr lang="en-US" altLang="zh-TW" sz="3200" smtClean="0"/>
              <a:t>Sub-aggregated demand forecast</a:t>
            </a:r>
            <a:endParaRPr lang="zh-TW" altLang="en-US" sz="3200" smtClean="0"/>
          </a:p>
        </p:txBody>
      </p:sp>
      <p:sp>
        <p:nvSpPr>
          <p:cNvPr id="3"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68" t="-628"/>
            </a:stretch>
          </a:blipFill>
        </p:spPr>
        <p:txBody>
          <a:bodyPr/>
          <a:lstStyle/>
          <a:p>
            <a:pPr>
              <a:defRPr/>
            </a:pPr>
            <a:r>
              <a:rPr lang="zh-TW" altLang="en-US">
                <a:noFill/>
              </a:rPr>
              <a:t> </a:t>
            </a:r>
          </a:p>
        </p:txBody>
      </p:sp>
      <p:sp>
        <p:nvSpPr>
          <p:cNvPr id="19460" name="投影片編號版面配置區 3"/>
          <p:cNvSpPr>
            <a:spLocks noGrp="1" noChangeArrowheads="1"/>
          </p:cNvSpPr>
          <p:nvPr>
            <p:ph type="sldNum" sz="quarter" idx="10"/>
          </p:nvPr>
        </p:nvSpPr>
        <p:spPr>
          <a:noFill/>
        </p:spPr>
        <p:txBody>
          <a:bodyPr/>
          <a:lstStyle/>
          <a:p>
            <a:fld id="{C857B13F-E90A-4AC8-A8E0-D89F89998D64}" type="slidenum">
              <a:rPr lang="en-US" altLang="zh-TW"/>
              <a:pPr/>
              <a:t>15</a:t>
            </a:fld>
            <a:endParaRPr lang="en-US" altLang="zh-TW"/>
          </a:p>
        </p:txBody>
      </p:sp>
      <p:pic>
        <p:nvPicPr>
          <p:cNvPr id="19461" name="圖片 4"/>
          <p:cNvPicPr>
            <a:picLocks noChangeAspect="1" noChangeArrowheads="1"/>
          </p:cNvPicPr>
          <p:nvPr/>
        </p:nvPicPr>
        <p:blipFill>
          <a:blip r:embed="rId3" cstate="print"/>
          <a:srcRect t="4323"/>
          <a:stretch>
            <a:fillRect/>
          </a:stretch>
        </p:blipFill>
        <p:spPr bwMode="auto">
          <a:xfrm>
            <a:off x="3774831" y="1460500"/>
            <a:ext cx="2346081" cy="431800"/>
          </a:xfrm>
          <a:prstGeom prst="rect">
            <a:avLst/>
          </a:prstGeom>
          <a:noFill/>
          <a:ln w="9525">
            <a:noFill/>
            <a:miter lim="800000"/>
            <a:headEnd/>
            <a:tailEnd/>
          </a:ln>
        </p:spPr>
      </p:pic>
      <p:pic>
        <p:nvPicPr>
          <p:cNvPr id="19462" name="圖片 5"/>
          <p:cNvPicPr>
            <a:picLocks noChangeAspect="1" noChangeArrowheads="1"/>
          </p:cNvPicPr>
          <p:nvPr/>
        </p:nvPicPr>
        <p:blipFill>
          <a:blip r:embed="rId4" cstate="print"/>
          <a:srcRect/>
          <a:stretch>
            <a:fillRect/>
          </a:stretch>
        </p:blipFill>
        <p:spPr bwMode="auto">
          <a:xfrm>
            <a:off x="3376246" y="1866900"/>
            <a:ext cx="1992923" cy="342900"/>
          </a:xfrm>
          <a:prstGeom prst="rect">
            <a:avLst/>
          </a:prstGeom>
          <a:noFill/>
          <a:ln w="9525">
            <a:noFill/>
            <a:miter lim="800000"/>
            <a:headEnd/>
            <a:tailEnd/>
          </a:ln>
        </p:spPr>
      </p:pic>
      <p:pic>
        <p:nvPicPr>
          <p:cNvPr id="19463" name="圖片 6"/>
          <p:cNvPicPr>
            <a:picLocks noChangeAspect="1" noChangeArrowheads="1"/>
          </p:cNvPicPr>
          <p:nvPr/>
        </p:nvPicPr>
        <p:blipFill>
          <a:blip r:embed="rId5" cstate="print"/>
          <a:srcRect/>
          <a:stretch>
            <a:fillRect/>
          </a:stretch>
        </p:blipFill>
        <p:spPr bwMode="auto">
          <a:xfrm>
            <a:off x="3175489" y="2206626"/>
            <a:ext cx="1891811" cy="390525"/>
          </a:xfrm>
          <a:prstGeom prst="rect">
            <a:avLst/>
          </a:prstGeom>
          <a:noFill/>
          <a:ln w="9525">
            <a:noFill/>
            <a:miter lim="800000"/>
            <a:headEnd/>
            <a:tailEnd/>
          </a:ln>
        </p:spPr>
      </p:pic>
      <p:pic>
        <p:nvPicPr>
          <p:cNvPr id="19464" name="圖片 7"/>
          <p:cNvPicPr>
            <a:picLocks noChangeAspect="1" noChangeArrowheads="1"/>
          </p:cNvPicPr>
          <p:nvPr/>
        </p:nvPicPr>
        <p:blipFill>
          <a:blip r:embed="rId6" cstate="print"/>
          <a:srcRect/>
          <a:stretch>
            <a:fillRect/>
          </a:stretch>
        </p:blipFill>
        <p:spPr bwMode="auto">
          <a:xfrm>
            <a:off x="5332535" y="2925763"/>
            <a:ext cx="2795954" cy="374650"/>
          </a:xfrm>
          <a:prstGeom prst="rect">
            <a:avLst/>
          </a:prstGeom>
          <a:noFill/>
          <a:ln w="9525">
            <a:noFill/>
            <a:miter lim="800000"/>
            <a:headEnd/>
            <a:tailEnd/>
          </a:ln>
        </p:spPr>
      </p:pic>
      <p:pic>
        <p:nvPicPr>
          <p:cNvPr id="19465" name="圖片 8"/>
          <p:cNvPicPr>
            <a:picLocks noChangeAspect="1" noChangeArrowheads="1"/>
          </p:cNvPicPr>
          <p:nvPr/>
        </p:nvPicPr>
        <p:blipFill>
          <a:blip r:embed="rId7" cstate="print"/>
          <a:srcRect/>
          <a:stretch>
            <a:fillRect/>
          </a:stretch>
        </p:blipFill>
        <p:spPr bwMode="auto">
          <a:xfrm>
            <a:off x="1273420" y="3371851"/>
            <a:ext cx="6597162" cy="334963"/>
          </a:xfrm>
          <a:prstGeom prst="rect">
            <a:avLst/>
          </a:prstGeom>
          <a:noFill/>
          <a:ln w="9525">
            <a:noFill/>
            <a:miter lim="800000"/>
            <a:headEnd/>
            <a:tailEnd/>
          </a:ln>
        </p:spPr>
      </p:pic>
      <p:pic>
        <p:nvPicPr>
          <p:cNvPr id="19466" name="圖片 9"/>
          <p:cNvPicPr>
            <a:picLocks noChangeAspect="1" noChangeArrowheads="1"/>
          </p:cNvPicPr>
          <p:nvPr/>
        </p:nvPicPr>
        <p:blipFill>
          <a:blip r:embed="rId8" cstate="print"/>
          <a:srcRect/>
          <a:stretch>
            <a:fillRect/>
          </a:stretch>
        </p:blipFill>
        <p:spPr bwMode="auto">
          <a:xfrm>
            <a:off x="1645627" y="4533901"/>
            <a:ext cx="2121877" cy="334963"/>
          </a:xfrm>
          <a:prstGeom prst="rect">
            <a:avLst/>
          </a:prstGeom>
          <a:noFill/>
          <a:ln w="9525">
            <a:noFill/>
            <a:miter lim="800000"/>
            <a:headEnd/>
            <a:tailEnd/>
          </a:ln>
        </p:spPr>
      </p:pic>
      <p:pic>
        <p:nvPicPr>
          <p:cNvPr id="19467" name="圖片 10"/>
          <p:cNvPicPr>
            <a:picLocks noChangeAspect="1" noChangeArrowheads="1"/>
          </p:cNvPicPr>
          <p:nvPr/>
        </p:nvPicPr>
        <p:blipFill>
          <a:blip r:embed="rId9" cstate="print"/>
          <a:srcRect/>
          <a:stretch>
            <a:fillRect/>
          </a:stretch>
        </p:blipFill>
        <p:spPr bwMode="auto">
          <a:xfrm>
            <a:off x="4019551" y="4587875"/>
            <a:ext cx="1245577" cy="260350"/>
          </a:xfrm>
          <a:prstGeom prst="rect">
            <a:avLst/>
          </a:prstGeom>
          <a:noFill/>
          <a:ln w="9525">
            <a:noFill/>
            <a:miter lim="800000"/>
            <a:headEnd/>
            <a:tailEnd/>
          </a:ln>
        </p:spPr>
      </p:pic>
      <p:pic>
        <p:nvPicPr>
          <p:cNvPr id="19468" name="圖片 11"/>
          <p:cNvPicPr>
            <a:picLocks noChangeAspect="1" noChangeArrowheads="1"/>
          </p:cNvPicPr>
          <p:nvPr/>
        </p:nvPicPr>
        <p:blipFill>
          <a:blip r:embed="rId10" cstate="print"/>
          <a:srcRect/>
          <a:stretch>
            <a:fillRect/>
          </a:stretch>
        </p:blipFill>
        <p:spPr bwMode="auto">
          <a:xfrm>
            <a:off x="5424854" y="4575175"/>
            <a:ext cx="1141535" cy="27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noChangeArrowheads="1"/>
          </p:cNvSpPr>
          <p:nvPr>
            <p:ph type="title"/>
          </p:nvPr>
        </p:nvSpPr>
        <p:spPr/>
        <p:txBody>
          <a:bodyPr/>
          <a:lstStyle/>
          <a:p>
            <a:r>
              <a:rPr lang="en-US" altLang="zh-TW" sz="3200" smtClean="0"/>
              <a:t>Sub-aggregated demand forecast</a:t>
            </a:r>
            <a:endParaRPr lang="zh-TW" altLang="en-US" sz="3200" smtClean="0"/>
          </a:p>
        </p:txBody>
      </p:sp>
      <p:sp>
        <p:nvSpPr>
          <p:cNvPr id="20483" name="投影片編號版面配置區 3"/>
          <p:cNvSpPr>
            <a:spLocks noGrp="1" noChangeArrowheads="1"/>
          </p:cNvSpPr>
          <p:nvPr>
            <p:ph type="sldNum" sz="quarter" idx="10"/>
          </p:nvPr>
        </p:nvSpPr>
        <p:spPr>
          <a:noFill/>
        </p:spPr>
        <p:txBody>
          <a:bodyPr/>
          <a:lstStyle/>
          <a:p>
            <a:fld id="{A2FC494E-8A22-4A8A-A92F-E27BD957D035}" type="slidenum">
              <a:rPr lang="en-US" altLang="zh-TW"/>
              <a:pPr/>
              <a:t>16</a:t>
            </a:fld>
            <a:endParaRPr lang="en-US" altLang="zh-TW"/>
          </a:p>
        </p:txBody>
      </p:sp>
      <p:sp>
        <p:nvSpPr>
          <p:cNvPr id="20484" name="內容版面配置區 12"/>
          <p:cNvSpPr>
            <a:spLocks noGrp="1" noChangeArrowheads="1"/>
          </p:cNvSpPr>
          <p:nvPr>
            <p:ph idx="1"/>
          </p:nvPr>
        </p:nvSpPr>
        <p:spPr/>
        <p:txBody>
          <a:bodyPr/>
          <a:lstStyle/>
          <a:p>
            <a:r>
              <a:rPr lang="en-US" altLang="zh-TW" smtClean="0"/>
              <a:t>Step 4: Forecast the non-zero demand Z and interval V by three individual forecast models in representation of </a:t>
            </a:r>
            <a:r>
              <a:rPr lang="en-US" altLang="zh-TW" smtClean="0">
                <a:solidFill>
                  <a:srgbClr val="C00000"/>
                </a:solidFill>
              </a:rPr>
              <a:t>Croston variants</a:t>
            </a:r>
            <a:r>
              <a:rPr lang="en-US" altLang="zh-TW" smtClean="0"/>
              <a:t>, </a:t>
            </a:r>
            <a:r>
              <a:rPr lang="en-US" altLang="zh-TW" smtClean="0">
                <a:solidFill>
                  <a:srgbClr val="C00000"/>
                </a:solidFill>
              </a:rPr>
              <a:t>time series </a:t>
            </a:r>
            <a:r>
              <a:rPr lang="en-US" altLang="zh-TW" smtClean="0"/>
              <a:t>and </a:t>
            </a:r>
            <a:r>
              <a:rPr lang="en-US" altLang="zh-TW" smtClean="0">
                <a:solidFill>
                  <a:srgbClr val="C00000"/>
                </a:solidFill>
              </a:rPr>
              <a:t>machine learning</a:t>
            </a:r>
            <a:r>
              <a:rPr lang="en-US" altLang="zh-TW" smtClean="0"/>
              <a:t> forecast approaches with adaptive trained parameter settings constants.</a:t>
            </a:r>
            <a:endParaRPr lang="zh-TW"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noChangeArrowheads="1"/>
          </p:cNvSpPr>
          <p:nvPr>
            <p:ph type="title"/>
          </p:nvPr>
        </p:nvSpPr>
        <p:spPr/>
        <p:txBody>
          <a:bodyPr/>
          <a:lstStyle/>
          <a:p>
            <a:r>
              <a:rPr lang="en-US" altLang="zh-TW" sz="3200" smtClean="0"/>
              <a:t>Sub-aggregated demand forecast</a:t>
            </a:r>
            <a:endParaRPr lang="zh-TW" altLang="en-US" sz="3200" smtClean="0"/>
          </a:p>
        </p:txBody>
      </p:sp>
      <p:sp>
        <p:nvSpPr>
          <p:cNvPr id="21507" name="投影片編號版面配置區 3"/>
          <p:cNvSpPr>
            <a:spLocks noGrp="1" noChangeArrowheads="1"/>
          </p:cNvSpPr>
          <p:nvPr>
            <p:ph type="sldNum" sz="quarter" idx="10"/>
          </p:nvPr>
        </p:nvSpPr>
        <p:spPr>
          <a:noFill/>
        </p:spPr>
        <p:txBody>
          <a:bodyPr/>
          <a:lstStyle/>
          <a:p>
            <a:fld id="{C035A7B3-4FFE-46F3-8CC5-3C5B4054C07F}" type="slidenum">
              <a:rPr lang="en-US" altLang="zh-TW"/>
              <a:pPr/>
              <a:t>17</a:t>
            </a:fld>
            <a:endParaRPr lang="en-US" altLang="zh-TW"/>
          </a:p>
        </p:txBody>
      </p:sp>
      <p:sp>
        <p:nvSpPr>
          <p:cNvPr id="21508" name="內容版面配置區 12"/>
          <p:cNvSpPr>
            <a:spLocks noGrp="1" noChangeArrowheads="1"/>
          </p:cNvSpPr>
          <p:nvPr>
            <p:ph idx="1"/>
          </p:nvPr>
        </p:nvSpPr>
        <p:spPr/>
        <p:txBody>
          <a:bodyPr/>
          <a:lstStyle/>
          <a:p>
            <a:r>
              <a:rPr lang="en-US" altLang="zh-TW" smtClean="0"/>
              <a:t>Syntetos-Boylan approximation (2005)</a:t>
            </a:r>
          </a:p>
          <a:p>
            <a:endParaRPr lang="en-US" altLang="zh-TW" smtClean="0"/>
          </a:p>
          <a:p>
            <a:endParaRPr lang="en-US" altLang="zh-TW" smtClean="0"/>
          </a:p>
          <a:p>
            <a:endParaRPr lang="en-US" altLang="zh-TW" smtClean="0"/>
          </a:p>
          <a:p>
            <a:endParaRPr lang="en-US" altLang="zh-TW" smtClean="0"/>
          </a:p>
          <a:p>
            <a:endParaRPr lang="zh-TW" altLang="en-US" smtClean="0"/>
          </a:p>
        </p:txBody>
      </p:sp>
      <p:pic>
        <p:nvPicPr>
          <p:cNvPr id="21509" name="圖片 2"/>
          <p:cNvPicPr>
            <a:picLocks noChangeAspect="1" noChangeArrowheads="1"/>
          </p:cNvPicPr>
          <p:nvPr/>
        </p:nvPicPr>
        <p:blipFill>
          <a:blip r:embed="rId2" cstate="print"/>
          <a:srcRect/>
          <a:stretch>
            <a:fillRect/>
          </a:stretch>
        </p:blipFill>
        <p:spPr bwMode="auto">
          <a:xfrm>
            <a:off x="2826727" y="1989138"/>
            <a:ext cx="2284534" cy="1439862"/>
          </a:xfrm>
          <a:prstGeom prst="rect">
            <a:avLst/>
          </a:prstGeom>
          <a:noFill/>
          <a:ln w="9525">
            <a:noFill/>
            <a:miter lim="800000"/>
            <a:headEnd/>
            <a:tailEnd/>
          </a:ln>
        </p:spPr>
      </p:pic>
      <p:pic>
        <p:nvPicPr>
          <p:cNvPr id="21510" name="圖片 4"/>
          <p:cNvPicPr>
            <a:picLocks noChangeAspect="1" noChangeArrowheads="1"/>
          </p:cNvPicPr>
          <p:nvPr/>
        </p:nvPicPr>
        <p:blipFill>
          <a:blip r:embed="rId3" cstate="print"/>
          <a:srcRect/>
          <a:stretch>
            <a:fillRect/>
          </a:stretch>
        </p:blipFill>
        <p:spPr bwMode="auto">
          <a:xfrm>
            <a:off x="892420" y="3538538"/>
            <a:ext cx="7359162"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noChangeArrowheads="1"/>
          </p:cNvSpPr>
          <p:nvPr>
            <p:ph type="title"/>
          </p:nvPr>
        </p:nvSpPr>
        <p:spPr/>
        <p:txBody>
          <a:bodyPr/>
          <a:lstStyle/>
          <a:p>
            <a:r>
              <a:rPr lang="en-US" altLang="zh-TW" sz="3200" smtClean="0"/>
              <a:t>Sub-aggregated demand forecast</a:t>
            </a:r>
            <a:endParaRPr lang="zh-TW" altLang="en-US" sz="3200" smtClean="0"/>
          </a:p>
        </p:txBody>
      </p:sp>
      <p:sp>
        <p:nvSpPr>
          <p:cNvPr id="22531" name="投影片編號版面配置區 3"/>
          <p:cNvSpPr>
            <a:spLocks noGrp="1" noChangeArrowheads="1"/>
          </p:cNvSpPr>
          <p:nvPr>
            <p:ph type="sldNum" sz="quarter" idx="10"/>
          </p:nvPr>
        </p:nvSpPr>
        <p:spPr>
          <a:noFill/>
        </p:spPr>
        <p:txBody>
          <a:bodyPr/>
          <a:lstStyle/>
          <a:p>
            <a:fld id="{F02998EC-4B4D-4ABD-A59C-068D24FFD251}" type="slidenum">
              <a:rPr lang="en-US" altLang="zh-TW"/>
              <a:pPr/>
              <a:t>18</a:t>
            </a:fld>
            <a:endParaRPr lang="en-US" altLang="zh-TW"/>
          </a:p>
        </p:txBody>
      </p:sp>
      <p:sp>
        <p:nvSpPr>
          <p:cNvPr id="22532" name="內容版面配置區 12"/>
          <p:cNvSpPr>
            <a:spLocks noGrp="1" noChangeArrowheads="1"/>
          </p:cNvSpPr>
          <p:nvPr>
            <p:ph idx="1"/>
          </p:nvPr>
        </p:nvSpPr>
        <p:spPr/>
        <p:txBody>
          <a:bodyPr/>
          <a:lstStyle/>
          <a:p>
            <a:r>
              <a:rPr lang="en-US" altLang="zh-TW" smtClean="0"/>
              <a:t>ARIMA (</a:t>
            </a:r>
            <a:r>
              <a:rPr lang="en-US" altLang="zh-TW" i="1" smtClean="0"/>
              <a:t>p, d, q</a:t>
            </a:r>
            <a:r>
              <a:rPr lang="en-US" altLang="zh-TW" smtClean="0"/>
              <a:t>)</a:t>
            </a:r>
          </a:p>
          <a:p>
            <a:endParaRPr lang="en-US" altLang="zh-TW" smtClean="0"/>
          </a:p>
          <a:p>
            <a:endParaRPr lang="en-US" altLang="zh-TW" smtClean="0"/>
          </a:p>
          <a:p>
            <a:endParaRPr lang="en-US" altLang="zh-TW" smtClean="0"/>
          </a:p>
          <a:p>
            <a:endParaRPr lang="en-US" altLang="zh-TW" smtClean="0"/>
          </a:p>
          <a:p>
            <a:endParaRPr lang="zh-TW" altLang="en-US" smtClean="0"/>
          </a:p>
        </p:txBody>
      </p:sp>
      <p:pic>
        <p:nvPicPr>
          <p:cNvPr id="22533" name="圖片 5"/>
          <p:cNvPicPr>
            <a:picLocks noChangeAspect="1" noChangeArrowheads="1"/>
          </p:cNvPicPr>
          <p:nvPr/>
        </p:nvPicPr>
        <p:blipFill>
          <a:blip r:embed="rId2" cstate="print"/>
          <a:srcRect/>
          <a:stretch>
            <a:fillRect/>
          </a:stretch>
        </p:blipFill>
        <p:spPr bwMode="auto">
          <a:xfrm>
            <a:off x="2167305" y="2117726"/>
            <a:ext cx="4322885" cy="1044575"/>
          </a:xfrm>
          <a:prstGeom prst="rect">
            <a:avLst/>
          </a:prstGeom>
          <a:noFill/>
          <a:ln w="9525">
            <a:noFill/>
            <a:miter lim="800000"/>
            <a:headEnd/>
            <a:tailEnd/>
          </a:ln>
        </p:spPr>
      </p:pic>
      <p:pic>
        <p:nvPicPr>
          <p:cNvPr id="22534" name="圖片 6"/>
          <p:cNvPicPr>
            <a:picLocks noChangeAspect="1" noChangeArrowheads="1"/>
          </p:cNvPicPr>
          <p:nvPr/>
        </p:nvPicPr>
        <p:blipFill>
          <a:blip r:embed="rId3" cstate="print"/>
          <a:srcRect/>
          <a:stretch>
            <a:fillRect/>
          </a:stretch>
        </p:blipFill>
        <p:spPr bwMode="auto">
          <a:xfrm>
            <a:off x="949569" y="3309939"/>
            <a:ext cx="7244862" cy="131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noChangeArrowheads="1"/>
          </p:cNvSpPr>
          <p:nvPr>
            <p:ph type="title"/>
          </p:nvPr>
        </p:nvSpPr>
        <p:spPr/>
        <p:txBody>
          <a:bodyPr/>
          <a:lstStyle/>
          <a:p>
            <a:r>
              <a:rPr lang="en-US" altLang="zh-TW" sz="3200" smtClean="0"/>
              <a:t>Sub-aggregated demand forecast</a:t>
            </a:r>
            <a:endParaRPr lang="zh-TW" altLang="en-US" sz="3200" smtClean="0"/>
          </a:p>
        </p:txBody>
      </p:sp>
      <p:sp>
        <p:nvSpPr>
          <p:cNvPr id="23555" name="投影片編號版面配置區 3"/>
          <p:cNvSpPr>
            <a:spLocks noGrp="1" noChangeArrowheads="1"/>
          </p:cNvSpPr>
          <p:nvPr>
            <p:ph type="sldNum" sz="quarter" idx="10"/>
          </p:nvPr>
        </p:nvSpPr>
        <p:spPr>
          <a:noFill/>
        </p:spPr>
        <p:txBody>
          <a:bodyPr/>
          <a:lstStyle/>
          <a:p>
            <a:fld id="{42AEA230-7E4B-4DD8-B81D-A7707309341A}" type="slidenum">
              <a:rPr lang="en-US" altLang="zh-TW"/>
              <a:pPr/>
              <a:t>19</a:t>
            </a:fld>
            <a:endParaRPr lang="en-US" altLang="zh-TW"/>
          </a:p>
        </p:txBody>
      </p:sp>
      <p:sp>
        <p:nvSpPr>
          <p:cNvPr id="23556" name="內容版面配置區 12"/>
          <p:cNvSpPr>
            <a:spLocks noGrp="1" noChangeArrowheads="1"/>
          </p:cNvSpPr>
          <p:nvPr>
            <p:ph idx="1"/>
          </p:nvPr>
        </p:nvSpPr>
        <p:spPr/>
        <p:txBody>
          <a:bodyPr/>
          <a:lstStyle/>
          <a:p>
            <a:r>
              <a:rPr lang="en-US" altLang="zh-TW" smtClean="0"/>
              <a:t>Recurrent neural network (RNN)</a:t>
            </a:r>
          </a:p>
          <a:p>
            <a:pPr lvl="1"/>
            <a:r>
              <a:rPr lang="en-US" altLang="zh-TW" smtClean="0"/>
              <a:t>Input series:</a:t>
            </a:r>
          </a:p>
          <a:p>
            <a:pPr lvl="1"/>
            <a:r>
              <a:rPr lang="en-US" altLang="zh-TW" smtClean="0"/>
              <a:t>Hidden layer vector: </a:t>
            </a:r>
          </a:p>
          <a:p>
            <a:pPr lvl="1"/>
            <a:r>
              <a:rPr lang="en-US" altLang="zh-TW" smtClean="0"/>
              <a:t>Predicted result:</a:t>
            </a:r>
            <a:r>
              <a:rPr lang="zh-TW" altLang="en-US" smtClean="0"/>
              <a:t> </a:t>
            </a:r>
            <a:endParaRPr lang="en-US" altLang="zh-TW" smtClean="0"/>
          </a:p>
          <a:p>
            <a:r>
              <a:rPr lang="en-US" altLang="zh-TW" smtClean="0"/>
              <a:t>RNN unit is computed as:</a:t>
            </a:r>
            <a:r>
              <a:rPr lang="zh-TW" altLang="en-US" smtClean="0"/>
              <a:t> </a:t>
            </a:r>
            <a:endParaRPr lang="en-US" altLang="zh-TW" smtClean="0"/>
          </a:p>
          <a:p>
            <a:endParaRPr lang="en-US" altLang="zh-TW" smtClean="0"/>
          </a:p>
          <a:p>
            <a:r>
              <a:rPr lang="en-US" altLang="zh-TW" smtClean="0"/>
              <a:t>Back-propagation</a:t>
            </a:r>
          </a:p>
          <a:p>
            <a:endParaRPr lang="en-US" altLang="zh-TW" smtClean="0"/>
          </a:p>
          <a:p>
            <a:endParaRPr lang="zh-TW" altLang="en-US" smtClean="0"/>
          </a:p>
        </p:txBody>
      </p:sp>
      <p:pic>
        <p:nvPicPr>
          <p:cNvPr id="23557" name="圖片 2"/>
          <p:cNvPicPr>
            <a:picLocks noChangeAspect="1" noChangeArrowheads="1"/>
          </p:cNvPicPr>
          <p:nvPr/>
        </p:nvPicPr>
        <p:blipFill>
          <a:blip r:embed="rId2" cstate="print"/>
          <a:srcRect/>
          <a:stretch>
            <a:fillRect/>
          </a:stretch>
        </p:blipFill>
        <p:spPr bwMode="auto">
          <a:xfrm>
            <a:off x="2463552" y="1716145"/>
            <a:ext cx="1820008" cy="314325"/>
          </a:xfrm>
          <a:prstGeom prst="rect">
            <a:avLst/>
          </a:prstGeom>
          <a:noFill/>
          <a:ln w="9525">
            <a:noFill/>
            <a:miter lim="800000"/>
            <a:headEnd/>
            <a:tailEnd/>
          </a:ln>
        </p:spPr>
      </p:pic>
      <p:pic>
        <p:nvPicPr>
          <p:cNvPr id="23558" name="圖片 7"/>
          <p:cNvPicPr>
            <a:picLocks noChangeAspect="1" noChangeArrowheads="1"/>
          </p:cNvPicPr>
          <p:nvPr/>
        </p:nvPicPr>
        <p:blipFill>
          <a:blip r:embed="rId3" cstate="print"/>
          <a:srcRect/>
          <a:stretch>
            <a:fillRect/>
          </a:stretch>
        </p:blipFill>
        <p:spPr bwMode="auto">
          <a:xfrm>
            <a:off x="3041580" y="2030644"/>
            <a:ext cx="2013438" cy="314325"/>
          </a:xfrm>
          <a:prstGeom prst="rect">
            <a:avLst/>
          </a:prstGeom>
          <a:noFill/>
          <a:ln w="9525">
            <a:noFill/>
            <a:miter lim="800000"/>
            <a:headEnd/>
            <a:tailEnd/>
          </a:ln>
        </p:spPr>
      </p:pic>
      <p:grpSp>
        <p:nvGrpSpPr>
          <p:cNvPr id="2" name="群組 10"/>
          <p:cNvGrpSpPr>
            <a:grpSpLocks/>
          </p:cNvGrpSpPr>
          <p:nvPr/>
        </p:nvGrpSpPr>
        <p:grpSpPr bwMode="auto">
          <a:xfrm>
            <a:off x="2668972" y="2269405"/>
            <a:ext cx="2165838" cy="312737"/>
            <a:chOff x="4539165" y="2773083"/>
            <a:chExt cx="1781424" cy="238158"/>
          </a:xfrm>
        </p:grpSpPr>
        <p:pic>
          <p:nvPicPr>
            <p:cNvPr id="23563" name="圖片 8"/>
            <p:cNvPicPr>
              <a:picLocks noChangeAspect="1" noChangeArrowheads="1"/>
            </p:cNvPicPr>
            <p:nvPr/>
          </p:nvPicPr>
          <p:blipFill>
            <a:blip r:embed="rId4" cstate="print"/>
            <a:srcRect/>
            <a:stretch>
              <a:fillRect/>
            </a:stretch>
          </p:blipFill>
          <p:spPr bwMode="auto">
            <a:xfrm>
              <a:off x="4539165" y="2787373"/>
              <a:ext cx="485843" cy="209579"/>
            </a:xfrm>
            <a:prstGeom prst="rect">
              <a:avLst/>
            </a:prstGeom>
            <a:noFill/>
            <a:ln w="9525">
              <a:noFill/>
              <a:miter lim="800000"/>
              <a:headEnd/>
              <a:tailEnd/>
            </a:ln>
          </p:spPr>
        </p:pic>
        <p:pic>
          <p:nvPicPr>
            <p:cNvPr id="23564" name="圖片 9"/>
            <p:cNvPicPr>
              <a:picLocks noChangeAspect="1" noChangeArrowheads="1"/>
            </p:cNvPicPr>
            <p:nvPr/>
          </p:nvPicPr>
          <p:blipFill>
            <a:blip r:embed="rId5" cstate="print"/>
            <a:srcRect/>
            <a:stretch>
              <a:fillRect/>
            </a:stretch>
          </p:blipFill>
          <p:spPr bwMode="auto">
            <a:xfrm>
              <a:off x="5025008" y="2773083"/>
              <a:ext cx="1295581" cy="238158"/>
            </a:xfrm>
            <a:prstGeom prst="rect">
              <a:avLst/>
            </a:prstGeom>
            <a:noFill/>
            <a:ln w="9525">
              <a:noFill/>
              <a:miter lim="800000"/>
              <a:headEnd/>
              <a:tailEnd/>
            </a:ln>
          </p:spPr>
        </p:pic>
      </p:grpSp>
      <p:pic>
        <p:nvPicPr>
          <p:cNvPr id="23560" name="圖片 11"/>
          <p:cNvPicPr>
            <a:picLocks noChangeAspect="1" noChangeArrowheads="1"/>
          </p:cNvPicPr>
          <p:nvPr/>
        </p:nvPicPr>
        <p:blipFill>
          <a:blip r:embed="rId6" cstate="print"/>
          <a:srcRect/>
          <a:stretch>
            <a:fillRect/>
          </a:stretch>
        </p:blipFill>
        <p:spPr bwMode="auto">
          <a:xfrm>
            <a:off x="2807997" y="2873923"/>
            <a:ext cx="3080238" cy="455612"/>
          </a:xfrm>
          <a:prstGeom prst="rect">
            <a:avLst/>
          </a:prstGeom>
          <a:noFill/>
          <a:ln w="9525">
            <a:noFill/>
            <a:miter lim="800000"/>
            <a:headEnd/>
            <a:tailEnd/>
          </a:ln>
        </p:spPr>
      </p:pic>
      <p:pic>
        <p:nvPicPr>
          <p:cNvPr id="23561" name="圖片 13"/>
          <p:cNvPicPr>
            <a:picLocks noChangeAspect="1" noChangeArrowheads="1"/>
          </p:cNvPicPr>
          <p:nvPr/>
        </p:nvPicPr>
        <p:blipFill>
          <a:blip r:embed="rId7" cstate="print"/>
          <a:srcRect t="2" b="12000"/>
          <a:stretch>
            <a:fillRect/>
          </a:stretch>
        </p:blipFill>
        <p:spPr bwMode="auto">
          <a:xfrm>
            <a:off x="763439" y="3631769"/>
            <a:ext cx="5685692" cy="276225"/>
          </a:xfrm>
          <a:prstGeom prst="rect">
            <a:avLst/>
          </a:prstGeom>
          <a:noFill/>
          <a:ln w="9525">
            <a:noFill/>
            <a:miter lim="800000"/>
            <a:headEnd/>
            <a:tailEnd/>
          </a:ln>
        </p:spPr>
      </p:pic>
      <p:pic>
        <p:nvPicPr>
          <p:cNvPr id="23562" name="圖片 14"/>
          <p:cNvPicPr>
            <a:picLocks noChangeAspect="1" noChangeArrowheads="1"/>
          </p:cNvPicPr>
          <p:nvPr/>
        </p:nvPicPr>
        <p:blipFill>
          <a:blip r:embed="rId8" cstate="print"/>
          <a:srcRect/>
          <a:stretch>
            <a:fillRect/>
          </a:stretch>
        </p:blipFill>
        <p:spPr bwMode="auto">
          <a:xfrm>
            <a:off x="791308" y="4422776"/>
            <a:ext cx="2614246" cy="1598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2800" i="0" dirty="0" smtClean="0">
                <a:latin typeface="+mj-ea"/>
              </a:rPr>
              <a:t>異常程式分析架構 </a:t>
            </a:r>
            <a:r>
              <a:rPr lang="en-US" altLang="zh-TW" sz="2800" i="0" dirty="0" smtClean="0">
                <a:latin typeface="+mj-ea"/>
              </a:rPr>
              <a:t>– </a:t>
            </a:r>
            <a:r>
              <a:rPr lang="zh-TW" altLang="en-US" sz="2800" i="0" dirty="0" smtClean="0">
                <a:latin typeface="+mj-ea"/>
              </a:rPr>
              <a:t>以半導體封裝廠為例</a:t>
            </a:r>
            <a:endParaRPr lang="zh-TW" altLang="en-US" sz="2800" i="0" dirty="0">
              <a:latin typeface="+mj-ea"/>
            </a:endParaRPr>
          </a:p>
        </p:txBody>
      </p:sp>
      <p:sp>
        <p:nvSpPr>
          <p:cNvPr id="3" name="副標題 2"/>
          <p:cNvSpPr>
            <a:spLocks noGrp="1"/>
          </p:cNvSpPr>
          <p:nvPr>
            <p:ph type="subTitle" idx="1"/>
          </p:nvPr>
        </p:nvSpPr>
        <p:spPr/>
        <p:txBody>
          <a:bodyPr/>
          <a:lstStyle/>
          <a:p>
            <a:r>
              <a:rPr lang="en-US" altLang="zh-TW" dirty="0" smtClean="0"/>
              <a:t>2018</a:t>
            </a:r>
            <a:endParaRPr lang="zh-TW" altLang="en-US" dirty="0"/>
          </a:p>
        </p:txBody>
      </p:sp>
      <p:sp>
        <p:nvSpPr>
          <p:cNvPr id="4" name="投影片編號版面配置區 3"/>
          <p:cNvSpPr>
            <a:spLocks noGrp="1"/>
          </p:cNvSpPr>
          <p:nvPr>
            <p:ph type="sldNum" sz="quarter" idx="10"/>
          </p:nvPr>
        </p:nvSpPr>
        <p:spPr/>
        <p:txBody>
          <a:bodyPr/>
          <a:lstStyle/>
          <a:p>
            <a:fld id="{47DFD5EF-F0D4-4534-82DF-658335ABE228}" type="slidenum">
              <a:rPr lang="zh-TW" altLang="en-US" smtClean="0">
                <a:solidFill>
                  <a:prstClr val="white"/>
                </a:solidFill>
              </a:rPr>
              <a:pPr/>
              <a:t>2</a:t>
            </a:fld>
            <a:endParaRPr lang="zh-TW" altLang="en-US">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noChangeArrowheads="1"/>
          </p:cNvSpPr>
          <p:nvPr>
            <p:ph type="title"/>
          </p:nvPr>
        </p:nvSpPr>
        <p:spPr/>
        <p:txBody>
          <a:bodyPr/>
          <a:lstStyle/>
          <a:p>
            <a:r>
              <a:rPr lang="en-US" altLang="zh-TW" sz="3200" smtClean="0"/>
              <a:t>Sense and describe the results</a:t>
            </a:r>
            <a:endParaRPr lang="zh-TW" altLang="en-US" sz="3200" smtClean="0"/>
          </a:p>
        </p:txBody>
      </p:sp>
      <p:sp>
        <p:nvSpPr>
          <p:cNvPr id="3"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a:noFill/>
              </a:rPr>
              <a:t> </a:t>
            </a:r>
          </a:p>
        </p:txBody>
      </p:sp>
      <p:sp>
        <p:nvSpPr>
          <p:cNvPr id="24580" name="投影片編號版面配置區 3"/>
          <p:cNvSpPr>
            <a:spLocks noGrp="1" noChangeArrowheads="1"/>
          </p:cNvSpPr>
          <p:nvPr>
            <p:ph type="sldNum" sz="quarter" idx="10"/>
          </p:nvPr>
        </p:nvSpPr>
        <p:spPr>
          <a:noFill/>
        </p:spPr>
        <p:txBody>
          <a:bodyPr/>
          <a:lstStyle/>
          <a:p>
            <a:fld id="{8F2A7F31-72E5-4058-BBFF-8892AAB37228}" type="slidenum">
              <a:rPr lang="en-US" altLang="zh-TW"/>
              <a:pPr/>
              <a:t>20</a:t>
            </a:fld>
            <a:endParaRPr lang="en-US" altLang="zh-TW"/>
          </a:p>
        </p:txBody>
      </p:sp>
      <p:pic>
        <p:nvPicPr>
          <p:cNvPr id="24581" name="圖片 4"/>
          <p:cNvPicPr>
            <a:picLocks noChangeAspect="1" noChangeArrowheads="1"/>
          </p:cNvPicPr>
          <p:nvPr/>
        </p:nvPicPr>
        <p:blipFill>
          <a:blip r:embed="rId3" cstate="print"/>
          <a:srcRect/>
          <a:stretch>
            <a:fillRect/>
          </a:stretch>
        </p:blipFill>
        <p:spPr bwMode="auto">
          <a:xfrm>
            <a:off x="3442189" y="2492376"/>
            <a:ext cx="1777511" cy="792163"/>
          </a:xfrm>
          <a:prstGeom prst="rect">
            <a:avLst/>
          </a:prstGeom>
          <a:noFill/>
          <a:ln w="9525">
            <a:noFill/>
            <a:miter lim="800000"/>
            <a:headEnd/>
            <a:tailEnd/>
          </a:ln>
        </p:spPr>
      </p:pic>
      <p:pic>
        <p:nvPicPr>
          <p:cNvPr id="24582" name="圖片 5"/>
          <p:cNvPicPr>
            <a:picLocks noChangeAspect="1" noChangeArrowheads="1"/>
          </p:cNvPicPr>
          <p:nvPr/>
        </p:nvPicPr>
        <p:blipFill>
          <a:blip r:embed="rId4" cstate="print"/>
          <a:srcRect/>
          <a:stretch>
            <a:fillRect/>
          </a:stretch>
        </p:blipFill>
        <p:spPr bwMode="auto">
          <a:xfrm>
            <a:off x="3259016" y="4059239"/>
            <a:ext cx="2625969" cy="522287"/>
          </a:xfrm>
          <a:prstGeom prst="rect">
            <a:avLst/>
          </a:prstGeom>
          <a:noFill/>
          <a:ln w="9525">
            <a:noFill/>
            <a:miter lim="800000"/>
            <a:headEnd/>
            <a:tailEnd/>
          </a:ln>
        </p:spPr>
      </p:pic>
      <p:pic>
        <p:nvPicPr>
          <p:cNvPr id="24583" name="圖片 6"/>
          <p:cNvPicPr>
            <a:picLocks noChangeAspect="1" noChangeArrowheads="1"/>
          </p:cNvPicPr>
          <p:nvPr/>
        </p:nvPicPr>
        <p:blipFill>
          <a:blip r:embed="rId5" cstate="print"/>
          <a:srcRect/>
          <a:stretch>
            <a:fillRect/>
          </a:stretch>
        </p:blipFill>
        <p:spPr bwMode="auto">
          <a:xfrm>
            <a:off x="2192216" y="5170489"/>
            <a:ext cx="4857750" cy="12668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noChangeArrowheads="1"/>
          </p:cNvSpPr>
          <p:nvPr>
            <p:ph type="title"/>
          </p:nvPr>
        </p:nvSpPr>
        <p:spPr/>
        <p:txBody>
          <a:bodyPr/>
          <a:lstStyle/>
          <a:p>
            <a:r>
              <a:rPr lang="en-US" altLang="zh-TW" sz="3200" smtClean="0"/>
              <a:t>Sense and describe the results</a:t>
            </a:r>
            <a:endParaRPr lang="zh-TW" altLang="en-US" sz="3200" smtClean="0"/>
          </a:p>
        </p:txBody>
      </p:sp>
      <p:sp>
        <p:nvSpPr>
          <p:cNvPr id="3"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a:noFill/>
              </a:rPr>
              <a:t> </a:t>
            </a:r>
          </a:p>
        </p:txBody>
      </p:sp>
      <p:sp>
        <p:nvSpPr>
          <p:cNvPr id="25604" name="投影片編號版面配置區 3"/>
          <p:cNvSpPr>
            <a:spLocks noGrp="1" noChangeArrowheads="1"/>
          </p:cNvSpPr>
          <p:nvPr>
            <p:ph type="sldNum" sz="quarter" idx="10"/>
          </p:nvPr>
        </p:nvSpPr>
        <p:spPr>
          <a:noFill/>
        </p:spPr>
        <p:txBody>
          <a:bodyPr/>
          <a:lstStyle/>
          <a:p>
            <a:fld id="{7BA60E9F-F160-474E-9B57-44BCBB3073B0}" type="slidenum">
              <a:rPr lang="en-US" altLang="zh-TW"/>
              <a:pPr/>
              <a:t>21</a:t>
            </a:fld>
            <a:endParaRPr lang="en-US" altLang="zh-TW"/>
          </a:p>
        </p:txBody>
      </p:sp>
      <p:pic>
        <p:nvPicPr>
          <p:cNvPr id="25605" name="圖片 7"/>
          <p:cNvPicPr>
            <a:picLocks noChangeAspect="1" noChangeArrowheads="1"/>
          </p:cNvPicPr>
          <p:nvPr/>
        </p:nvPicPr>
        <p:blipFill>
          <a:blip r:embed="rId3" cstate="print"/>
          <a:srcRect/>
          <a:stretch>
            <a:fillRect/>
          </a:stretch>
        </p:blipFill>
        <p:spPr bwMode="auto">
          <a:xfrm>
            <a:off x="2738805" y="2708276"/>
            <a:ext cx="3666392" cy="842963"/>
          </a:xfrm>
          <a:prstGeom prst="rect">
            <a:avLst/>
          </a:prstGeom>
          <a:noFill/>
          <a:ln w="9525">
            <a:noFill/>
            <a:miter lim="800000"/>
            <a:headEnd/>
            <a:tailEnd/>
          </a:ln>
        </p:spPr>
      </p:pic>
      <p:pic>
        <p:nvPicPr>
          <p:cNvPr id="25606" name="圖片 8"/>
          <p:cNvPicPr>
            <a:picLocks noChangeAspect="1" noChangeArrowheads="1"/>
          </p:cNvPicPr>
          <p:nvPr/>
        </p:nvPicPr>
        <p:blipFill>
          <a:blip r:embed="rId4" cstate="print"/>
          <a:srcRect/>
          <a:stretch>
            <a:fillRect/>
          </a:stretch>
        </p:blipFill>
        <p:spPr bwMode="auto">
          <a:xfrm>
            <a:off x="3376246" y="4076701"/>
            <a:ext cx="1992923" cy="646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noChangeArrowheads="1"/>
          </p:cNvSpPr>
          <p:nvPr>
            <p:ph type="title"/>
          </p:nvPr>
        </p:nvSpPr>
        <p:spPr/>
        <p:txBody>
          <a:bodyPr/>
          <a:lstStyle/>
          <a:p>
            <a:r>
              <a:rPr lang="en-US" altLang="zh-TW" sz="3200" smtClean="0"/>
              <a:t>Sense and describe the results</a:t>
            </a:r>
            <a:endParaRPr lang="zh-TW" altLang="en-US" sz="3200" smtClean="0"/>
          </a:p>
        </p:txBody>
      </p:sp>
      <p:sp>
        <p:nvSpPr>
          <p:cNvPr id="26627" name="內容版面配置區 2"/>
          <p:cNvSpPr>
            <a:spLocks noGrp="1" noChangeArrowheads="1"/>
          </p:cNvSpPr>
          <p:nvPr>
            <p:ph idx="1"/>
          </p:nvPr>
        </p:nvSpPr>
        <p:spPr/>
        <p:txBody>
          <a:bodyPr/>
          <a:lstStyle/>
          <a:p>
            <a:r>
              <a:rPr lang="en-US" altLang="zh-TW" smtClean="0"/>
              <a:t>Disaggregation</a:t>
            </a:r>
          </a:p>
          <a:p>
            <a:pPr lvl="1"/>
            <a:endParaRPr lang="en-US" altLang="zh-TW" smtClean="0"/>
          </a:p>
        </p:txBody>
      </p:sp>
      <p:sp>
        <p:nvSpPr>
          <p:cNvPr id="26628" name="投影片編號版面配置區 3"/>
          <p:cNvSpPr>
            <a:spLocks noGrp="1" noChangeArrowheads="1"/>
          </p:cNvSpPr>
          <p:nvPr>
            <p:ph type="sldNum" sz="quarter" idx="10"/>
          </p:nvPr>
        </p:nvSpPr>
        <p:spPr>
          <a:noFill/>
        </p:spPr>
        <p:txBody>
          <a:bodyPr/>
          <a:lstStyle/>
          <a:p>
            <a:fld id="{E9E8680B-1B83-4F92-A7F4-04210AA7BC43}" type="slidenum">
              <a:rPr lang="en-US" altLang="zh-TW"/>
              <a:pPr/>
              <a:t>22</a:t>
            </a:fld>
            <a:endParaRPr lang="en-US" altLang="zh-TW"/>
          </a:p>
        </p:txBody>
      </p:sp>
      <p:pic>
        <p:nvPicPr>
          <p:cNvPr id="26629" name="圖片 5"/>
          <p:cNvPicPr>
            <a:picLocks noChangeAspect="1" noChangeArrowheads="1"/>
          </p:cNvPicPr>
          <p:nvPr/>
        </p:nvPicPr>
        <p:blipFill>
          <a:blip r:embed="rId2" cstate="print"/>
          <a:srcRect/>
          <a:stretch>
            <a:fillRect/>
          </a:stretch>
        </p:blipFill>
        <p:spPr bwMode="auto">
          <a:xfrm>
            <a:off x="874835" y="1989138"/>
            <a:ext cx="7394331" cy="2171700"/>
          </a:xfrm>
          <a:prstGeom prst="rect">
            <a:avLst/>
          </a:prstGeom>
          <a:noFill/>
          <a:ln w="9525">
            <a:noFill/>
            <a:miter lim="800000"/>
            <a:headEnd/>
            <a:tailEnd/>
          </a:ln>
        </p:spPr>
      </p:pic>
      <p:pic>
        <p:nvPicPr>
          <p:cNvPr id="26630" name="圖片 6"/>
          <p:cNvPicPr>
            <a:picLocks noChangeAspect="1" noChangeArrowheads="1"/>
          </p:cNvPicPr>
          <p:nvPr/>
        </p:nvPicPr>
        <p:blipFill>
          <a:blip r:embed="rId3" cstate="print"/>
          <a:srcRect/>
          <a:stretch>
            <a:fillRect/>
          </a:stretch>
        </p:blipFill>
        <p:spPr bwMode="auto">
          <a:xfrm>
            <a:off x="874835" y="4473576"/>
            <a:ext cx="5411665" cy="190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noChangeArrowheads="1"/>
          </p:cNvSpPr>
          <p:nvPr>
            <p:ph type="title"/>
          </p:nvPr>
        </p:nvSpPr>
        <p:spPr/>
        <p:txBody>
          <a:bodyPr/>
          <a:lstStyle/>
          <a:p>
            <a:r>
              <a:rPr lang="en-US" altLang="zh-TW" sz="2800" smtClean="0"/>
              <a:t>Overall judgement and measurement</a:t>
            </a:r>
            <a:endParaRPr lang="zh-TW" altLang="en-US" sz="2800" smtClean="0"/>
          </a:p>
        </p:txBody>
      </p:sp>
      <p:sp>
        <p:nvSpPr>
          <p:cNvPr id="3" name="內容版面配置區 2"/>
          <p:cNvSpPr>
            <a:spLocks noGrp="1"/>
          </p:cNvSpPr>
          <p:nvPr>
            <p:ph idx="1"/>
          </p:nvPr>
        </p:nvSpPr>
        <p:spPr/>
        <p:txBody>
          <a:bodyPr/>
          <a:lstStyle/>
          <a:p>
            <a:pPr>
              <a:defRPr/>
            </a:pPr>
            <a:r>
              <a:rPr lang="en-US" altLang="zh-TW" dirty="0"/>
              <a:t>RMSE: </a:t>
            </a:r>
          </a:p>
          <a:p>
            <a:pPr>
              <a:defRPr/>
            </a:pPr>
            <a:endParaRPr lang="en-US" altLang="zh-TW" dirty="0"/>
          </a:p>
          <a:p>
            <a:pPr marL="0" indent="0">
              <a:buFont typeface="Wingdings" pitchFamily="2" charset="2"/>
              <a:buNone/>
              <a:defRPr/>
            </a:pPr>
            <a:endParaRPr lang="en-US" altLang="zh-TW" dirty="0"/>
          </a:p>
          <a:p>
            <a:pPr>
              <a:defRPr/>
            </a:pPr>
            <a:r>
              <a:rPr lang="en-US" altLang="zh-TW" dirty="0"/>
              <a:t>MAE: </a:t>
            </a:r>
          </a:p>
          <a:p>
            <a:pPr>
              <a:defRPr/>
            </a:pPr>
            <a:endParaRPr lang="en-US" altLang="zh-TW" dirty="0"/>
          </a:p>
          <a:p>
            <a:pPr marL="0" indent="0">
              <a:buFont typeface="Wingdings" pitchFamily="2" charset="2"/>
              <a:buNone/>
              <a:defRPr/>
            </a:pPr>
            <a:endParaRPr lang="en-US" altLang="zh-TW" dirty="0"/>
          </a:p>
          <a:p>
            <a:pPr>
              <a:defRPr/>
            </a:pPr>
            <a:r>
              <a:rPr lang="en-US" altLang="zh-TW" dirty="0"/>
              <a:t>MASE</a:t>
            </a:r>
            <a:endParaRPr lang="zh-TW" altLang="en-US" dirty="0"/>
          </a:p>
        </p:txBody>
      </p:sp>
      <p:sp>
        <p:nvSpPr>
          <p:cNvPr id="27652" name="投影片編號版面配置區 3"/>
          <p:cNvSpPr>
            <a:spLocks noGrp="1" noChangeArrowheads="1"/>
          </p:cNvSpPr>
          <p:nvPr>
            <p:ph type="sldNum" sz="quarter" idx="10"/>
          </p:nvPr>
        </p:nvSpPr>
        <p:spPr>
          <a:noFill/>
        </p:spPr>
        <p:txBody>
          <a:bodyPr/>
          <a:lstStyle/>
          <a:p>
            <a:fld id="{8F7E97F4-D363-4744-838C-95A76C166F02}" type="slidenum">
              <a:rPr lang="en-US" altLang="zh-TW"/>
              <a:pPr/>
              <a:t>23</a:t>
            </a:fld>
            <a:endParaRPr lang="en-US" altLang="zh-TW"/>
          </a:p>
        </p:txBody>
      </p:sp>
      <p:pic>
        <p:nvPicPr>
          <p:cNvPr id="27653" name="圖片 5"/>
          <p:cNvPicPr>
            <a:picLocks noChangeAspect="1" noChangeArrowheads="1"/>
          </p:cNvPicPr>
          <p:nvPr/>
        </p:nvPicPr>
        <p:blipFill>
          <a:blip r:embed="rId2" cstate="print"/>
          <a:srcRect/>
          <a:stretch>
            <a:fillRect/>
          </a:stretch>
        </p:blipFill>
        <p:spPr bwMode="auto">
          <a:xfrm>
            <a:off x="1979735" y="1801814"/>
            <a:ext cx="2778369" cy="1076325"/>
          </a:xfrm>
          <a:prstGeom prst="rect">
            <a:avLst/>
          </a:prstGeom>
          <a:noFill/>
          <a:ln w="9525">
            <a:noFill/>
            <a:miter lim="800000"/>
            <a:headEnd/>
            <a:tailEnd/>
          </a:ln>
        </p:spPr>
      </p:pic>
      <p:pic>
        <p:nvPicPr>
          <p:cNvPr id="27654" name="圖片 6"/>
          <p:cNvPicPr>
            <a:picLocks noChangeAspect="1" noChangeArrowheads="1"/>
          </p:cNvPicPr>
          <p:nvPr/>
        </p:nvPicPr>
        <p:blipFill>
          <a:blip r:embed="rId3" cstate="print"/>
          <a:srcRect/>
          <a:stretch>
            <a:fillRect/>
          </a:stretch>
        </p:blipFill>
        <p:spPr bwMode="auto">
          <a:xfrm>
            <a:off x="1982666" y="3213100"/>
            <a:ext cx="2429608" cy="969963"/>
          </a:xfrm>
          <a:prstGeom prst="rect">
            <a:avLst/>
          </a:prstGeom>
          <a:noFill/>
          <a:ln w="9525">
            <a:noFill/>
            <a:miter lim="800000"/>
            <a:headEnd/>
            <a:tailEnd/>
          </a:ln>
        </p:spPr>
      </p:pic>
      <p:pic>
        <p:nvPicPr>
          <p:cNvPr id="27655" name="圖片 7"/>
          <p:cNvPicPr>
            <a:picLocks noChangeAspect="1" noChangeArrowheads="1"/>
          </p:cNvPicPr>
          <p:nvPr/>
        </p:nvPicPr>
        <p:blipFill>
          <a:blip r:embed="rId4" cstate="print"/>
          <a:srcRect/>
          <a:stretch>
            <a:fillRect/>
          </a:stretch>
        </p:blipFill>
        <p:spPr bwMode="auto">
          <a:xfrm>
            <a:off x="1979736" y="4519614"/>
            <a:ext cx="2992315" cy="1074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noChangeArrowheads="1"/>
          </p:cNvSpPr>
          <p:nvPr>
            <p:ph type="title"/>
          </p:nvPr>
        </p:nvSpPr>
        <p:spPr/>
        <p:txBody>
          <a:bodyPr/>
          <a:lstStyle/>
          <a:p>
            <a:r>
              <a:rPr lang="en-US" altLang="zh-TW" smtClean="0"/>
              <a:t>Empirical Study</a:t>
            </a:r>
            <a:endParaRPr lang="zh-TW" altLang="en-US" smtClean="0"/>
          </a:p>
        </p:txBody>
      </p:sp>
      <p:sp>
        <p:nvSpPr>
          <p:cNvPr id="28675" name="內容版面配置區 2"/>
          <p:cNvSpPr>
            <a:spLocks noGrp="1" noChangeArrowheads="1"/>
          </p:cNvSpPr>
          <p:nvPr>
            <p:ph idx="1"/>
          </p:nvPr>
        </p:nvSpPr>
        <p:spPr/>
        <p:txBody>
          <a:bodyPr/>
          <a:lstStyle/>
          <a:p>
            <a:r>
              <a:rPr lang="en-US" altLang="zh-TW" smtClean="0"/>
              <a:t>Understand and define the problem</a:t>
            </a:r>
          </a:p>
          <a:p>
            <a:pPr lvl="1"/>
            <a:r>
              <a:rPr lang="en-US" altLang="zh-TW" smtClean="0"/>
              <a:t>This study conducts an empirical study in a worldwide leading electronics distributor to validate the model effectiveness</a:t>
            </a:r>
          </a:p>
          <a:p>
            <a:r>
              <a:rPr lang="en-US" altLang="zh-TW" smtClean="0"/>
              <a:t>Identify the niche</a:t>
            </a:r>
          </a:p>
          <a:p>
            <a:pPr lvl="1">
              <a:spcBef>
                <a:spcPts val="1200"/>
              </a:spcBef>
            </a:pPr>
            <a:r>
              <a:rPr lang="en-US" altLang="zh-TW" smtClean="0"/>
              <a:t>The empirical dataset includes a set of 265 products recorded for 104 weekly demand observations in three warehouses</a:t>
            </a:r>
          </a:p>
          <a:p>
            <a:pPr lvl="1">
              <a:spcBef>
                <a:spcPts val="1200"/>
              </a:spcBef>
            </a:pPr>
            <a:r>
              <a:rPr lang="en-US" altLang="zh-TW" smtClean="0"/>
              <a:t>23 component demand series with less than the in-sample baseline (5 pick-up points) for model fitting are removed from our experiment and the remaining 242 are separated into two parts: 78 observations for training and the remaining 26 for testing</a:t>
            </a:r>
            <a:endParaRPr lang="zh-TW" altLang="en-US" smtClean="0"/>
          </a:p>
        </p:txBody>
      </p:sp>
      <p:sp>
        <p:nvSpPr>
          <p:cNvPr id="28676" name="投影片編號版面配置區 3"/>
          <p:cNvSpPr>
            <a:spLocks noGrp="1" noChangeArrowheads="1"/>
          </p:cNvSpPr>
          <p:nvPr>
            <p:ph type="sldNum" sz="quarter" idx="10"/>
          </p:nvPr>
        </p:nvSpPr>
        <p:spPr>
          <a:noFill/>
        </p:spPr>
        <p:txBody>
          <a:bodyPr/>
          <a:lstStyle/>
          <a:p>
            <a:fld id="{94F96CB9-21BF-407C-997C-804DEF8A11F1}" type="slidenum">
              <a:rPr lang="en-US" altLang="zh-TW"/>
              <a:pPr/>
              <a:t>24</a:t>
            </a:fld>
            <a:endParaRPr lang="en-US"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noChangeArrowheads="1"/>
          </p:cNvSpPr>
          <p:nvPr>
            <p:ph type="title"/>
          </p:nvPr>
        </p:nvSpPr>
        <p:spPr/>
        <p:txBody>
          <a:bodyPr/>
          <a:lstStyle/>
          <a:p>
            <a:r>
              <a:rPr lang="en-US" altLang="zh-TW" smtClean="0"/>
              <a:t>Empirical Study</a:t>
            </a:r>
            <a:endParaRPr lang="zh-TW" altLang="en-US" smtClean="0"/>
          </a:p>
        </p:txBody>
      </p:sp>
      <p:sp>
        <p:nvSpPr>
          <p:cNvPr id="29699" name="內容版面配置區 2"/>
          <p:cNvSpPr>
            <a:spLocks noGrp="1" noChangeArrowheads="1"/>
          </p:cNvSpPr>
          <p:nvPr>
            <p:ph idx="1"/>
          </p:nvPr>
        </p:nvSpPr>
        <p:spPr/>
        <p:txBody>
          <a:bodyPr/>
          <a:lstStyle/>
          <a:p>
            <a:r>
              <a:rPr lang="en-US" altLang="zh-TW" smtClean="0"/>
              <a:t>Identify the niche</a:t>
            </a:r>
          </a:p>
          <a:p>
            <a:endParaRPr lang="zh-TW" altLang="en-US" smtClean="0"/>
          </a:p>
        </p:txBody>
      </p:sp>
      <p:sp>
        <p:nvSpPr>
          <p:cNvPr id="29700" name="投影片編號版面配置區 3"/>
          <p:cNvSpPr>
            <a:spLocks noGrp="1" noChangeArrowheads="1"/>
          </p:cNvSpPr>
          <p:nvPr>
            <p:ph type="sldNum" sz="quarter" idx="10"/>
          </p:nvPr>
        </p:nvSpPr>
        <p:spPr>
          <a:noFill/>
        </p:spPr>
        <p:txBody>
          <a:bodyPr/>
          <a:lstStyle/>
          <a:p>
            <a:fld id="{EA00EA8A-9F27-48DA-817C-92F2B2601ECB}" type="slidenum">
              <a:rPr lang="en-US" altLang="zh-TW"/>
              <a:pPr/>
              <a:t>25</a:t>
            </a:fld>
            <a:endParaRPr lang="en-US" altLang="zh-TW"/>
          </a:p>
        </p:txBody>
      </p:sp>
      <p:pic>
        <p:nvPicPr>
          <p:cNvPr id="29701" name="圖片 7"/>
          <p:cNvPicPr>
            <a:picLocks noChangeAspect="1" noChangeArrowheads="1"/>
          </p:cNvPicPr>
          <p:nvPr/>
        </p:nvPicPr>
        <p:blipFill>
          <a:blip r:embed="rId2" cstate="print"/>
          <a:srcRect/>
          <a:stretch>
            <a:fillRect/>
          </a:stretch>
        </p:blipFill>
        <p:spPr bwMode="auto">
          <a:xfrm>
            <a:off x="583223" y="1989138"/>
            <a:ext cx="7666892" cy="4289425"/>
          </a:xfrm>
          <a:prstGeom prst="rect">
            <a:avLst/>
          </a:prstGeom>
          <a:noFill/>
          <a:ln w="9525">
            <a:noFill/>
            <a:miter lim="800000"/>
            <a:headEnd/>
            <a:tailEnd/>
          </a:ln>
        </p:spPr>
      </p:pic>
      <p:sp>
        <p:nvSpPr>
          <p:cNvPr id="29702" name="文字方塊 8"/>
          <p:cNvSpPr txBox="1">
            <a:spLocks noChangeArrowheads="1"/>
          </p:cNvSpPr>
          <p:nvPr/>
        </p:nvSpPr>
        <p:spPr bwMode="auto">
          <a:xfrm>
            <a:off x="1115158" y="3671888"/>
            <a:ext cx="633507" cy="369332"/>
          </a:xfrm>
          <a:prstGeom prst="rect">
            <a:avLst/>
          </a:prstGeom>
          <a:noFill/>
          <a:ln w="9525">
            <a:noFill/>
            <a:miter lim="800000"/>
            <a:headEnd/>
            <a:tailEnd/>
          </a:ln>
        </p:spPr>
        <p:txBody>
          <a:bodyPr wrap="none">
            <a:spAutoFit/>
          </a:bodyPr>
          <a:lstStyle/>
          <a:p>
            <a:r>
              <a:rPr lang="en-US" altLang="zh-TW"/>
              <a:t>1.32</a:t>
            </a:r>
            <a:endParaRPr lang="zh-TW" altLang="en-US"/>
          </a:p>
        </p:txBody>
      </p:sp>
      <p:sp>
        <p:nvSpPr>
          <p:cNvPr id="29703" name="文字方塊 9"/>
          <p:cNvSpPr txBox="1">
            <a:spLocks noChangeArrowheads="1"/>
          </p:cNvSpPr>
          <p:nvPr/>
        </p:nvSpPr>
        <p:spPr bwMode="auto">
          <a:xfrm>
            <a:off x="1113693" y="2368551"/>
            <a:ext cx="569387" cy="369332"/>
          </a:xfrm>
          <a:prstGeom prst="rect">
            <a:avLst/>
          </a:prstGeom>
          <a:noFill/>
          <a:ln w="9525">
            <a:noFill/>
            <a:miter lim="800000"/>
            <a:headEnd/>
            <a:tailEnd/>
          </a:ln>
        </p:spPr>
        <p:txBody>
          <a:bodyPr wrap="none">
            <a:spAutoFit/>
          </a:bodyPr>
          <a:lstStyle/>
          <a:p>
            <a:r>
              <a:rPr lang="en-US" altLang="zh-TW"/>
              <a:t>ADI</a:t>
            </a:r>
            <a:endParaRPr lang="zh-TW" altLang="en-US"/>
          </a:p>
        </p:txBody>
      </p:sp>
      <p:sp>
        <p:nvSpPr>
          <p:cNvPr id="29704" name="文字方塊 10"/>
          <p:cNvSpPr txBox="1">
            <a:spLocks noChangeArrowheads="1"/>
          </p:cNvSpPr>
          <p:nvPr/>
        </p:nvSpPr>
        <p:spPr bwMode="auto">
          <a:xfrm>
            <a:off x="4572000" y="5586413"/>
            <a:ext cx="633507" cy="369332"/>
          </a:xfrm>
          <a:prstGeom prst="rect">
            <a:avLst/>
          </a:prstGeom>
          <a:noFill/>
          <a:ln w="9525">
            <a:noFill/>
            <a:miter lim="800000"/>
            <a:headEnd/>
            <a:tailEnd/>
          </a:ln>
        </p:spPr>
        <p:txBody>
          <a:bodyPr wrap="none">
            <a:spAutoFit/>
          </a:bodyPr>
          <a:lstStyle/>
          <a:p>
            <a:r>
              <a:rPr lang="en-US" altLang="zh-TW"/>
              <a:t>0.49</a:t>
            </a:r>
            <a:endParaRPr lang="zh-TW" altLang="en-US"/>
          </a:p>
        </p:txBody>
      </p:sp>
      <p:sp>
        <p:nvSpPr>
          <p:cNvPr id="12" name="文字方塊 11"/>
          <p:cNvSpPr txBox="1">
            <a:spLocks noRot="1" noChangeAspect="1" noMove="1" noResize="1" noEditPoints="1" noAdjustHandles="1" noChangeArrowheads="1" noChangeShapeType="1" noTextEdit="1"/>
          </p:cNvSpPr>
          <p:nvPr/>
        </p:nvSpPr>
        <p:spPr>
          <a:xfrm>
            <a:off x="7945481" y="5586016"/>
            <a:ext cx="736533" cy="461665"/>
          </a:xfrm>
          <a:prstGeom prst="rect">
            <a:avLst/>
          </a:prstGeom>
          <a:blipFill>
            <a:blip r:embed="rId3" cstate="print"/>
            <a:stretch>
              <a:fillRect/>
            </a:stretch>
          </a:blipFill>
        </p:spPr>
        <p:txBody>
          <a:bodyPr/>
          <a:lstStyle/>
          <a:p>
            <a:pPr>
              <a:defRPr/>
            </a:pPr>
            <a:r>
              <a:rPr lang="zh-TW" altLang="en-US">
                <a:noFill/>
                <a:ea typeface="新細明體" panose="02020500000000000000" pitchFamily="18" charset="-120"/>
              </a:rPr>
              <a:t> </a:t>
            </a:r>
          </a:p>
        </p:txBody>
      </p:sp>
      <p:sp>
        <p:nvSpPr>
          <p:cNvPr id="29706" name="文字方塊 12"/>
          <p:cNvSpPr txBox="1">
            <a:spLocks noChangeArrowheads="1"/>
          </p:cNvSpPr>
          <p:nvPr/>
        </p:nvSpPr>
        <p:spPr bwMode="auto">
          <a:xfrm>
            <a:off x="4237892" y="2368551"/>
            <a:ext cx="552267" cy="369332"/>
          </a:xfrm>
          <a:prstGeom prst="rect">
            <a:avLst/>
          </a:prstGeom>
          <a:noFill/>
          <a:ln w="9525">
            <a:noFill/>
            <a:miter lim="800000"/>
            <a:headEnd/>
            <a:tailEnd/>
          </a:ln>
        </p:spPr>
        <p:txBody>
          <a:bodyPr wrap="none">
            <a:spAutoFit/>
          </a:bodyPr>
          <a:lstStyle/>
          <a:p>
            <a:r>
              <a:rPr lang="en-US" altLang="zh-TW"/>
              <a:t>110</a:t>
            </a:r>
            <a:endParaRPr lang="zh-TW" altLang="en-US"/>
          </a:p>
        </p:txBody>
      </p:sp>
      <p:sp>
        <p:nvSpPr>
          <p:cNvPr id="29707" name="文字方塊 13"/>
          <p:cNvSpPr txBox="1">
            <a:spLocks noChangeArrowheads="1"/>
          </p:cNvSpPr>
          <p:nvPr/>
        </p:nvSpPr>
        <p:spPr bwMode="auto">
          <a:xfrm>
            <a:off x="7164266" y="2368551"/>
            <a:ext cx="441146" cy="369332"/>
          </a:xfrm>
          <a:prstGeom prst="rect">
            <a:avLst/>
          </a:prstGeom>
          <a:noFill/>
          <a:ln w="9525">
            <a:noFill/>
            <a:miter lim="800000"/>
            <a:headEnd/>
            <a:tailEnd/>
          </a:ln>
        </p:spPr>
        <p:txBody>
          <a:bodyPr wrap="none">
            <a:spAutoFit/>
          </a:bodyPr>
          <a:lstStyle/>
          <a:p>
            <a:r>
              <a:rPr lang="en-US" altLang="zh-TW"/>
              <a:t>85</a:t>
            </a:r>
            <a:endParaRPr lang="zh-TW" altLang="en-US"/>
          </a:p>
        </p:txBody>
      </p:sp>
      <p:sp>
        <p:nvSpPr>
          <p:cNvPr id="29708" name="文字方塊 14"/>
          <p:cNvSpPr txBox="1">
            <a:spLocks noChangeArrowheads="1"/>
          </p:cNvSpPr>
          <p:nvPr/>
        </p:nvSpPr>
        <p:spPr bwMode="auto">
          <a:xfrm>
            <a:off x="4237893" y="3902076"/>
            <a:ext cx="312906" cy="369332"/>
          </a:xfrm>
          <a:prstGeom prst="rect">
            <a:avLst/>
          </a:prstGeom>
          <a:noFill/>
          <a:ln w="9525">
            <a:noFill/>
            <a:miter lim="800000"/>
            <a:headEnd/>
            <a:tailEnd/>
          </a:ln>
        </p:spPr>
        <p:txBody>
          <a:bodyPr wrap="none">
            <a:spAutoFit/>
          </a:bodyPr>
          <a:lstStyle/>
          <a:p>
            <a:r>
              <a:rPr lang="en-US" altLang="zh-TW"/>
              <a:t>4</a:t>
            </a:r>
            <a:endParaRPr lang="zh-TW" altLang="en-US"/>
          </a:p>
        </p:txBody>
      </p:sp>
      <p:sp>
        <p:nvSpPr>
          <p:cNvPr id="29709" name="文字方塊 15"/>
          <p:cNvSpPr txBox="1">
            <a:spLocks noChangeArrowheads="1"/>
          </p:cNvSpPr>
          <p:nvPr/>
        </p:nvSpPr>
        <p:spPr bwMode="auto">
          <a:xfrm>
            <a:off x="7104185" y="3902076"/>
            <a:ext cx="441146" cy="369332"/>
          </a:xfrm>
          <a:prstGeom prst="rect">
            <a:avLst/>
          </a:prstGeom>
          <a:noFill/>
          <a:ln w="9525">
            <a:noFill/>
            <a:miter lim="800000"/>
            <a:headEnd/>
            <a:tailEnd/>
          </a:ln>
        </p:spPr>
        <p:txBody>
          <a:bodyPr wrap="none">
            <a:spAutoFit/>
          </a:bodyPr>
          <a:lstStyle/>
          <a:p>
            <a:r>
              <a:rPr lang="en-US" altLang="zh-TW"/>
              <a:t>43</a:t>
            </a:r>
            <a:endParaRPr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noChangeArrowheads="1"/>
          </p:cNvSpPr>
          <p:nvPr>
            <p:ph type="title"/>
          </p:nvPr>
        </p:nvSpPr>
        <p:spPr/>
        <p:txBody>
          <a:bodyPr/>
          <a:lstStyle/>
          <a:p>
            <a:r>
              <a:rPr lang="en-US" altLang="zh-TW" smtClean="0"/>
              <a:t>Empirical Study</a:t>
            </a:r>
            <a:endParaRPr lang="zh-TW" altLang="en-US" smtClean="0"/>
          </a:p>
        </p:txBody>
      </p:sp>
      <p:sp>
        <p:nvSpPr>
          <p:cNvPr id="30723" name="內容版面配置區 2"/>
          <p:cNvSpPr>
            <a:spLocks noGrp="1" noChangeArrowheads="1"/>
          </p:cNvSpPr>
          <p:nvPr>
            <p:ph idx="1"/>
          </p:nvPr>
        </p:nvSpPr>
        <p:spPr/>
        <p:txBody>
          <a:bodyPr/>
          <a:lstStyle/>
          <a:p>
            <a:r>
              <a:rPr lang="en-US" altLang="zh-TW" smtClean="0"/>
              <a:t>Sense and describe the results</a:t>
            </a:r>
          </a:p>
          <a:p>
            <a:pPr lvl="1">
              <a:spcBef>
                <a:spcPts val="1200"/>
              </a:spcBef>
            </a:pPr>
            <a:r>
              <a:rPr lang="en-US" altLang="zh-TW" smtClean="0"/>
              <a:t>This study employs temporal aggregation and disaggregation to diminish the abnormally massive impact of unexpected event effects in different temporal segments</a:t>
            </a:r>
          </a:p>
          <a:p>
            <a:pPr lvl="1">
              <a:spcBef>
                <a:spcPts val="1200"/>
              </a:spcBef>
            </a:pPr>
            <a:r>
              <a:rPr lang="en-US" altLang="zh-TW" smtClean="0"/>
              <a:t>This study sets the aggregation level equal to the</a:t>
            </a:r>
            <a:r>
              <a:rPr lang="zh-TW" altLang="en-US" smtClean="0"/>
              <a:t> </a:t>
            </a:r>
            <a:r>
              <a:rPr lang="en-US" altLang="zh-TW" smtClean="0"/>
              <a:t>lead time in temporal aggregation stage</a:t>
            </a:r>
          </a:p>
          <a:p>
            <a:pPr lvl="1">
              <a:spcBef>
                <a:spcPts val="1200"/>
              </a:spcBef>
            </a:pPr>
            <a:r>
              <a:rPr lang="en-US" altLang="zh-TW" smtClean="0"/>
              <a:t>Three forecast horizons are considered in the experiment test: 4-periods</a:t>
            </a:r>
            <a:r>
              <a:rPr lang="zh-TW" altLang="en-US" smtClean="0"/>
              <a:t> </a:t>
            </a:r>
            <a:r>
              <a:rPr lang="en-US" altLang="zh-TW" smtClean="0"/>
              <a:t>for rush orders, 8-periods for regular orders, and 12-period lead time for</a:t>
            </a:r>
            <a:r>
              <a:rPr lang="zh-TW" altLang="en-US" smtClean="0"/>
              <a:t> </a:t>
            </a:r>
            <a:r>
              <a:rPr lang="en-US" altLang="zh-TW" smtClean="0"/>
              <a:t>customized orders</a:t>
            </a:r>
          </a:p>
          <a:p>
            <a:endParaRPr lang="en-US" altLang="zh-TW" smtClean="0"/>
          </a:p>
          <a:p>
            <a:endParaRPr lang="en-US" altLang="zh-TW" smtClean="0"/>
          </a:p>
        </p:txBody>
      </p:sp>
      <p:sp>
        <p:nvSpPr>
          <p:cNvPr id="30724" name="投影片編號版面配置區 3"/>
          <p:cNvSpPr>
            <a:spLocks noGrp="1" noChangeArrowheads="1"/>
          </p:cNvSpPr>
          <p:nvPr>
            <p:ph type="sldNum" sz="quarter" idx="10"/>
          </p:nvPr>
        </p:nvSpPr>
        <p:spPr>
          <a:noFill/>
        </p:spPr>
        <p:txBody>
          <a:bodyPr/>
          <a:lstStyle/>
          <a:p>
            <a:fld id="{C8661F3E-B09E-4F8C-89B5-595D184127D0}" type="slidenum">
              <a:rPr lang="en-US" altLang="zh-TW"/>
              <a:pPr/>
              <a:t>26</a:t>
            </a:fld>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noChangeArrowheads="1"/>
          </p:cNvSpPr>
          <p:nvPr>
            <p:ph type="title"/>
          </p:nvPr>
        </p:nvSpPr>
        <p:spPr/>
        <p:txBody>
          <a:bodyPr/>
          <a:lstStyle/>
          <a:p>
            <a:r>
              <a:rPr lang="en-US" altLang="zh-TW" smtClean="0"/>
              <a:t>Empirical Study</a:t>
            </a:r>
            <a:endParaRPr lang="zh-TW" altLang="en-US" smtClean="0"/>
          </a:p>
        </p:txBody>
      </p:sp>
      <p:sp>
        <p:nvSpPr>
          <p:cNvPr id="31747" name="內容版面配置區 2"/>
          <p:cNvSpPr>
            <a:spLocks noGrp="1" noChangeArrowheads="1"/>
          </p:cNvSpPr>
          <p:nvPr>
            <p:ph idx="1"/>
          </p:nvPr>
        </p:nvSpPr>
        <p:spPr/>
        <p:txBody>
          <a:bodyPr/>
          <a:lstStyle/>
          <a:p>
            <a:r>
              <a:rPr lang="en-US" altLang="zh-TW" smtClean="0"/>
              <a:t>Overall judgement and measurement</a:t>
            </a:r>
            <a:endParaRPr lang="zh-TW" altLang="en-US" smtClean="0"/>
          </a:p>
        </p:txBody>
      </p:sp>
      <p:sp>
        <p:nvSpPr>
          <p:cNvPr id="31748" name="投影片編號版面配置區 3"/>
          <p:cNvSpPr>
            <a:spLocks noGrp="1" noChangeArrowheads="1"/>
          </p:cNvSpPr>
          <p:nvPr>
            <p:ph type="sldNum" sz="quarter" idx="10"/>
          </p:nvPr>
        </p:nvSpPr>
        <p:spPr>
          <a:noFill/>
        </p:spPr>
        <p:txBody>
          <a:bodyPr/>
          <a:lstStyle/>
          <a:p>
            <a:fld id="{9DF2CEA4-DD9E-45A0-8C82-41BE8DF2B2AB}" type="slidenum">
              <a:rPr lang="en-US" altLang="zh-TW"/>
              <a:pPr/>
              <a:t>27</a:t>
            </a:fld>
            <a:endParaRPr lang="en-US" altLang="zh-TW"/>
          </a:p>
        </p:txBody>
      </p:sp>
      <p:pic>
        <p:nvPicPr>
          <p:cNvPr id="31749" name="圖片 4"/>
          <p:cNvPicPr>
            <a:picLocks noChangeAspect="1" noChangeArrowheads="1"/>
          </p:cNvPicPr>
          <p:nvPr/>
        </p:nvPicPr>
        <p:blipFill>
          <a:blip r:embed="rId2" cstate="print"/>
          <a:srcRect/>
          <a:stretch>
            <a:fillRect/>
          </a:stretch>
        </p:blipFill>
        <p:spPr bwMode="auto">
          <a:xfrm>
            <a:off x="432289" y="1841501"/>
            <a:ext cx="4120662" cy="2397125"/>
          </a:xfrm>
          <a:prstGeom prst="rect">
            <a:avLst/>
          </a:prstGeom>
          <a:noFill/>
          <a:ln w="9525">
            <a:noFill/>
            <a:miter lim="800000"/>
            <a:headEnd/>
            <a:tailEnd/>
          </a:ln>
        </p:spPr>
      </p:pic>
      <p:pic>
        <p:nvPicPr>
          <p:cNvPr id="31750" name="圖片 5"/>
          <p:cNvPicPr>
            <a:picLocks noChangeAspect="1" noChangeArrowheads="1"/>
          </p:cNvPicPr>
          <p:nvPr/>
        </p:nvPicPr>
        <p:blipFill>
          <a:blip r:embed="rId3" cstate="print"/>
          <a:srcRect/>
          <a:stretch>
            <a:fillRect/>
          </a:stretch>
        </p:blipFill>
        <p:spPr bwMode="auto">
          <a:xfrm>
            <a:off x="4705350" y="1844676"/>
            <a:ext cx="4120662" cy="2390775"/>
          </a:xfrm>
          <a:prstGeom prst="rect">
            <a:avLst/>
          </a:prstGeom>
          <a:noFill/>
          <a:ln w="9525">
            <a:noFill/>
            <a:miter lim="800000"/>
            <a:headEnd/>
            <a:tailEnd/>
          </a:ln>
        </p:spPr>
      </p:pic>
      <p:pic>
        <p:nvPicPr>
          <p:cNvPr id="31751" name="圖片 6"/>
          <p:cNvPicPr>
            <a:picLocks noChangeAspect="1" noChangeArrowheads="1"/>
          </p:cNvPicPr>
          <p:nvPr/>
        </p:nvPicPr>
        <p:blipFill>
          <a:blip r:embed="rId4" cstate="print"/>
          <a:srcRect/>
          <a:stretch>
            <a:fillRect/>
          </a:stretch>
        </p:blipFill>
        <p:spPr bwMode="auto">
          <a:xfrm>
            <a:off x="2735873" y="4332289"/>
            <a:ext cx="4120662" cy="2395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noChangeArrowheads="1"/>
          </p:cNvSpPr>
          <p:nvPr>
            <p:ph type="title"/>
          </p:nvPr>
        </p:nvSpPr>
        <p:spPr/>
        <p:txBody>
          <a:bodyPr/>
          <a:lstStyle/>
          <a:p>
            <a:r>
              <a:rPr lang="en-US" altLang="zh-TW" smtClean="0"/>
              <a:t>Empirical Study</a:t>
            </a:r>
            <a:endParaRPr lang="zh-TW" altLang="en-US" smtClean="0"/>
          </a:p>
        </p:txBody>
      </p:sp>
      <p:sp>
        <p:nvSpPr>
          <p:cNvPr id="32771" name="內容版面配置區 2"/>
          <p:cNvSpPr>
            <a:spLocks noGrp="1" noChangeArrowheads="1"/>
          </p:cNvSpPr>
          <p:nvPr>
            <p:ph idx="1"/>
          </p:nvPr>
        </p:nvSpPr>
        <p:spPr/>
        <p:txBody>
          <a:bodyPr/>
          <a:lstStyle/>
          <a:p>
            <a:r>
              <a:rPr lang="en-US" altLang="zh-TW" smtClean="0"/>
              <a:t>Overall judgement and measurement</a:t>
            </a:r>
            <a:endParaRPr lang="zh-TW" altLang="en-US" smtClean="0"/>
          </a:p>
        </p:txBody>
      </p:sp>
      <p:sp>
        <p:nvSpPr>
          <p:cNvPr id="32772" name="投影片編號版面配置區 3"/>
          <p:cNvSpPr>
            <a:spLocks noGrp="1" noChangeArrowheads="1"/>
          </p:cNvSpPr>
          <p:nvPr>
            <p:ph type="sldNum" sz="quarter" idx="10"/>
          </p:nvPr>
        </p:nvSpPr>
        <p:spPr>
          <a:noFill/>
        </p:spPr>
        <p:txBody>
          <a:bodyPr/>
          <a:lstStyle/>
          <a:p>
            <a:fld id="{1CE0BB12-7FFF-41C8-926A-27B7063873B0}" type="slidenum">
              <a:rPr lang="en-US" altLang="zh-TW"/>
              <a:pPr/>
              <a:t>28</a:t>
            </a:fld>
            <a:endParaRPr lang="en-US" altLang="zh-TW"/>
          </a:p>
        </p:txBody>
      </p:sp>
      <p:pic>
        <p:nvPicPr>
          <p:cNvPr id="32773" name="圖片 7"/>
          <p:cNvPicPr>
            <a:picLocks noChangeAspect="1" noChangeArrowheads="1"/>
          </p:cNvPicPr>
          <p:nvPr/>
        </p:nvPicPr>
        <p:blipFill>
          <a:blip r:embed="rId2" cstate="print"/>
          <a:srcRect/>
          <a:stretch>
            <a:fillRect/>
          </a:stretch>
        </p:blipFill>
        <p:spPr bwMode="auto">
          <a:xfrm>
            <a:off x="1248508" y="2632075"/>
            <a:ext cx="6523892" cy="236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noChangeArrowheads="1"/>
          </p:cNvSpPr>
          <p:nvPr>
            <p:ph type="title"/>
          </p:nvPr>
        </p:nvSpPr>
        <p:spPr/>
        <p:txBody>
          <a:bodyPr/>
          <a:lstStyle/>
          <a:p>
            <a:r>
              <a:rPr lang="en-US" altLang="zh-TW" smtClean="0"/>
              <a:t>Empirical Study</a:t>
            </a:r>
            <a:endParaRPr lang="zh-TW" altLang="en-US" smtClean="0"/>
          </a:p>
        </p:txBody>
      </p:sp>
      <p:sp>
        <p:nvSpPr>
          <p:cNvPr id="33795" name="內容版面配置區 2"/>
          <p:cNvSpPr>
            <a:spLocks noGrp="1" noChangeArrowheads="1"/>
          </p:cNvSpPr>
          <p:nvPr>
            <p:ph idx="1"/>
          </p:nvPr>
        </p:nvSpPr>
        <p:spPr/>
        <p:txBody>
          <a:bodyPr/>
          <a:lstStyle/>
          <a:p>
            <a:r>
              <a:rPr lang="en-US" altLang="zh-TW" smtClean="0"/>
              <a:t>Trade-off and implement the optimal decision</a:t>
            </a:r>
          </a:p>
          <a:p>
            <a:pPr lvl="1">
              <a:spcBef>
                <a:spcPts val="1200"/>
              </a:spcBef>
            </a:pPr>
            <a:r>
              <a:rPr lang="en-US" altLang="zh-TW" smtClean="0"/>
              <a:t>The results in empirical study have shown that the proposed approach can effectively handle general intermittent patterns such as product life cycles and periodic event effects of component transaction to support inventory decisions</a:t>
            </a:r>
          </a:p>
          <a:p>
            <a:pPr lvl="1">
              <a:spcBef>
                <a:spcPts val="1200"/>
              </a:spcBef>
            </a:pPr>
            <a:r>
              <a:rPr lang="en-US" altLang="zh-TW" smtClean="0"/>
              <a:t>Improve supply chain efficiency, reduce accumulated inventory, and finally reduce operating costs.</a:t>
            </a:r>
          </a:p>
          <a:p>
            <a:endParaRPr lang="en-US" altLang="zh-TW" smtClean="0"/>
          </a:p>
          <a:p>
            <a:endParaRPr lang="zh-TW" altLang="en-US" smtClean="0"/>
          </a:p>
        </p:txBody>
      </p:sp>
      <p:sp>
        <p:nvSpPr>
          <p:cNvPr id="33796" name="投影片編號版面配置區 3"/>
          <p:cNvSpPr>
            <a:spLocks noGrp="1" noChangeArrowheads="1"/>
          </p:cNvSpPr>
          <p:nvPr>
            <p:ph type="sldNum" sz="quarter" idx="10"/>
          </p:nvPr>
        </p:nvSpPr>
        <p:spPr>
          <a:noFill/>
        </p:spPr>
        <p:txBody>
          <a:bodyPr/>
          <a:lstStyle/>
          <a:p>
            <a:fld id="{1439339E-C3BF-4265-AC56-8BB86B45267F}" type="slidenum">
              <a:rPr lang="en-US" altLang="zh-TW"/>
              <a:pPr/>
              <a:t>29</a:t>
            </a:fld>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群組 51"/>
          <p:cNvGrpSpPr/>
          <p:nvPr/>
        </p:nvGrpSpPr>
        <p:grpSpPr>
          <a:xfrm>
            <a:off x="670545" y="4140741"/>
            <a:ext cx="4566144" cy="2152467"/>
            <a:chOff x="139612" y="4267365"/>
            <a:chExt cx="4594423" cy="2032469"/>
          </a:xfrm>
        </p:grpSpPr>
        <p:pic>
          <p:nvPicPr>
            <p:cNvPr id="5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9612" y="4267365"/>
              <a:ext cx="4594423" cy="20324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1" name="矩形 50"/>
            <p:cNvSpPr/>
            <p:nvPr/>
          </p:nvSpPr>
          <p:spPr bwMode="auto">
            <a:xfrm>
              <a:off x="735351" y="4366782"/>
              <a:ext cx="3157418" cy="1588647"/>
            </a:xfrm>
            <a:prstGeom prst="rect">
              <a:avLst/>
            </a:prstGeom>
            <a:noFill/>
            <a:ln w="57150" cap="flat" cmpd="sng" algn="ctr">
              <a:solidFill>
                <a:schemeClr val="accent6">
                  <a:lumMod val="75000"/>
                </a:schemeClr>
              </a:solidFill>
              <a:prstDash val="sysDot"/>
              <a:miter lim="800000"/>
              <a:headEnd type="none" w="med" len="med"/>
              <a:tailEnd type="none" w="med" len="med"/>
            </a:ln>
            <a:effectLst>
              <a:glow rad="127000">
                <a:schemeClr val="accent1">
                  <a:alpha val="0"/>
                </a:schemeClr>
              </a:glow>
            </a:effectLst>
          </p:spPr>
          <p:txBody>
            <a:bodyPr vert="horz" wrap="none" lIns="84406" tIns="42203" rIns="84406" bIns="42203" numCol="1" rtlCol="0" anchor="t" anchorCtr="0" compatLnSpc="1">
              <a:prstTxWarp prst="textNoShape">
                <a:avLst/>
              </a:prstTxWarp>
            </a:bodyPr>
            <a:lstStyle/>
            <a:p>
              <a:pPr defTabSz="844083" fontAlgn="base">
                <a:spcBef>
                  <a:spcPct val="0"/>
                </a:spcBef>
                <a:spcAft>
                  <a:spcPct val="0"/>
                </a:spcAft>
              </a:pPr>
              <a:endParaRPr kumimoji="1" lang="zh-TW" altLang="en-US" sz="2215" i="1">
                <a:latin typeface="Times New Roman" pitchFamily="18" charset="0"/>
                <a:ea typeface="新細明體" pitchFamily="18" charset="-120"/>
              </a:endParaRPr>
            </a:p>
          </p:txBody>
        </p:sp>
      </p:grpSp>
      <p:sp>
        <p:nvSpPr>
          <p:cNvPr id="2" name="標題 1"/>
          <p:cNvSpPr>
            <a:spLocks noGrp="1"/>
          </p:cNvSpPr>
          <p:nvPr>
            <p:ph type="title"/>
          </p:nvPr>
        </p:nvSpPr>
        <p:spPr/>
        <p:txBody>
          <a:bodyPr/>
          <a:lstStyle/>
          <a:p>
            <a:r>
              <a:rPr lang="zh-TW" altLang="en-US" dirty="0" smtClean="0"/>
              <a:t>異常程式標訂</a:t>
            </a:r>
            <a:endParaRPr lang="zh-TW" altLang="en-US" dirty="0"/>
          </a:p>
        </p:txBody>
      </p:sp>
      <p:sp>
        <p:nvSpPr>
          <p:cNvPr id="3" name="內容版面配置區 2"/>
          <p:cNvSpPr>
            <a:spLocks noGrp="1"/>
          </p:cNvSpPr>
          <p:nvPr>
            <p:ph idx="1"/>
          </p:nvPr>
        </p:nvSpPr>
        <p:spPr>
          <a:xfrm>
            <a:off x="450927" y="1501402"/>
            <a:ext cx="8460679" cy="1613622"/>
          </a:xfrm>
        </p:spPr>
        <p:txBody>
          <a:bodyPr/>
          <a:lstStyle/>
          <a:p>
            <a:r>
              <a:rPr lang="zh-TW" altLang="en-US" sz="1846" dirty="0"/>
              <a:t>目的：由於實際生產資料未標記確切偏移點，故以人工標訂異常程式 ，以利</a:t>
            </a:r>
            <a:r>
              <a:rPr lang="en-US" altLang="zh-TW" sz="1846" dirty="0"/>
              <a:t>	</a:t>
            </a:r>
            <a:r>
              <a:rPr lang="zh-TW" altLang="en-US" sz="1846" dirty="0"/>
              <a:t>   後續驗證。</a:t>
            </a:r>
            <a:endParaRPr lang="en-US" altLang="zh-TW" sz="1846" dirty="0"/>
          </a:p>
          <a:p>
            <a:r>
              <a:rPr lang="zh-TW" altLang="en-US" sz="1846" dirty="0"/>
              <a:t>方法：手動調整懲罰值，裁取資料區段，使一支程式只有一個明顯偏移點。</a:t>
            </a:r>
            <a:endParaRPr lang="en-US" altLang="zh-TW" sz="1846" dirty="0"/>
          </a:p>
          <a:p>
            <a:r>
              <a:rPr lang="zh-TW" altLang="en-US" sz="1846" dirty="0"/>
              <a:t>資料：</a:t>
            </a:r>
            <a:r>
              <a:rPr lang="en-US" altLang="zh-TW" sz="1846" dirty="0" smtClean="0"/>
              <a:t>20XX/XX/XX </a:t>
            </a:r>
            <a:r>
              <a:rPr lang="en-US" altLang="zh-TW" sz="1846" dirty="0" smtClean="0"/>
              <a:t>– </a:t>
            </a:r>
            <a:r>
              <a:rPr lang="en-US" altLang="zh-TW" sz="1846" dirty="0" smtClean="0"/>
              <a:t>20XX/XX+6/XX</a:t>
            </a:r>
            <a:endParaRPr lang="en-US" altLang="zh-TW" sz="1846" dirty="0"/>
          </a:p>
          <a:p>
            <a:endParaRPr lang="en-US" altLang="zh-TW" sz="1846" dirty="0"/>
          </a:p>
          <a:p>
            <a:endParaRPr lang="zh-TW" altLang="en-US" sz="1846" dirty="0"/>
          </a:p>
        </p:txBody>
      </p:sp>
      <p:sp>
        <p:nvSpPr>
          <p:cNvPr id="4" name="投影片編號版面配置區 3"/>
          <p:cNvSpPr>
            <a:spLocks noGrp="1"/>
          </p:cNvSpPr>
          <p:nvPr>
            <p:ph type="sldNum" sz="quarter" idx="10"/>
          </p:nvPr>
        </p:nvSpPr>
        <p:spPr/>
        <p:txBody>
          <a:bodyPr/>
          <a:lstStyle/>
          <a:p>
            <a:pPr>
              <a:defRPr/>
            </a:pPr>
            <a:fld id="{539B1805-3B11-41A6-9C0D-3C2201D47B8E}" type="slidenum">
              <a:rPr lang="en-US" altLang="zh-TW" smtClean="0"/>
              <a:pPr>
                <a:defRPr/>
              </a:pPr>
              <a:t>3</a:t>
            </a:fld>
            <a:endParaRPr lang="en-US" altLang="zh-TW"/>
          </a:p>
        </p:txBody>
      </p:sp>
      <p:grpSp>
        <p:nvGrpSpPr>
          <p:cNvPr id="67" name="群組 66"/>
          <p:cNvGrpSpPr/>
          <p:nvPr/>
        </p:nvGrpSpPr>
        <p:grpSpPr>
          <a:xfrm>
            <a:off x="6262793" y="2697842"/>
            <a:ext cx="2829094" cy="3517357"/>
            <a:chOff x="6784692" y="2636912"/>
            <a:chExt cx="3064852" cy="3810470"/>
          </a:xfrm>
        </p:grpSpPr>
        <p:cxnSp>
          <p:nvCxnSpPr>
            <p:cNvPr id="13" name="直線單箭頭接點 12"/>
            <p:cNvCxnSpPr>
              <a:stCxn id="30" idx="2"/>
              <a:endCxn id="21" idx="0"/>
            </p:cNvCxnSpPr>
            <p:nvPr/>
          </p:nvCxnSpPr>
          <p:spPr bwMode="auto">
            <a:xfrm>
              <a:off x="7553068" y="3035100"/>
              <a:ext cx="0" cy="21307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 name="直線單箭頭接點 16"/>
            <p:cNvCxnSpPr>
              <a:stCxn id="21" idx="2"/>
              <a:endCxn id="11" idx="0"/>
            </p:cNvCxnSpPr>
            <p:nvPr/>
          </p:nvCxnSpPr>
          <p:spPr bwMode="auto">
            <a:xfrm flipH="1">
              <a:off x="7553067" y="3794143"/>
              <a:ext cx="1" cy="21307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直線單箭頭接點 17"/>
            <p:cNvCxnSpPr>
              <a:stCxn id="11" idx="2"/>
              <a:endCxn id="20" idx="0"/>
            </p:cNvCxnSpPr>
            <p:nvPr/>
          </p:nvCxnSpPr>
          <p:spPr bwMode="auto">
            <a:xfrm>
              <a:off x="7553067" y="4392883"/>
              <a:ext cx="1" cy="21307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9" name="直線單箭頭接點 18"/>
            <p:cNvCxnSpPr>
              <a:stCxn id="20" idx="2"/>
              <a:endCxn id="23" idx="0"/>
            </p:cNvCxnSpPr>
            <p:nvPr/>
          </p:nvCxnSpPr>
          <p:spPr bwMode="auto">
            <a:xfrm flipH="1">
              <a:off x="7553067" y="5116942"/>
              <a:ext cx="1" cy="21307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2" name="文字方塊 21"/>
            <p:cNvSpPr txBox="1"/>
            <p:nvPr/>
          </p:nvSpPr>
          <p:spPr>
            <a:xfrm>
              <a:off x="7574995" y="3686356"/>
              <a:ext cx="343286" cy="346276"/>
            </a:xfrm>
            <a:prstGeom prst="rect">
              <a:avLst/>
            </a:prstGeom>
            <a:noFill/>
            <a:ln>
              <a:noFill/>
            </a:ln>
          </p:spPr>
          <p:txBody>
            <a:bodyPr wrap="square" rtlCol="0">
              <a:spAutoFit/>
            </a:bodyPr>
            <a:lstStyle/>
            <a:p>
              <a:r>
                <a:rPr lang="zh-TW" altLang="en-US" sz="1477" dirty="0">
                  <a:latin typeface="+mj-ea"/>
                  <a:ea typeface="+mj-ea"/>
                </a:rPr>
                <a:t>是</a:t>
              </a:r>
              <a:endParaRPr lang="en-US" altLang="zh-TW" sz="1477" dirty="0">
                <a:latin typeface="+mj-ea"/>
                <a:ea typeface="+mj-ea"/>
              </a:endParaRPr>
            </a:p>
          </p:txBody>
        </p:sp>
        <p:cxnSp>
          <p:nvCxnSpPr>
            <p:cNvPr id="25" name="直線單箭頭接點 24"/>
            <p:cNvCxnSpPr>
              <a:stCxn id="20" idx="3"/>
              <a:endCxn id="24" idx="1"/>
            </p:cNvCxnSpPr>
            <p:nvPr/>
          </p:nvCxnSpPr>
          <p:spPr bwMode="auto">
            <a:xfrm>
              <a:off x="8321443" y="4861452"/>
              <a:ext cx="229296" cy="2443"/>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6" name="矩形 25"/>
            <p:cNvSpPr/>
            <p:nvPr/>
          </p:nvSpPr>
          <p:spPr bwMode="auto">
            <a:xfrm>
              <a:off x="8610099" y="3316210"/>
              <a:ext cx="729886" cy="409902"/>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不採用</a:t>
              </a:r>
            </a:p>
          </p:txBody>
        </p:sp>
        <p:cxnSp>
          <p:nvCxnSpPr>
            <p:cNvPr id="27" name="直線單箭頭接點 26"/>
            <p:cNvCxnSpPr>
              <a:stCxn id="21" idx="3"/>
              <a:endCxn id="26" idx="1"/>
            </p:cNvCxnSpPr>
            <p:nvPr/>
          </p:nvCxnSpPr>
          <p:spPr bwMode="auto">
            <a:xfrm>
              <a:off x="8321443" y="3521161"/>
              <a:ext cx="288656"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8" name="直線單箭頭接點 27"/>
            <p:cNvCxnSpPr>
              <a:stCxn id="23" idx="2"/>
              <a:endCxn id="12" idx="0"/>
            </p:cNvCxnSpPr>
            <p:nvPr/>
          </p:nvCxnSpPr>
          <p:spPr bwMode="auto">
            <a:xfrm>
              <a:off x="7553067" y="5836115"/>
              <a:ext cx="1" cy="21307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肘形接點 28"/>
            <p:cNvCxnSpPr>
              <a:stCxn id="24" idx="2"/>
              <a:endCxn id="12" idx="3"/>
            </p:cNvCxnSpPr>
            <p:nvPr/>
          </p:nvCxnSpPr>
          <p:spPr bwMode="auto">
            <a:xfrm rot="5400000">
              <a:off x="8169258" y="5217404"/>
              <a:ext cx="1131346" cy="930422"/>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sp>
          <p:nvSpPr>
            <p:cNvPr id="24" name="矩形 23"/>
            <p:cNvSpPr/>
            <p:nvPr/>
          </p:nvSpPr>
          <p:spPr bwMode="auto">
            <a:xfrm>
              <a:off x="8550739" y="4610847"/>
              <a:ext cx="1298805" cy="506095"/>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判為正常</a:t>
              </a:r>
              <a:endParaRPr lang="en-US" altLang="zh-TW" sz="1477" dirty="0">
                <a:latin typeface="+mj-ea"/>
                <a:ea typeface="+mj-ea"/>
              </a:endParaRPr>
            </a:p>
            <a:p>
              <a:pPr algn="ctr"/>
              <a:r>
                <a:rPr lang="zh-TW" altLang="en-US" sz="1477" dirty="0">
                  <a:latin typeface="+mj-ea"/>
                  <a:ea typeface="+mj-ea"/>
                </a:rPr>
                <a:t>模型不應偵測</a:t>
              </a:r>
            </a:p>
          </p:txBody>
        </p:sp>
        <p:sp>
          <p:nvSpPr>
            <p:cNvPr id="11" name="矩形 10"/>
            <p:cNvSpPr/>
            <p:nvPr/>
          </p:nvSpPr>
          <p:spPr bwMode="auto">
            <a:xfrm>
              <a:off x="6854848" y="4007221"/>
              <a:ext cx="1396438" cy="385662"/>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以</a:t>
              </a:r>
              <a:r>
                <a:rPr lang="en-US" altLang="zh-TW" sz="1477" dirty="0">
                  <a:latin typeface="+mj-ea"/>
                  <a:ea typeface="+mj-ea"/>
                </a:rPr>
                <a:t>CPA</a:t>
              </a:r>
              <a:r>
                <a:rPr lang="zh-TW" altLang="en-US" sz="1477" dirty="0">
                  <a:latin typeface="+mj-ea"/>
                  <a:ea typeface="+mj-ea"/>
                </a:rPr>
                <a:t>標定程式</a:t>
              </a:r>
            </a:p>
          </p:txBody>
        </p:sp>
        <p:sp>
          <p:nvSpPr>
            <p:cNvPr id="12" name="圓角矩形 11"/>
            <p:cNvSpPr/>
            <p:nvPr/>
          </p:nvSpPr>
          <p:spPr bwMode="auto">
            <a:xfrm>
              <a:off x="6836415" y="6049194"/>
              <a:ext cx="1433305" cy="398188"/>
            </a:xfrm>
            <a:prstGeom prst="roundRect">
              <a:avLst>
                <a:gd name="adj" fmla="val 50000"/>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n-ea"/>
                </a:rPr>
                <a:t>最終測試</a:t>
              </a:r>
              <a:r>
                <a:rPr kumimoji="1" lang="zh-TW" altLang="en-US" sz="1477" dirty="0">
                  <a:latin typeface="+mn-ea"/>
                </a:rPr>
                <a:t>資料</a:t>
              </a:r>
            </a:p>
          </p:txBody>
        </p:sp>
        <p:sp>
          <p:nvSpPr>
            <p:cNvPr id="20" name="流程圖: 決策 19"/>
            <p:cNvSpPr/>
            <p:nvPr/>
          </p:nvSpPr>
          <p:spPr bwMode="auto">
            <a:xfrm>
              <a:off x="6784692" y="4605961"/>
              <a:ext cx="1536751" cy="510981"/>
            </a:xfrm>
            <a:prstGeom prst="flowChartDecision">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j-lt"/>
                </a:rPr>
                <a:t>偏移</a:t>
              </a:r>
              <a:r>
                <a:rPr lang="en-US" altLang="zh-TW" sz="1477" dirty="0" smtClean="0">
                  <a:latin typeface="+mj-lt"/>
                </a:rPr>
                <a:t>&gt;S%</a:t>
              </a:r>
              <a:endParaRPr kumimoji="1" lang="zh-TW" altLang="en-US" sz="1477" dirty="0">
                <a:latin typeface="+mj-lt"/>
              </a:endParaRPr>
            </a:p>
          </p:txBody>
        </p:sp>
        <p:sp>
          <p:nvSpPr>
            <p:cNvPr id="21" name="流程圖: 決策 20"/>
            <p:cNvSpPr/>
            <p:nvPr/>
          </p:nvSpPr>
          <p:spPr bwMode="auto">
            <a:xfrm>
              <a:off x="6784692" y="3248178"/>
              <a:ext cx="1536751" cy="545965"/>
            </a:xfrm>
            <a:prstGeom prst="flowChartDecision">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j-lt"/>
                </a:rPr>
                <a:t>筆數</a:t>
              </a:r>
              <a:r>
                <a:rPr lang="en-US" altLang="zh-TW" sz="1477" dirty="0">
                  <a:latin typeface="+mj-lt"/>
                </a:rPr>
                <a:t>&gt; </a:t>
              </a:r>
              <a:r>
                <a:rPr lang="en-US" altLang="zh-TW" sz="1477" dirty="0" smtClean="0">
                  <a:latin typeface="+mj-lt"/>
                </a:rPr>
                <a:t>L</a:t>
              </a:r>
              <a:endParaRPr kumimoji="1" lang="zh-TW" altLang="en-US" sz="1477" dirty="0">
                <a:latin typeface="+mj-lt"/>
              </a:endParaRPr>
            </a:p>
          </p:txBody>
        </p:sp>
        <p:sp>
          <p:nvSpPr>
            <p:cNvPr id="23" name="矩形 22"/>
            <p:cNvSpPr/>
            <p:nvPr/>
          </p:nvSpPr>
          <p:spPr bwMode="auto">
            <a:xfrm>
              <a:off x="6943298" y="5330020"/>
              <a:ext cx="1219538" cy="506095"/>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判為異常</a:t>
              </a:r>
              <a:endParaRPr lang="en-US" altLang="zh-TW" sz="1477" dirty="0">
                <a:latin typeface="+mj-ea"/>
                <a:ea typeface="+mj-ea"/>
              </a:endParaRPr>
            </a:p>
            <a:p>
              <a:pPr algn="ctr"/>
              <a:r>
                <a:rPr lang="zh-TW" altLang="en-US" sz="1477" dirty="0">
                  <a:latin typeface="+mj-ea"/>
                  <a:ea typeface="+mj-ea"/>
                </a:rPr>
                <a:t>模型應偵測</a:t>
              </a:r>
            </a:p>
          </p:txBody>
        </p:sp>
        <p:sp>
          <p:nvSpPr>
            <p:cNvPr id="30" name="圓角矩形 29"/>
            <p:cNvSpPr/>
            <p:nvPr/>
          </p:nvSpPr>
          <p:spPr bwMode="auto">
            <a:xfrm>
              <a:off x="6996740" y="2636912"/>
              <a:ext cx="1112655" cy="398188"/>
            </a:xfrm>
            <a:prstGeom prst="roundRect">
              <a:avLst>
                <a:gd name="adj" fmla="val 50000"/>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n-ea"/>
                </a:rPr>
                <a:t>原始</a:t>
              </a:r>
              <a:r>
                <a:rPr kumimoji="1" lang="zh-TW" altLang="en-US" sz="1477" dirty="0">
                  <a:latin typeface="+mn-ea"/>
                </a:rPr>
                <a:t>資料</a:t>
              </a:r>
            </a:p>
          </p:txBody>
        </p:sp>
        <p:sp>
          <p:nvSpPr>
            <p:cNvPr id="38" name="文字方塊 37"/>
            <p:cNvSpPr txBox="1"/>
            <p:nvPr/>
          </p:nvSpPr>
          <p:spPr>
            <a:xfrm>
              <a:off x="8249975" y="3196696"/>
              <a:ext cx="343286" cy="346276"/>
            </a:xfrm>
            <a:prstGeom prst="rect">
              <a:avLst/>
            </a:prstGeom>
            <a:noFill/>
            <a:ln>
              <a:noFill/>
            </a:ln>
          </p:spPr>
          <p:txBody>
            <a:bodyPr wrap="square" rtlCol="0">
              <a:spAutoFit/>
            </a:bodyPr>
            <a:lstStyle/>
            <a:p>
              <a:r>
                <a:rPr lang="zh-TW" altLang="en-US" sz="1477" dirty="0">
                  <a:latin typeface="+mj-ea"/>
                  <a:ea typeface="+mj-ea"/>
                </a:rPr>
                <a:t>否</a:t>
              </a:r>
              <a:endParaRPr lang="en-US" altLang="zh-TW" sz="1477" dirty="0">
                <a:latin typeface="+mj-ea"/>
                <a:ea typeface="+mj-ea"/>
              </a:endParaRPr>
            </a:p>
          </p:txBody>
        </p:sp>
        <p:sp>
          <p:nvSpPr>
            <p:cNvPr id="39" name="文字方塊 38"/>
            <p:cNvSpPr txBox="1"/>
            <p:nvPr/>
          </p:nvSpPr>
          <p:spPr>
            <a:xfrm>
              <a:off x="8182366" y="4543029"/>
              <a:ext cx="343286" cy="346276"/>
            </a:xfrm>
            <a:prstGeom prst="rect">
              <a:avLst/>
            </a:prstGeom>
            <a:noFill/>
            <a:ln>
              <a:noFill/>
            </a:ln>
          </p:spPr>
          <p:txBody>
            <a:bodyPr wrap="square" rtlCol="0">
              <a:spAutoFit/>
            </a:bodyPr>
            <a:lstStyle/>
            <a:p>
              <a:r>
                <a:rPr lang="zh-TW" altLang="en-US" sz="1477" dirty="0">
                  <a:latin typeface="+mj-ea"/>
                  <a:ea typeface="+mj-ea"/>
                </a:rPr>
                <a:t>否</a:t>
              </a:r>
              <a:endParaRPr lang="en-US" altLang="zh-TW" sz="1477" dirty="0">
                <a:latin typeface="+mj-ea"/>
                <a:ea typeface="+mj-ea"/>
              </a:endParaRPr>
            </a:p>
          </p:txBody>
        </p:sp>
        <p:sp>
          <p:nvSpPr>
            <p:cNvPr id="42" name="文字方塊 41"/>
            <p:cNvSpPr txBox="1"/>
            <p:nvPr/>
          </p:nvSpPr>
          <p:spPr>
            <a:xfrm>
              <a:off x="7574995" y="5009155"/>
              <a:ext cx="343286" cy="346276"/>
            </a:xfrm>
            <a:prstGeom prst="rect">
              <a:avLst/>
            </a:prstGeom>
            <a:noFill/>
            <a:ln>
              <a:noFill/>
            </a:ln>
          </p:spPr>
          <p:txBody>
            <a:bodyPr wrap="square" rtlCol="0">
              <a:spAutoFit/>
            </a:bodyPr>
            <a:lstStyle/>
            <a:p>
              <a:r>
                <a:rPr lang="zh-TW" altLang="en-US" sz="1477" dirty="0">
                  <a:latin typeface="+mj-ea"/>
                  <a:ea typeface="+mj-ea"/>
                </a:rPr>
                <a:t>是</a:t>
              </a:r>
              <a:endParaRPr lang="en-US" altLang="zh-TW" sz="1477" dirty="0">
                <a:latin typeface="+mj-ea"/>
                <a:ea typeface="+mj-ea"/>
              </a:endParaRPr>
            </a:p>
          </p:txBody>
        </p:sp>
      </p:grpSp>
      <p:sp>
        <p:nvSpPr>
          <p:cNvPr id="47" name="內容版面配置區 2"/>
          <p:cNvSpPr txBox="1">
            <a:spLocks/>
          </p:cNvSpPr>
          <p:nvPr/>
        </p:nvSpPr>
        <p:spPr bwMode="auto">
          <a:xfrm>
            <a:off x="737252" y="2819893"/>
            <a:ext cx="5649859" cy="969160"/>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pPr marL="0" indent="0">
              <a:buNone/>
            </a:pPr>
            <a:r>
              <a:rPr lang="zh-TW" altLang="en-US" sz="1846" kern="0" dirty="0">
                <a:solidFill>
                  <a:schemeClr val="tx1"/>
                </a:solidFill>
              </a:rPr>
              <a:t>此處之正常與異常並不代表實際上程式之運作狀況，僅是依擷取區段判斷是否會影響後續</a:t>
            </a:r>
            <a:r>
              <a:rPr lang="en-US" altLang="zh-TW" sz="1846" kern="0" dirty="0">
                <a:solidFill>
                  <a:schemeClr val="tx1"/>
                </a:solidFill>
              </a:rPr>
              <a:t>EWMA</a:t>
            </a:r>
            <a:r>
              <a:rPr lang="zh-TW" altLang="en-US" sz="1846" kern="0" dirty="0">
                <a:solidFill>
                  <a:schemeClr val="tx1"/>
                </a:solidFill>
              </a:rPr>
              <a:t>之表現，作為參數設定的依據</a:t>
            </a:r>
          </a:p>
        </p:txBody>
      </p:sp>
      <p:sp>
        <p:nvSpPr>
          <p:cNvPr id="68" name="內容版面配置區 2"/>
          <p:cNvSpPr txBox="1">
            <a:spLocks/>
          </p:cNvSpPr>
          <p:nvPr/>
        </p:nvSpPr>
        <p:spPr bwMode="auto">
          <a:xfrm>
            <a:off x="450927" y="3814650"/>
            <a:ext cx="2486688" cy="398814"/>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r>
              <a:rPr lang="zh-TW" altLang="en-US" sz="1846" dirty="0"/>
              <a:t>資料擷取區段範例</a:t>
            </a:r>
            <a:endParaRPr lang="en-US" altLang="zh-TW" sz="1846" dirty="0"/>
          </a:p>
        </p:txBody>
      </p:sp>
    </p:spTree>
    <p:extLst>
      <p:ext uri="{BB962C8B-B14F-4D97-AF65-F5344CB8AC3E}">
        <p14:creationId xmlns:p14="http://schemas.microsoft.com/office/powerpoint/2010/main" xmlns="" val="2845342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noChangeArrowheads="1"/>
          </p:cNvSpPr>
          <p:nvPr>
            <p:ph type="title"/>
          </p:nvPr>
        </p:nvSpPr>
        <p:spPr/>
        <p:txBody>
          <a:bodyPr/>
          <a:lstStyle/>
          <a:p>
            <a:r>
              <a:rPr lang="en-US" altLang="zh-TW" smtClean="0"/>
              <a:t>Conclusion</a:t>
            </a:r>
            <a:endParaRPr lang="zh-TW" altLang="en-US" smtClean="0"/>
          </a:p>
        </p:txBody>
      </p:sp>
      <p:sp>
        <p:nvSpPr>
          <p:cNvPr id="34819" name="內容版面配置區 2"/>
          <p:cNvSpPr>
            <a:spLocks noGrp="1" noChangeArrowheads="1"/>
          </p:cNvSpPr>
          <p:nvPr>
            <p:ph idx="1"/>
          </p:nvPr>
        </p:nvSpPr>
        <p:spPr/>
        <p:txBody>
          <a:bodyPr/>
          <a:lstStyle/>
          <a:p>
            <a:pPr>
              <a:spcBef>
                <a:spcPts val="1200"/>
              </a:spcBef>
            </a:pPr>
            <a:r>
              <a:rPr lang="en-US" altLang="zh-TW" smtClean="0"/>
              <a:t>This study developed a novel data-driven demand forecast framework that can integrate temporal aggregation with time series and neural network for intermittent component demand forecast to support smart production for global manufacturing networks</a:t>
            </a:r>
          </a:p>
          <a:p>
            <a:pPr>
              <a:spcBef>
                <a:spcPts val="1200"/>
              </a:spcBef>
            </a:pPr>
            <a:r>
              <a:rPr lang="en-US" altLang="zh-TW" smtClean="0"/>
              <a:t>More studies can also be conducted with further internal and external information to enhance the accuracy and generalizability of the forecast results</a:t>
            </a:r>
          </a:p>
        </p:txBody>
      </p:sp>
      <p:sp>
        <p:nvSpPr>
          <p:cNvPr id="34820" name="投影片編號版面配置區 3"/>
          <p:cNvSpPr>
            <a:spLocks noGrp="1"/>
          </p:cNvSpPr>
          <p:nvPr>
            <p:ph type="sldNum" sz="quarter" idx="10"/>
          </p:nvPr>
        </p:nvSpPr>
        <p:spPr>
          <a:noFill/>
        </p:spPr>
        <p:txBody>
          <a:bodyPr/>
          <a:lstStyle/>
          <a:p>
            <a:fld id="{7CE6BFFB-5425-47DE-AF52-4ADFEE9096EA}" type="slidenum">
              <a:rPr lang="en-US" altLang="zh-TW"/>
              <a:pPr/>
              <a:t>30</a:t>
            </a:fld>
            <a:endParaRPr lang="en-US" altLang="zh-TW"/>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2800" dirty="0" smtClean="0"/>
              <a:t>Manufacturing intelligence for semiconductor demand forecast based on technology diffusion and product life cycle</a:t>
            </a:r>
            <a:endParaRPr lang="zh-TW" altLang="en-US" sz="2800" dirty="0"/>
          </a:p>
        </p:txBody>
      </p:sp>
      <p:sp>
        <p:nvSpPr>
          <p:cNvPr id="3" name="副標題 2"/>
          <p:cNvSpPr>
            <a:spLocks noGrp="1"/>
          </p:cNvSpPr>
          <p:nvPr>
            <p:ph type="subTitle" idx="1"/>
          </p:nvPr>
        </p:nvSpPr>
        <p:spPr/>
        <p:txBody>
          <a:bodyPr/>
          <a:lstStyle/>
          <a:p>
            <a:r>
              <a:rPr lang="en-US" altLang="zh-TW" dirty="0" smtClean="0"/>
              <a:t>2019</a:t>
            </a:r>
            <a:endParaRPr lang="zh-TW" altLang="en-US" dirty="0"/>
          </a:p>
        </p:txBody>
      </p:sp>
      <p:sp>
        <p:nvSpPr>
          <p:cNvPr id="4" name="投影片編號版面配置區 3"/>
          <p:cNvSpPr>
            <a:spLocks noGrp="1"/>
          </p:cNvSpPr>
          <p:nvPr>
            <p:ph type="sldNum" sz="quarter" idx="10"/>
          </p:nvPr>
        </p:nvSpPr>
        <p:spPr/>
        <p:txBody>
          <a:bodyPr/>
          <a:lstStyle/>
          <a:p>
            <a:fld id="{47DFD5EF-F0D4-4534-82DF-658335ABE228}" type="slidenum">
              <a:rPr lang="zh-TW" altLang="en-US" smtClean="0">
                <a:solidFill>
                  <a:prstClr val="white"/>
                </a:solidFill>
              </a:rPr>
              <a:pPr/>
              <a:t>31</a:t>
            </a:fld>
            <a:endParaRPr lang="zh-TW" altLang="en-US">
              <a:solidFill>
                <a:prstClr val="white"/>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noChangeArrowheads="1"/>
          </p:cNvSpPr>
          <p:nvPr>
            <p:ph type="title"/>
          </p:nvPr>
        </p:nvSpPr>
        <p:spPr/>
        <p:txBody>
          <a:bodyPr/>
          <a:lstStyle/>
          <a:p>
            <a:r>
              <a:rPr lang="en-US" altLang="zh-TW" smtClean="0"/>
              <a:t>Introduction</a:t>
            </a:r>
            <a:endParaRPr lang="zh-TW" altLang="en-US" smtClean="0"/>
          </a:p>
        </p:txBody>
      </p:sp>
      <p:sp>
        <p:nvSpPr>
          <p:cNvPr id="7171" name="內容版面配置區 2"/>
          <p:cNvSpPr>
            <a:spLocks noGrp="1" noChangeArrowheads="1"/>
          </p:cNvSpPr>
          <p:nvPr>
            <p:ph idx="1"/>
          </p:nvPr>
        </p:nvSpPr>
        <p:spPr/>
        <p:txBody>
          <a:bodyPr/>
          <a:lstStyle/>
          <a:p>
            <a:r>
              <a:rPr lang="en-US" altLang="zh-TW" sz="2000" smtClean="0"/>
              <a:t>Semiconductor manufacturing</a:t>
            </a:r>
            <a:r>
              <a:rPr lang="zh-TW" altLang="en-US" sz="2000" smtClean="0"/>
              <a:t> </a:t>
            </a:r>
            <a:r>
              <a:rPr lang="en-US" altLang="zh-TW" sz="2000" smtClean="0"/>
              <a:t>companies have</a:t>
            </a:r>
            <a:r>
              <a:rPr lang="zh-TW" altLang="en-US" sz="2000" smtClean="0"/>
              <a:t> </a:t>
            </a:r>
            <a:r>
              <a:rPr lang="en-US" altLang="zh-TW" sz="2000" smtClean="0"/>
              <a:t>to</a:t>
            </a:r>
            <a:r>
              <a:rPr lang="zh-TW" altLang="en-US" sz="2000" smtClean="0"/>
              <a:t> </a:t>
            </a:r>
            <a:r>
              <a:rPr lang="en-US" altLang="zh-TW" sz="2000" smtClean="0">
                <a:solidFill>
                  <a:srgbClr val="C00000"/>
                </a:solidFill>
              </a:rPr>
              <a:t>forecast</a:t>
            </a:r>
            <a:r>
              <a:rPr lang="zh-TW" altLang="en-US" sz="2000" smtClean="0"/>
              <a:t> </a:t>
            </a:r>
            <a:r>
              <a:rPr lang="en-US" altLang="zh-TW" sz="2000" smtClean="0"/>
              <a:t>future</a:t>
            </a:r>
            <a:r>
              <a:rPr lang="zh-TW" altLang="en-US" sz="2000" smtClean="0"/>
              <a:t> </a:t>
            </a:r>
            <a:r>
              <a:rPr lang="en-US" altLang="zh-TW" sz="2000" smtClean="0"/>
              <a:t>demands</a:t>
            </a:r>
            <a:r>
              <a:rPr lang="zh-TW" altLang="en-US" sz="2000" smtClean="0"/>
              <a:t> </a:t>
            </a:r>
            <a:r>
              <a:rPr lang="en-US" altLang="zh-TW" sz="2000" smtClean="0"/>
              <a:t>to</a:t>
            </a:r>
            <a:r>
              <a:rPr lang="zh-TW" altLang="en-US" sz="2000" smtClean="0"/>
              <a:t> </a:t>
            </a:r>
            <a:r>
              <a:rPr lang="en-US" altLang="zh-TW" sz="2000" smtClean="0"/>
              <a:t>provide</a:t>
            </a:r>
            <a:r>
              <a:rPr lang="zh-TW" altLang="en-US" sz="2000" smtClean="0"/>
              <a:t> </a:t>
            </a:r>
            <a:r>
              <a:rPr lang="en-US" altLang="zh-TW" sz="2000" smtClean="0"/>
              <a:t>the</a:t>
            </a:r>
            <a:r>
              <a:rPr lang="zh-TW" altLang="en-US" sz="2000" smtClean="0"/>
              <a:t> </a:t>
            </a:r>
            <a:r>
              <a:rPr lang="en-US" altLang="zh-TW" sz="2000" smtClean="0"/>
              <a:t>basis</a:t>
            </a:r>
            <a:r>
              <a:rPr lang="zh-TW" altLang="en-US" sz="2000" smtClean="0"/>
              <a:t> </a:t>
            </a:r>
            <a:r>
              <a:rPr lang="en-US" altLang="zh-TW" sz="2000" smtClean="0"/>
              <a:t>for</a:t>
            </a:r>
            <a:r>
              <a:rPr lang="zh-TW" altLang="en-US" sz="2000" smtClean="0"/>
              <a:t> </a:t>
            </a:r>
            <a:r>
              <a:rPr lang="en-US" altLang="zh-TW" sz="2000" smtClean="0">
                <a:solidFill>
                  <a:srgbClr val="C00000"/>
                </a:solidFill>
              </a:rPr>
              <a:t>manufacturing</a:t>
            </a:r>
            <a:r>
              <a:rPr lang="zh-TW" altLang="en-US" sz="2000" smtClean="0">
                <a:solidFill>
                  <a:srgbClr val="C00000"/>
                </a:solidFill>
              </a:rPr>
              <a:t> </a:t>
            </a:r>
            <a:r>
              <a:rPr lang="en-US" altLang="zh-TW" sz="2000" smtClean="0">
                <a:solidFill>
                  <a:srgbClr val="C00000"/>
                </a:solidFill>
              </a:rPr>
              <a:t>strategic</a:t>
            </a:r>
            <a:r>
              <a:rPr lang="zh-TW" altLang="en-US" sz="2000" smtClean="0">
                <a:solidFill>
                  <a:srgbClr val="C00000"/>
                </a:solidFill>
              </a:rPr>
              <a:t> </a:t>
            </a:r>
            <a:r>
              <a:rPr lang="en-US" altLang="zh-TW" sz="2000" smtClean="0">
                <a:solidFill>
                  <a:srgbClr val="C00000"/>
                </a:solidFill>
              </a:rPr>
              <a:t>decisions</a:t>
            </a:r>
            <a:r>
              <a:rPr lang="zh-TW" altLang="en-US" sz="2000" smtClean="0">
                <a:solidFill>
                  <a:srgbClr val="C00000"/>
                </a:solidFill>
              </a:rPr>
              <a:t> </a:t>
            </a:r>
            <a:r>
              <a:rPr lang="en-US" altLang="zh-TW" sz="2000" smtClean="0"/>
              <a:t>including</a:t>
            </a:r>
            <a:r>
              <a:rPr lang="zh-TW" altLang="en-US" sz="2000" smtClean="0"/>
              <a:t> </a:t>
            </a:r>
            <a:r>
              <a:rPr lang="en-US" altLang="zh-TW" sz="2000" smtClean="0">
                <a:solidFill>
                  <a:srgbClr val="C00000"/>
                </a:solidFill>
              </a:rPr>
              <a:t>new</a:t>
            </a:r>
            <a:r>
              <a:rPr lang="zh-TW" altLang="en-US" sz="2000" smtClean="0">
                <a:solidFill>
                  <a:srgbClr val="C00000"/>
                </a:solidFill>
              </a:rPr>
              <a:t> </a:t>
            </a:r>
            <a:r>
              <a:rPr lang="en-US" altLang="zh-TW" sz="2000" smtClean="0">
                <a:solidFill>
                  <a:srgbClr val="C00000"/>
                </a:solidFill>
              </a:rPr>
              <a:t>fab</a:t>
            </a:r>
            <a:r>
              <a:rPr lang="zh-TW" altLang="en-US" sz="2000" smtClean="0">
                <a:solidFill>
                  <a:srgbClr val="C00000"/>
                </a:solidFill>
              </a:rPr>
              <a:t> </a:t>
            </a:r>
            <a:r>
              <a:rPr lang="en-US" altLang="zh-TW" sz="2000" smtClean="0">
                <a:solidFill>
                  <a:srgbClr val="C00000"/>
                </a:solidFill>
              </a:rPr>
              <a:t>construction</a:t>
            </a:r>
            <a:r>
              <a:rPr lang="en-US" altLang="zh-TW" sz="2000" smtClean="0"/>
              <a:t>, </a:t>
            </a:r>
            <a:r>
              <a:rPr lang="en-US" altLang="zh-TW" sz="2000" smtClean="0">
                <a:solidFill>
                  <a:srgbClr val="C00000"/>
                </a:solidFill>
              </a:rPr>
              <a:t>technology</a:t>
            </a:r>
            <a:r>
              <a:rPr lang="zh-TW" altLang="en-US" sz="2000" smtClean="0">
                <a:solidFill>
                  <a:srgbClr val="C00000"/>
                </a:solidFill>
              </a:rPr>
              <a:t> </a:t>
            </a:r>
            <a:r>
              <a:rPr lang="en-US" altLang="zh-TW" sz="2000" smtClean="0">
                <a:solidFill>
                  <a:srgbClr val="C00000"/>
                </a:solidFill>
              </a:rPr>
              <a:t>migration</a:t>
            </a:r>
            <a:r>
              <a:rPr lang="en-US" altLang="zh-TW" sz="2000" smtClean="0"/>
              <a:t>, </a:t>
            </a:r>
            <a:r>
              <a:rPr lang="en-US" altLang="zh-TW" sz="2000" smtClean="0">
                <a:solidFill>
                  <a:srgbClr val="C00000"/>
                </a:solidFill>
              </a:rPr>
              <a:t>capacity</a:t>
            </a:r>
            <a:r>
              <a:rPr lang="zh-TW" altLang="en-US" sz="2000" smtClean="0">
                <a:solidFill>
                  <a:srgbClr val="C00000"/>
                </a:solidFill>
              </a:rPr>
              <a:t> </a:t>
            </a:r>
            <a:r>
              <a:rPr lang="en-US" altLang="zh-TW" sz="2000" smtClean="0">
                <a:solidFill>
                  <a:srgbClr val="C00000"/>
                </a:solidFill>
              </a:rPr>
              <a:t>transformation</a:t>
            </a:r>
            <a:r>
              <a:rPr lang="zh-TW" altLang="en-US" sz="2000" smtClean="0"/>
              <a:t> </a:t>
            </a:r>
            <a:r>
              <a:rPr lang="en-US" altLang="zh-TW" sz="2000" smtClean="0"/>
              <a:t>and</a:t>
            </a:r>
            <a:r>
              <a:rPr lang="zh-TW" altLang="en-US" sz="2000" smtClean="0"/>
              <a:t> </a:t>
            </a:r>
            <a:r>
              <a:rPr lang="en-US" altLang="zh-TW" sz="2000" smtClean="0">
                <a:solidFill>
                  <a:srgbClr val="C00000"/>
                </a:solidFill>
              </a:rPr>
              <a:t>expansion</a:t>
            </a:r>
            <a:r>
              <a:rPr lang="en-US" altLang="zh-TW" sz="2000" smtClean="0"/>
              <a:t>, </a:t>
            </a:r>
            <a:r>
              <a:rPr lang="en-US" altLang="zh-TW" sz="2000" smtClean="0">
                <a:solidFill>
                  <a:srgbClr val="C00000"/>
                </a:solidFill>
              </a:rPr>
              <a:t>tool</a:t>
            </a:r>
            <a:r>
              <a:rPr lang="zh-TW" altLang="en-US" sz="2000" smtClean="0">
                <a:solidFill>
                  <a:srgbClr val="C00000"/>
                </a:solidFill>
              </a:rPr>
              <a:t> </a:t>
            </a:r>
            <a:r>
              <a:rPr lang="en-US" altLang="zh-TW" sz="2000" smtClean="0">
                <a:solidFill>
                  <a:srgbClr val="C00000"/>
                </a:solidFill>
              </a:rPr>
              <a:t>procurement</a:t>
            </a:r>
            <a:r>
              <a:rPr lang="en-US" altLang="zh-TW" sz="2000" smtClean="0"/>
              <a:t>, and</a:t>
            </a:r>
            <a:r>
              <a:rPr lang="zh-TW" altLang="en-US" sz="2000" smtClean="0"/>
              <a:t> </a:t>
            </a:r>
            <a:r>
              <a:rPr lang="en-US" altLang="zh-TW" sz="2000" smtClean="0">
                <a:solidFill>
                  <a:srgbClr val="C00000"/>
                </a:solidFill>
              </a:rPr>
              <a:t>outsourcing</a:t>
            </a:r>
            <a:r>
              <a:rPr lang="en-US" altLang="zh-TW" sz="2000" smtClean="0"/>
              <a:t>.</a:t>
            </a:r>
          </a:p>
          <a:p>
            <a:r>
              <a:rPr lang="en-US" altLang="zh-TW" sz="2000" smtClean="0"/>
              <a:t>It is critical for high-tech industry to develop </a:t>
            </a:r>
            <a:r>
              <a:rPr lang="en-US" altLang="zh-TW" sz="2000" smtClean="0">
                <a:solidFill>
                  <a:srgbClr val="C00000"/>
                </a:solidFill>
              </a:rPr>
              <a:t>flexible forecasting systems</a:t>
            </a:r>
            <a:r>
              <a:rPr lang="en-US" altLang="zh-TW" sz="2000" smtClean="0">
                <a:solidFill>
                  <a:srgbClr val="FF0000"/>
                </a:solidFill>
              </a:rPr>
              <a:t> </a:t>
            </a:r>
            <a:r>
              <a:rPr lang="en-US" altLang="zh-TW" sz="2000" smtClean="0"/>
              <a:t>that allow them to quickly respond to mitigate the negative impacts of the </a:t>
            </a:r>
            <a:r>
              <a:rPr lang="en-US" altLang="zh-TW" sz="2000" smtClean="0">
                <a:solidFill>
                  <a:srgbClr val="C00000"/>
                </a:solidFill>
              </a:rPr>
              <a:t>Bullwhip Effect</a:t>
            </a:r>
            <a:r>
              <a:rPr lang="en-US" altLang="zh-TW" sz="2000" smtClean="0"/>
              <a:t>.</a:t>
            </a:r>
          </a:p>
          <a:p>
            <a:r>
              <a:rPr lang="en-US" altLang="zh-TW" sz="2000" smtClean="0">
                <a:solidFill>
                  <a:srgbClr val="C00000"/>
                </a:solidFill>
              </a:rPr>
              <a:t>Demand fluctuation </a:t>
            </a:r>
            <a:r>
              <a:rPr lang="en-US" altLang="zh-TW" sz="2000" smtClean="0"/>
              <a:t>due to </a:t>
            </a:r>
            <a:r>
              <a:rPr lang="en-US" altLang="zh-TW" sz="2000" smtClean="0">
                <a:solidFill>
                  <a:srgbClr val="C00000"/>
                </a:solidFill>
              </a:rPr>
              <a:t>shortening product life cycle </a:t>
            </a:r>
            <a:r>
              <a:rPr lang="en-US" altLang="zh-TW" sz="2000" smtClean="0"/>
              <a:t>and </a:t>
            </a:r>
            <a:r>
              <a:rPr lang="en-US" altLang="zh-TW" sz="2000" smtClean="0">
                <a:solidFill>
                  <a:srgbClr val="C00000"/>
                </a:solidFill>
              </a:rPr>
              <a:t>increasing product diversification </a:t>
            </a:r>
            <a:r>
              <a:rPr lang="en-US" altLang="zh-TW" sz="2000" smtClean="0"/>
              <a:t>in the consumer electronics era make the demand forecast problem increasingly difficult and complicated.</a:t>
            </a:r>
            <a:endParaRPr lang="zh-TW" altLang="en-US" sz="2000" smtClean="0"/>
          </a:p>
        </p:txBody>
      </p:sp>
      <p:sp>
        <p:nvSpPr>
          <p:cNvPr id="7172" name="投影片編號版面配置區 3"/>
          <p:cNvSpPr>
            <a:spLocks noGrp="1"/>
          </p:cNvSpPr>
          <p:nvPr>
            <p:ph type="sldNum" sz="quarter" idx="10"/>
          </p:nvPr>
        </p:nvSpPr>
        <p:spPr>
          <a:noFill/>
        </p:spPr>
        <p:txBody>
          <a:bodyPr/>
          <a:lstStyle/>
          <a:p>
            <a:fld id="{F526737C-2C0B-4818-82C9-B85238B23988}" type="slidenum">
              <a:rPr lang="en-US" altLang="zh-TW">
                <a:solidFill>
                  <a:prstClr val="white"/>
                </a:solidFill>
              </a:rPr>
              <a:pPr/>
              <a:t>32</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noChangeArrowheads="1"/>
          </p:cNvSpPr>
          <p:nvPr>
            <p:ph type="title"/>
          </p:nvPr>
        </p:nvSpPr>
        <p:spPr/>
        <p:txBody>
          <a:bodyPr/>
          <a:lstStyle/>
          <a:p>
            <a:r>
              <a:rPr lang="en-US" altLang="zh-TW" smtClean="0"/>
              <a:t>Introduction</a:t>
            </a:r>
            <a:endParaRPr lang="zh-TW" altLang="en-US" smtClean="0"/>
          </a:p>
        </p:txBody>
      </p:sp>
      <p:sp>
        <p:nvSpPr>
          <p:cNvPr id="8195" name="內容版面配置區 2"/>
          <p:cNvSpPr>
            <a:spLocks noGrp="1" noChangeArrowheads="1"/>
          </p:cNvSpPr>
          <p:nvPr>
            <p:ph idx="1"/>
          </p:nvPr>
        </p:nvSpPr>
        <p:spPr/>
        <p:txBody>
          <a:bodyPr/>
          <a:lstStyle/>
          <a:p>
            <a:r>
              <a:rPr lang="en-US" altLang="zh-TW" sz="2000" smtClean="0"/>
              <a:t>These </a:t>
            </a:r>
            <a:r>
              <a:rPr lang="en-US" altLang="zh-TW" sz="2000" smtClean="0">
                <a:solidFill>
                  <a:srgbClr val="C00000"/>
                </a:solidFill>
              </a:rPr>
              <a:t>time series methods</a:t>
            </a:r>
            <a:r>
              <a:rPr lang="en-US" altLang="zh-TW" sz="2000" smtClean="0"/>
              <a:t> have difficulty for expressing the </a:t>
            </a:r>
            <a:r>
              <a:rPr lang="en-US" altLang="zh-TW" sz="2000" smtClean="0">
                <a:solidFill>
                  <a:srgbClr val="C00000"/>
                </a:solidFill>
              </a:rPr>
              <a:t>adoption process of new products</a:t>
            </a:r>
            <a:r>
              <a:rPr lang="en-US" altLang="zh-TW" sz="2000" smtClean="0"/>
              <a:t>. In addition, forecasting methods that are designed for a </a:t>
            </a:r>
            <a:r>
              <a:rPr lang="en-US" altLang="zh-TW" sz="2000" smtClean="0">
                <a:solidFill>
                  <a:srgbClr val="C00000"/>
                </a:solidFill>
              </a:rPr>
              <a:t>single generation </a:t>
            </a:r>
            <a:r>
              <a:rPr lang="en-US" altLang="zh-TW" sz="2000" smtClean="0"/>
              <a:t>cannot consider inter-generational substitution involved in semiconductor industry.</a:t>
            </a:r>
          </a:p>
          <a:p>
            <a:r>
              <a:rPr lang="en-US" altLang="zh-TW" sz="2000" smtClean="0"/>
              <a:t>SMPRT</a:t>
            </a:r>
            <a:r>
              <a:rPr lang="zh-TW" altLang="en-US" sz="2000" smtClean="0"/>
              <a:t> </a:t>
            </a:r>
            <a:r>
              <a:rPr lang="en-US" altLang="zh-TW" sz="2000" smtClean="0"/>
              <a:t>model</a:t>
            </a:r>
            <a:r>
              <a:rPr lang="zh-TW" altLang="en-US" sz="2000" smtClean="0"/>
              <a:t> </a:t>
            </a:r>
            <a:r>
              <a:rPr lang="en-US" altLang="zh-TW" sz="2000" smtClean="0"/>
              <a:t>based</a:t>
            </a:r>
            <a:r>
              <a:rPr lang="zh-TW" altLang="en-US" sz="2000" smtClean="0"/>
              <a:t> </a:t>
            </a:r>
            <a:r>
              <a:rPr lang="en-US" altLang="zh-TW" sz="2000" smtClean="0"/>
              <a:t>on</a:t>
            </a:r>
            <a:r>
              <a:rPr lang="zh-TW" altLang="en-US" sz="2000" smtClean="0"/>
              <a:t> </a:t>
            </a:r>
            <a:r>
              <a:rPr lang="en-US" altLang="zh-TW" sz="2000" smtClean="0"/>
              <a:t>product</a:t>
            </a:r>
            <a:r>
              <a:rPr lang="zh-TW" altLang="en-US" sz="2000" smtClean="0"/>
              <a:t> </a:t>
            </a:r>
            <a:r>
              <a:rPr lang="en-US" altLang="zh-TW" sz="2000" smtClean="0"/>
              <a:t>life</a:t>
            </a:r>
            <a:r>
              <a:rPr lang="zh-TW" altLang="en-US" sz="2000" smtClean="0"/>
              <a:t> </a:t>
            </a:r>
            <a:r>
              <a:rPr lang="en-US" altLang="zh-TW" sz="2000" smtClean="0"/>
              <a:t>cycle</a:t>
            </a:r>
            <a:r>
              <a:rPr lang="zh-TW" altLang="en-US" sz="2000" smtClean="0"/>
              <a:t> </a:t>
            </a:r>
            <a:r>
              <a:rPr lang="en-US" altLang="zh-TW" sz="2000" smtClean="0"/>
              <a:t>and</a:t>
            </a:r>
            <a:r>
              <a:rPr lang="zh-TW" altLang="en-US" sz="2000" smtClean="0"/>
              <a:t> </a:t>
            </a:r>
            <a:r>
              <a:rPr lang="en-US" altLang="zh-TW" sz="2000" smtClean="0"/>
              <a:t>technology</a:t>
            </a:r>
            <a:r>
              <a:rPr lang="zh-TW" altLang="en-US" sz="2000" smtClean="0"/>
              <a:t> </a:t>
            </a:r>
            <a:r>
              <a:rPr lang="en-US" altLang="zh-TW" sz="2000" smtClean="0"/>
              <a:t>diffusion theories,</a:t>
            </a:r>
            <a:r>
              <a:rPr lang="zh-TW" altLang="en-US" sz="2000" smtClean="0"/>
              <a:t> </a:t>
            </a:r>
            <a:r>
              <a:rPr lang="en-US" altLang="zh-TW" sz="2000" smtClean="0"/>
              <a:t>for</a:t>
            </a:r>
            <a:r>
              <a:rPr lang="zh-TW" altLang="en-US" sz="2000" smtClean="0"/>
              <a:t> </a:t>
            </a:r>
            <a:r>
              <a:rPr lang="en-US" altLang="zh-TW" sz="2000" smtClean="0"/>
              <a:t>forecasting semiconductor product</a:t>
            </a:r>
            <a:r>
              <a:rPr lang="zh-TW" altLang="en-US" sz="2000" smtClean="0"/>
              <a:t> </a:t>
            </a:r>
            <a:r>
              <a:rPr lang="en-US" altLang="zh-TW" sz="2000" smtClean="0"/>
              <a:t>demand,</a:t>
            </a:r>
            <a:r>
              <a:rPr lang="zh-TW" altLang="en-US" sz="2000" smtClean="0"/>
              <a:t> </a:t>
            </a:r>
            <a:r>
              <a:rPr lang="en-US" altLang="zh-TW" sz="2000" smtClean="0"/>
              <a:t>in</a:t>
            </a:r>
            <a:r>
              <a:rPr lang="zh-TW" altLang="en-US" sz="2000" smtClean="0"/>
              <a:t> </a:t>
            </a:r>
            <a:r>
              <a:rPr lang="en-US" altLang="zh-TW" sz="2000" smtClean="0"/>
              <a:t>which the</a:t>
            </a:r>
            <a:r>
              <a:rPr lang="zh-TW" altLang="en-US" sz="2000" smtClean="0"/>
              <a:t> </a:t>
            </a:r>
            <a:r>
              <a:rPr lang="en-US" altLang="zh-TW" sz="2000" smtClean="0">
                <a:solidFill>
                  <a:srgbClr val="C00000"/>
                </a:solidFill>
              </a:rPr>
              <a:t>seasonal</a:t>
            </a:r>
            <a:r>
              <a:rPr lang="zh-TW" altLang="en-US" sz="2000" smtClean="0">
                <a:solidFill>
                  <a:srgbClr val="C00000"/>
                </a:solidFill>
              </a:rPr>
              <a:t> </a:t>
            </a:r>
            <a:r>
              <a:rPr lang="en-US" altLang="zh-TW" sz="2000" smtClean="0">
                <a:solidFill>
                  <a:srgbClr val="C00000"/>
                </a:solidFill>
              </a:rPr>
              <a:t>factor(S)</a:t>
            </a:r>
            <a:r>
              <a:rPr lang="en-US" altLang="zh-TW" sz="2000" smtClean="0"/>
              <a:t>,</a:t>
            </a:r>
            <a:r>
              <a:rPr lang="zh-TW" altLang="en-US" sz="2000" smtClean="0"/>
              <a:t> </a:t>
            </a:r>
            <a:r>
              <a:rPr lang="en-US" altLang="zh-TW" sz="2000" smtClean="0">
                <a:solidFill>
                  <a:srgbClr val="C00000"/>
                </a:solidFill>
              </a:rPr>
              <a:t>market</a:t>
            </a:r>
            <a:r>
              <a:rPr lang="zh-TW" altLang="en-US" sz="2000" smtClean="0">
                <a:solidFill>
                  <a:srgbClr val="C00000"/>
                </a:solidFill>
              </a:rPr>
              <a:t> </a:t>
            </a:r>
            <a:r>
              <a:rPr lang="en-US" altLang="zh-TW" sz="2000" smtClean="0">
                <a:solidFill>
                  <a:srgbClr val="C00000"/>
                </a:solidFill>
              </a:rPr>
              <a:t>growth</a:t>
            </a:r>
            <a:r>
              <a:rPr lang="zh-TW" altLang="en-US" sz="2000" smtClean="0">
                <a:solidFill>
                  <a:srgbClr val="C00000"/>
                </a:solidFill>
              </a:rPr>
              <a:t> </a:t>
            </a:r>
            <a:r>
              <a:rPr lang="en-US" altLang="zh-TW" sz="2000" smtClean="0">
                <a:solidFill>
                  <a:srgbClr val="C00000"/>
                </a:solidFill>
              </a:rPr>
              <a:t>rate(M)</a:t>
            </a:r>
            <a:r>
              <a:rPr lang="en-US" altLang="zh-TW" sz="2000" smtClean="0"/>
              <a:t>,</a:t>
            </a:r>
            <a:r>
              <a:rPr lang="zh-TW" altLang="en-US" sz="2000" smtClean="0"/>
              <a:t> </a:t>
            </a:r>
            <a:r>
              <a:rPr lang="en-US" altLang="zh-TW" sz="2000" smtClean="0">
                <a:solidFill>
                  <a:srgbClr val="C00000"/>
                </a:solidFill>
              </a:rPr>
              <a:t>price(P)</a:t>
            </a:r>
            <a:r>
              <a:rPr lang="en-US" altLang="zh-TW" sz="2000" smtClean="0"/>
              <a:t>,</a:t>
            </a:r>
            <a:r>
              <a:rPr lang="zh-TW" altLang="en-US" sz="2000" smtClean="0"/>
              <a:t> </a:t>
            </a:r>
            <a:r>
              <a:rPr lang="en-US" altLang="zh-TW" sz="2000" smtClean="0">
                <a:solidFill>
                  <a:srgbClr val="C00000"/>
                </a:solidFill>
              </a:rPr>
              <a:t>repeat</a:t>
            </a:r>
            <a:r>
              <a:rPr lang="zh-TW" altLang="en-US" sz="2000" smtClean="0">
                <a:solidFill>
                  <a:srgbClr val="C00000"/>
                </a:solidFill>
              </a:rPr>
              <a:t> </a:t>
            </a:r>
            <a:r>
              <a:rPr lang="en-US" altLang="zh-TW" sz="2000" smtClean="0">
                <a:solidFill>
                  <a:srgbClr val="C00000"/>
                </a:solidFill>
              </a:rPr>
              <a:t>purchases(R)</a:t>
            </a:r>
            <a:r>
              <a:rPr lang="en-US" altLang="zh-TW" sz="2000" smtClean="0"/>
              <a:t>,</a:t>
            </a:r>
            <a:r>
              <a:rPr lang="zh-TW" altLang="en-US" sz="2000" smtClean="0"/>
              <a:t> </a:t>
            </a:r>
            <a:r>
              <a:rPr lang="en-US" altLang="zh-TW" sz="2000" smtClean="0">
                <a:solidFill>
                  <a:srgbClr val="C00000"/>
                </a:solidFill>
              </a:rPr>
              <a:t>technology</a:t>
            </a:r>
            <a:r>
              <a:rPr lang="zh-TW" altLang="en-US" sz="2000" smtClean="0">
                <a:solidFill>
                  <a:srgbClr val="C00000"/>
                </a:solidFill>
              </a:rPr>
              <a:t> </a:t>
            </a:r>
            <a:r>
              <a:rPr lang="en-US" altLang="zh-TW" sz="2000" smtClean="0">
                <a:solidFill>
                  <a:srgbClr val="C00000"/>
                </a:solidFill>
              </a:rPr>
              <a:t>substitution(T)</a:t>
            </a:r>
            <a:r>
              <a:rPr lang="zh-TW" altLang="en-US" sz="2000" smtClean="0">
                <a:solidFill>
                  <a:srgbClr val="C00000"/>
                </a:solidFill>
              </a:rPr>
              <a:t> </a:t>
            </a:r>
            <a:r>
              <a:rPr lang="en-US" altLang="zh-TW" sz="2000" smtClean="0"/>
              <a:t>are</a:t>
            </a:r>
            <a:r>
              <a:rPr lang="zh-TW" altLang="en-US" sz="2000" smtClean="0"/>
              <a:t> </a:t>
            </a:r>
            <a:r>
              <a:rPr lang="en-US" altLang="zh-TW" sz="2000" smtClean="0"/>
              <a:t>considered.</a:t>
            </a:r>
            <a:endParaRPr lang="zh-TW" altLang="en-US" sz="2000" smtClean="0"/>
          </a:p>
        </p:txBody>
      </p:sp>
      <p:sp>
        <p:nvSpPr>
          <p:cNvPr id="8196" name="投影片編號版面配置區 3"/>
          <p:cNvSpPr>
            <a:spLocks noGrp="1"/>
          </p:cNvSpPr>
          <p:nvPr>
            <p:ph type="sldNum" sz="quarter" idx="10"/>
          </p:nvPr>
        </p:nvSpPr>
        <p:spPr>
          <a:noFill/>
        </p:spPr>
        <p:txBody>
          <a:bodyPr/>
          <a:lstStyle/>
          <a:p>
            <a:fld id="{39C2D10F-032D-4B10-994F-5BDA090ED6C2}" type="slidenum">
              <a:rPr lang="en-US" altLang="zh-TW">
                <a:solidFill>
                  <a:prstClr val="white"/>
                </a:solidFill>
              </a:rPr>
              <a:pPr/>
              <a:t>33</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noChangeArrowheads="1"/>
          </p:cNvSpPr>
          <p:nvPr>
            <p:ph type="title"/>
          </p:nvPr>
        </p:nvSpPr>
        <p:spPr/>
        <p:txBody>
          <a:bodyPr/>
          <a:lstStyle/>
          <a:p>
            <a:r>
              <a:rPr lang="en-US" altLang="zh-TW" smtClean="0"/>
              <a:t>Fundamental</a:t>
            </a:r>
            <a:endParaRPr lang="zh-TW" altLang="en-US" smtClean="0"/>
          </a:p>
        </p:txBody>
      </p:sp>
      <p:sp>
        <p:nvSpPr>
          <p:cNvPr id="9219" name="內容版面配置區 2"/>
          <p:cNvSpPr>
            <a:spLocks noGrp="1" noChangeArrowheads="1"/>
          </p:cNvSpPr>
          <p:nvPr>
            <p:ph idx="1"/>
          </p:nvPr>
        </p:nvSpPr>
        <p:spPr/>
        <p:txBody>
          <a:bodyPr/>
          <a:lstStyle/>
          <a:p>
            <a:r>
              <a:rPr lang="en-US" altLang="zh-TW" smtClean="0"/>
              <a:t>Bass model</a:t>
            </a:r>
          </a:p>
          <a:p>
            <a:pPr lvl="1"/>
            <a:r>
              <a:rPr lang="en-US" altLang="zh-TW" smtClean="0"/>
              <a:t>A basic </a:t>
            </a:r>
            <a:r>
              <a:rPr lang="en-US" altLang="zh-TW" smtClean="0">
                <a:solidFill>
                  <a:srgbClr val="C00000"/>
                </a:solidFill>
              </a:rPr>
              <a:t>diffusion model</a:t>
            </a:r>
            <a:r>
              <a:rPr lang="en-US" altLang="zh-TW" smtClean="0"/>
              <a:t> for new consumer durables to forecast the sales of the new product with the first purchase</a:t>
            </a:r>
          </a:p>
          <a:p>
            <a:pPr lvl="1"/>
            <a:r>
              <a:rPr lang="en-US" altLang="zh-TW" smtClean="0"/>
              <a:t>Divided the adopters into two groups</a:t>
            </a:r>
          </a:p>
          <a:p>
            <a:pPr lvl="1"/>
            <a:r>
              <a:rPr lang="en-US" altLang="zh-TW" smtClean="0"/>
              <a:t>First group : </a:t>
            </a:r>
            <a:r>
              <a:rPr lang="en-US" altLang="zh-TW" smtClean="0">
                <a:solidFill>
                  <a:srgbClr val="C00000"/>
                </a:solidFill>
              </a:rPr>
              <a:t>innovators</a:t>
            </a:r>
            <a:r>
              <a:rPr lang="en-US" altLang="zh-TW" smtClean="0"/>
              <a:t> who adopt the product via mass media communications</a:t>
            </a:r>
          </a:p>
          <a:p>
            <a:pPr lvl="1"/>
            <a:r>
              <a:rPr lang="en-US" altLang="zh-TW" smtClean="0"/>
              <a:t>Second group : </a:t>
            </a:r>
            <a:r>
              <a:rPr lang="en-US" altLang="zh-TW" smtClean="0">
                <a:solidFill>
                  <a:srgbClr val="C00000"/>
                </a:solidFill>
              </a:rPr>
              <a:t>imitators</a:t>
            </a:r>
            <a:r>
              <a:rPr lang="en-US" altLang="zh-TW" smtClean="0"/>
              <a:t> who adopt the product via word of mouth communications.</a:t>
            </a:r>
            <a:endParaRPr lang="zh-TW" altLang="en-US" smtClean="0"/>
          </a:p>
        </p:txBody>
      </p:sp>
      <p:sp>
        <p:nvSpPr>
          <p:cNvPr id="9220" name="投影片編號版面配置區 3"/>
          <p:cNvSpPr>
            <a:spLocks noGrp="1"/>
          </p:cNvSpPr>
          <p:nvPr>
            <p:ph type="sldNum" sz="quarter" idx="10"/>
          </p:nvPr>
        </p:nvSpPr>
        <p:spPr>
          <a:noFill/>
        </p:spPr>
        <p:txBody>
          <a:bodyPr/>
          <a:lstStyle/>
          <a:p>
            <a:fld id="{26A264B8-A8CF-43AC-AD06-392E4B2BA2DA}" type="slidenum">
              <a:rPr lang="en-US" altLang="zh-TW">
                <a:solidFill>
                  <a:prstClr val="white"/>
                </a:solidFill>
              </a:rPr>
              <a:pPr/>
              <a:t>34</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noChangeArrowheads="1"/>
          </p:cNvSpPr>
          <p:nvPr>
            <p:ph type="title"/>
          </p:nvPr>
        </p:nvSpPr>
        <p:spPr/>
        <p:txBody>
          <a:bodyPr/>
          <a:lstStyle/>
          <a:p>
            <a:r>
              <a:rPr lang="en-US" altLang="zh-TW" smtClean="0"/>
              <a:t>Fundamental</a:t>
            </a:r>
            <a:endParaRPr lang="zh-TW" altLang="en-US" smtClean="0"/>
          </a:p>
        </p:txBody>
      </p:sp>
      <p:sp>
        <p:nvSpPr>
          <p:cNvPr id="10243" name="內容版面配置區 2"/>
          <p:cNvSpPr>
            <a:spLocks noGrp="1" noChangeArrowheads="1"/>
          </p:cNvSpPr>
          <p:nvPr>
            <p:ph idx="1"/>
          </p:nvPr>
        </p:nvSpPr>
        <p:spPr/>
        <p:txBody>
          <a:bodyPr/>
          <a:lstStyle/>
          <a:p>
            <a:r>
              <a:rPr lang="en-US" altLang="zh-TW" smtClean="0"/>
              <a:t>Bass model</a:t>
            </a:r>
            <a:endParaRPr lang="zh-TW" altLang="en-US" smtClean="0"/>
          </a:p>
        </p:txBody>
      </p:sp>
      <p:sp>
        <p:nvSpPr>
          <p:cNvPr id="10244" name="投影片編號版面配置區 3"/>
          <p:cNvSpPr>
            <a:spLocks noGrp="1"/>
          </p:cNvSpPr>
          <p:nvPr>
            <p:ph type="sldNum" sz="quarter" idx="10"/>
          </p:nvPr>
        </p:nvSpPr>
        <p:spPr>
          <a:noFill/>
        </p:spPr>
        <p:txBody>
          <a:bodyPr/>
          <a:lstStyle/>
          <a:p>
            <a:fld id="{C93E784F-745D-4F8F-847B-F563467C2100}" type="slidenum">
              <a:rPr lang="en-US" altLang="zh-TW">
                <a:solidFill>
                  <a:prstClr val="white"/>
                </a:solidFill>
              </a:rPr>
              <a:pPr/>
              <a:t>35</a:t>
            </a:fld>
            <a:endParaRPr lang="en-US" altLang="zh-TW">
              <a:solidFill>
                <a:prstClr val="white"/>
              </a:solidFill>
            </a:endParaRPr>
          </a:p>
        </p:txBody>
      </p:sp>
      <p:pic>
        <p:nvPicPr>
          <p:cNvPr id="10245" name="圖片 2"/>
          <p:cNvPicPr>
            <a:picLocks noChangeAspect="1"/>
          </p:cNvPicPr>
          <p:nvPr/>
        </p:nvPicPr>
        <p:blipFill>
          <a:blip r:embed="rId2" cstate="print"/>
          <a:srcRect/>
          <a:stretch>
            <a:fillRect/>
          </a:stretch>
        </p:blipFill>
        <p:spPr bwMode="auto">
          <a:xfrm>
            <a:off x="52755" y="3068638"/>
            <a:ext cx="5002823" cy="3479800"/>
          </a:xfrm>
          <a:prstGeom prst="rect">
            <a:avLst/>
          </a:prstGeom>
          <a:noFill/>
          <a:ln w="9525">
            <a:noFill/>
            <a:miter lim="800000"/>
            <a:headEnd/>
            <a:tailEnd/>
          </a:ln>
        </p:spPr>
      </p:pic>
      <p:pic>
        <p:nvPicPr>
          <p:cNvPr id="10246" name="圖片 3"/>
          <p:cNvPicPr>
            <a:picLocks noChangeAspect="1"/>
          </p:cNvPicPr>
          <p:nvPr/>
        </p:nvPicPr>
        <p:blipFill>
          <a:blip r:embed="rId3" cstate="print"/>
          <a:srcRect/>
          <a:stretch>
            <a:fillRect/>
          </a:stretch>
        </p:blipFill>
        <p:spPr bwMode="auto">
          <a:xfrm>
            <a:off x="4409343" y="1646238"/>
            <a:ext cx="3108080" cy="1160462"/>
          </a:xfrm>
          <a:prstGeom prst="rect">
            <a:avLst/>
          </a:prstGeom>
          <a:noFill/>
          <a:ln w="9525">
            <a:solidFill>
              <a:schemeClr val="tx1"/>
            </a:solidFill>
            <a:miter lim="800000"/>
            <a:headEnd/>
            <a:tailEnd/>
          </a:ln>
        </p:spPr>
      </p:pic>
      <p:sp>
        <p:nvSpPr>
          <p:cNvPr id="3" name="文字方塊 2"/>
          <p:cNvSpPr txBox="1"/>
          <p:nvPr/>
        </p:nvSpPr>
        <p:spPr>
          <a:xfrm>
            <a:off x="2941661" y="2917826"/>
            <a:ext cx="6202339" cy="1631216"/>
          </a:xfrm>
          <a:prstGeom prst="rect">
            <a:avLst/>
          </a:prstGeom>
          <a:noFill/>
        </p:spPr>
        <p:txBody>
          <a:bodyPr wrap="none">
            <a:spAutoFit/>
          </a:bodyPr>
          <a:lstStyle/>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f(t) : probability destiny function of adopters at time t</a:t>
            </a:r>
          </a:p>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F(t) : cumulative destiny function of adopters at time t</a:t>
            </a:r>
          </a:p>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p : coefficient of innovation (external coefficient) </a:t>
            </a:r>
          </a:p>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q : coefficient of imitation (internal coefficient)</a:t>
            </a:r>
            <a:endParaRPr kumimoji="1" lang="zh-TW" altLang="en-US" sz="2000" dirty="0">
              <a:solidFill>
                <a:prstClr val="black"/>
              </a:solidFill>
              <a:ea typeface="新細明體" panose="02020500000000000000" pitchFamily="18" charset="-120"/>
            </a:endParaRPr>
          </a:p>
          <a:p>
            <a:pPr eaLnBrk="0" fontAlgn="base" hangingPunct="0">
              <a:spcBef>
                <a:spcPct val="0"/>
              </a:spcBef>
              <a:spcAft>
                <a:spcPct val="0"/>
              </a:spcAft>
              <a:defRPr/>
            </a:pPr>
            <a:endParaRPr kumimoji="1" lang="zh-TW" altLang="en-US" sz="2000" i="1" dirty="0">
              <a:solidFill>
                <a:prstClr val="black"/>
              </a:solidFill>
              <a:latin typeface="Times New Roman" pitchFamily="18" charset="0"/>
              <a:ea typeface="新細明體" panose="02020500000000000000" pitchFamily="18" charset="-120"/>
            </a:endParaRPr>
          </a:p>
        </p:txBody>
      </p:sp>
      <p:pic>
        <p:nvPicPr>
          <p:cNvPr id="10248" name="Picture 11" descr="「Bass model s-shape」的圖片搜尋結果"/>
          <p:cNvPicPr>
            <a:picLocks noChangeAspect="1" noChangeArrowheads="1"/>
          </p:cNvPicPr>
          <p:nvPr/>
        </p:nvPicPr>
        <p:blipFill>
          <a:blip r:embed="rId4" cstate="print"/>
          <a:srcRect/>
          <a:stretch>
            <a:fillRect/>
          </a:stretch>
        </p:blipFill>
        <p:spPr bwMode="auto">
          <a:xfrm>
            <a:off x="5303227" y="4548191"/>
            <a:ext cx="2378319" cy="1589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noChangeArrowheads="1"/>
          </p:cNvSpPr>
          <p:nvPr>
            <p:ph type="title"/>
          </p:nvPr>
        </p:nvSpPr>
        <p:spPr/>
        <p:txBody>
          <a:bodyPr/>
          <a:lstStyle/>
          <a:p>
            <a:r>
              <a:rPr lang="en-US" altLang="zh-TW" smtClean="0"/>
              <a:t>Fundamental</a:t>
            </a:r>
            <a:endParaRPr lang="zh-TW" altLang="en-US" smtClean="0"/>
          </a:p>
        </p:txBody>
      </p:sp>
      <p:sp>
        <p:nvSpPr>
          <p:cNvPr id="11267" name="內容版面配置區 2"/>
          <p:cNvSpPr>
            <a:spLocks noGrp="1" noChangeArrowheads="1"/>
          </p:cNvSpPr>
          <p:nvPr>
            <p:ph idx="1"/>
          </p:nvPr>
        </p:nvSpPr>
        <p:spPr/>
        <p:txBody>
          <a:bodyPr/>
          <a:lstStyle/>
          <a:p>
            <a:r>
              <a:rPr lang="en-US" altLang="zh-TW" smtClean="0"/>
              <a:t>Bass model</a:t>
            </a:r>
            <a:endParaRPr lang="zh-TW" altLang="en-US" smtClean="0"/>
          </a:p>
        </p:txBody>
      </p:sp>
      <p:sp>
        <p:nvSpPr>
          <p:cNvPr id="11268" name="投影片編號版面配置區 3"/>
          <p:cNvSpPr>
            <a:spLocks noGrp="1"/>
          </p:cNvSpPr>
          <p:nvPr>
            <p:ph type="sldNum" sz="quarter" idx="10"/>
          </p:nvPr>
        </p:nvSpPr>
        <p:spPr>
          <a:noFill/>
        </p:spPr>
        <p:txBody>
          <a:bodyPr/>
          <a:lstStyle/>
          <a:p>
            <a:fld id="{4E9404A7-8D78-4F66-A79B-23ACCCF07983}" type="slidenum">
              <a:rPr lang="en-US" altLang="zh-TW">
                <a:solidFill>
                  <a:prstClr val="white"/>
                </a:solidFill>
              </a:rPr>
              <a:pPr/>
              <a:t>36</a:t>
            </a:fld>
            <a:endParaRPr lang="en-US" altLang="zh-TW">
              <a:solidFill>
                <a:prstClr val="white"/>
              </a:solidFill>
            </a:endParaRPr>
          </a:p>
        </p:txBody>
      </p:sp>
      <p:pic>
        <p:nvPicPr>
          <p:cNvPr id="11269" name="圖片 2"/>
          <p:cNvPicPr>
            <a:picLocks noChangeAspect="1"/>
          </p:cNvPicPr>
          <p:nvPr/>
        </p:nvPicPr>
        <p:blipFill>
          <a:blip r:embed="rId2" cstate="print"/>
          <a:srcRect/>
          <a:stretch>
            <a:fillRect/>
          </a:stretch>
        </p:blipFill>
        <p:spPr bwMode="auto">
          <a:xfrm>
            <a:off x="52755" y="3068638"/>
            <a:ext cx="5002823" cy="3479800"/>
          </a:xfrm>
          <a:prstGeom prst="rect">
            <a:avLst/>
          </a:prstGeom>
          <a:noFill/>
          <a:ln w="9525">
            <a:noFill/>
            <a:miter lim="800000"/>
            <a:headEnd/>
            <a:tailEnd/>
          </a:ln>
        </p:spPr>
      </p:pic>
      <p:pic>
        <p:nvPicPr>
          <p:cNvPr id="11270" name="圖片 5"/>
          <p:cNvPicPr>
            <a:picLocks noChangeAspect="1"/>
          </p:cNvPicPr>
          <p:nvPr/>
        </p:nvPicPr>
        <p:blipFill>
          <a:blip r:embed="rId3" cstate="print"/>
          <a:srcRect/>
          <a:stretch>
            <a:fillRect/>
          </a:stretch>
        </p:blipFill>
        <p:spPr bwMode="auto">
          <a:xfrm>
            <a:off x="3132994" y="1535116"/>
            <a:ext cx="5578720" cy="1239837"/>
          </a:xfrm>
          <a:prstGeom prst="rect">
            <a:avLst/>
          </a:prstGeom>
          <a:noFill/>
          <a:ln w="9525">
            <a:solidFill>
              <a:srgbClr val="000000"/>
            </a:solidFill>
            <a:miter lim="800000"/>
            <a:headEnd/>
            <a:tailEnd/>
          </a:ln>
        </p:spPr>
      </p:pic>
      <p:pic>
        <p:nvPicPr>
          <p:cNvPr id="11271" name="圖片 6"/>
          <p:cNvPicPr>
            <a:picLocks noChangeAspect="1"/>
          </p:cNvPicPr>
          <p:nvPr/>
        </p:nvPicPr>
        <p:blipFill>
          <a:blip r:embed="rId4" cstate="print"/>
          <a:srcRect/>
          <a:stretch>
            <a:fillRect/>
          </a:stretch>
        </p:blipFill>
        <p:spPr bwMode="auto">
          <a:xfrm>
            <a:off x="5260731" y="4187825"/>
            <a:ext cx="2834054" cy="890588"/>
          </a:xfrm>
          <a:prstGeom prst="rect">
            <a:avLst/>
          </a:prstGeom>
          <a:noFill/>
          <a:ln w="9525">
            <a:noFill/>
            <a:miter lim="800000"/>
            <a:headEnd/>
            <a:tailEnd/>
          </a:ln>
        </p:spPr>
      </p:pic>
      <p:pic>
        <p:nvPicPr>
          <p:cNvPr id="11272" name="圖片 7"/>
          <p:cNvPicPr>
            <a:picLocks noChangeAspect="1"/>
          </p:cNvPicPr>
          <p:nvPr/>
        </p:nvPicPr>
        <p:blipFill>
          <a:blip r:embed="rId5" cstate="print"/>
          <a:srcRect/>
          <a:stretch>
            <a:fillRect/>
          </a:stretch>
        </p:blipFill>
        <p:spPr bwMode="auto">
          <a:xfrm>
            <a:off x="5364775" y="5321300"/>
            <a:ext cx="2306515" cy="890588"/>
          </a:xfrm>
          <a:prstGeom prst="rect">
            <a:avLst/>
          </a:prstGeom>
          <a:noFill/>
          <a:ln w="9525">
            <a:noFill/>
            <a:miter lim="800000"/>
            <a:headEnd/>
            <a:tailEnd/>
          </a:ln>
        </p:spPr>
      </p:pic>
      <p:sp>
        <p:nvSpPr>
          <p:cNvPr id="3" name="文字方塊 2"/>
          <p:cNvSpPr txBox="1"/>
          <p:nvPr/>
        </p:nvSpPr>
        <p:spPr>
          <a:xfrm>
            <a:off x="3307375" y="2917827"/>
            <a:ext cx="5319085" cy="1323439"/>
          </a:xfrm>
          <a:prstGeom prst="rect">
            <a:avLst/>
          </a:prstGeom>
          <a:noFill/>
        </p:spPr>
        <p:txBody>
          <a:bodyPr wrap="none">
            <a:spAutoFit/>
          </a:bodyPr>
          <a:lstStyle/>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m : market potential </a:t>
            </a:r>
          </a:p>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n(t) : number of adopters at time t</a:t>
            </a:r>
          </a:p>
          <a:p>
            <a:pPr eaLnBrk="0" fontAlgn="base" hangingPunct="0">
              <a:spcBef>
                <a:spcPct val="0"/>
              </a:spcBef>
              <a:spcAft>
                <a:spcPct val="0"/>
              </a:spcAft>
              <a:defRPr/>
            </a:pPr>
            <a:r>
              <a:rPr kumimoji="1" lang="en-US" altLang="zh-TW" sz="2000" dirty="0">
                <a:solidFill>
                  <a:prstClr val="black"/>
                </a:solidFill>
                <a:ea typeface="新細明體" panose="02020500000000000000" pitchFamily="18" charset="-120"/>
              </a:rPr>
              <a:t>N(t) : cumulative number of adopters at time t</a:t>
            </a:r>
          </a:p>
          <a:p>
            <a:pPr eaLnBrk="0" fontAlgn="base" hangingPunct="0">
              <a:spcBef>
                <a:spcPct val="0"/>
              </a:spcBef>
              <a:spcAft>
                <a:spcPct val="0"/>
              </a:spcAft>
              <a:defRPr/>
            </a:pPr>
            <a:endParaRPr kumimoji="1" lang="zh-TW" altLang="en-US" sz="2000" i="1" dirty="0">
              <a:solidFill>
                <a:prstClr val="black"/>
              </a:solidFill>
              <a:latin typeface="Times New Roman" pitchFamily="18" charset="0"/>
              <a:ea typeface="新細明體" panose="02020500000000000000" pitchFamily="18" charset="-120"/>
            </a:endParaRPr>
          </a:p>
        </p:txBody>
      </p:sp>
      <p:sp>
        <p:nvSpPr>
          <p:cNvPr id="11274" name="矩形 6"/>
          <p:cNvSpPr>
            <a:spLocks noChangeArrowheads="1"/>
          </p:cNvSpPr>
          <p:nvPr/>
        </p:nvSpPr>
        <p:spPr bwMode="auto">
          <a:xfrm>
            <a:off x="5901106" y="2195516"/>
            <a:ext cx="997926" cy="365125"/>
          </a:xfrm>
          <a:prstGeom prst="rect">
            <a:avLst/>
          </a:prstGeom>
          <a:noFill/>
          <a:ln w="9525" algn="ctr">
            <a:solidFill>
              <a:srgbClr val="C00000"/>
            </a:solidFill>
            <a:miter lim="800000"/>
            <a:headEnd/>
            <a:tailEnd/>
          </a:ln>
        </p:spPr>
        <p:txBody>
          <a:bodyPr wrap="none"/>
          <a:lstStyle/>
          <a:p>
            <a:pPr fontAlgn="base">
              <a:spcBef>
                <a:spcPct val="0"/>
              </a:spcBef>
              <a:spcAft>
                <a:spcPct val="0"/>
              </a:spcAft>
            </a:pPr>
            <a:endParaRPr kumimoji="1" lang="zh-TW" altLang="en-US" sz="2400" i="1" smtClean="0">
              <a:solidFill>
                <a:prstClr val="black"/>
              </a:solidFill>
              <a:latin typeface="Times New Roman" pitchFamily="18" charset="0"/>
              <a:ea typeface="新細明體" charset="-120"/>
            </a:endParaRPr>
          </a:p>
        </p:txBody>
      </p:sp>
      <p:sp>
        <p:nvSpPr>
          <p:cNvPr id="11275" name="矩形 15"/>
          <p:cNvSpPr>
            <a:spLocks noChangeArrowheads="1"/>
          </p:cNvSpPr>
          <p:nvPr/>
        </p:nvSpPr>
        <p:spPr bwMode="auto">
          <a:xfrm>
            <a:off x="7073412" y="2103438"/>
            <a:ext cx="1491762" cy="563562"/>
          </a:xfrm>
          <a:prstGeom prst="rect">
            <a:avLst/>
          </a:prstGeom>
          <a:noFill/>
          <a:ln w="9525" algn="ctr">
            <a:solidFill>
              <a:srgbClr val="C00000"/>
            </a:solidFill>
            <a:miter lim="800000"/>
            <a:headEnd/>
            <a:tailEnd/>
          </a:ln>
        </p:spPr>
        <p:txBody>
          <a:bodyPr wrap="none"/>
          <a:lstStyle/>
          <a:p>
            <a:pPr fontAlgn="base">
              <a:spcBef>
                <a:spcPct val="0"/>
              </a:spcBef>
              <a:spcAft>
                <a:spcPct val="0"/>
              </a:spcAft>
            </a:pPr>
            <a:endParaRPr kumimoji="1" lang="zh-TW" altLang="en-US" sz="2400" i="1" smtClean="0">
              <a:solidFill>
                <a:prstClr val="black"/>
              </a:solidFill>
              <a:latin typeface="Times New Roman" pitchFamily="18" charset="0"/>
              <a:ea typeface="新細明體" charset="-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noChangeArrowheads="1"/>
          </p:cNvSpPr>
          <p:nvPr>
            <p:ph type="title"/>
          </p:nvPr>
        </p:nvSpPr>
        <p:spPr/>
        <p:txBody>
          <a:bodyPr/>
          <a:lstStyle/>
          <a:p>
            <a:r>
              <a:rPr lang="en-US" altLang="zh-TW" smtClean="0"/>
              <a:t>Fundamental</a:t>
            </a:r>
            <a:endParaRPr lang="zh-TW" altLang="en-US" smtClean="0"/>
          </a:p>
        </p:txBody>
      </p:sp>
      <p:sp>
        <p:nvSpPr>
          <p:cNvPr id="12291" name="內容版面配置區 2"/>
          <p:cNvSpPr>
            <a:spLocks noGrp="1" noChangeArrowheads="1"/>
          </p:cNvSpPr>
          <p:nvPr>
            <p:ph idx="1"/>
          </p:nvPr>
        </p:nvSpPr>
        <p:spPr/>
        <p:txBody>
          <a:bodyPr/>
          <a:lstStyle/>
          <a:p>
            <a:r>
              <a:rPr lang="en-US" altLang="zh-TW" smtClean="0"/>
              <a:t>Multi-generation diffusion model</a:t>
            </a:r>
          </a:p>
          <a:p>
            <a:pPr lvl="1"/>
            <a:r>
              <a:rPr lang="en-US" altLang="zh-TW" smtClean="0"/>
              <a:t>Norton and Bass (1987) extended it into a </a:t>
            </a:r>
            <a:r>
              <a:rPr lang="en-US" altLang="zh-TW" smtClean="0">
                <a:solidFill>
                  <a:srgbClr val="C00000"/>
                </a:solidFill>
              </a:rPr>
              <a:t>multi-generation diffusion model </a:t>
            </a:r>
            <a:r>
              <a:rPr lang="en-US" altLang="zh-TW" smtClean="0"/>
              <a:t>for high-tech products.</a:t>
            </a:r>
          </a:p>
          <a:p>
            <a:pPr lvl="1"/>
            <a:r>
              <a:rPr lang="en-US" altLang="zh-TW" smtClean="0"/>
              <a:t>Bass model assumes:</a:t>
            </a:r>
          </a:p>
          <a:p>
            <a:pPr lvl="1"/>
            <a:r>
              <a:rPr lang="en-US" altLang="zh-TW" smtClean="0"/>
              <a:t>(1) the </a:t>
            </a:r>
            <a:r>
              <a:rPr lang="en-US" altLang="zh-TW" smtClean="0">
                <a:solidFill>
                  <a:srgbClr val="C00000"/>
                </a:solidFill>
              </a:rPr>
              <a:t>existence of a series of advancing generations</a:t>
            </a:r>
            <a:r>
              <a:rPr lang="en-US" altLang="zh-TW" smtClean="0"/>
              <a:t>, each of which with functions equaling or exceeding those of the previous generation</a:t>
            </a:r>
          </a:p>
          <a:p>
            <a:pPr lvl="1"/>
            <a:r>
              <a:rPr lang="en-US" altLang="zh-TW" smtClean="0"/>
              <a:t>(2) a function of time to the adoption for each generation applied against a </a:t>
            </a:r>
            <a:r>
              <a:rPr lang="en-US" altLang="zh-TW" smtClean="0">
                <a:solidFill>
                  <a:srgbClr val="C00000"/>
                </a:solidFill>
              </a:rPr>
              <a:t>time-varying market potential</a:t>
            </a:r>
          </a:p>
          <a:p>
            <a:pPr lvl="1"/>
            <a:r>
              <a:rPr lang="en-US" altLang="zh-TW" smtClean="0"/>
              <a:t>(3) the </a:t>
            </a:r>
            <a:r>
              <a:rPr lang="en-US" altLang="zh-TW" smtClean="0">
                <a:solidFill>
                  <a:srgbClr val="C00000"/>
                </a:solidFill>
              </a:rPr>
              <a:t>substitution</a:t>
            </a:r>
            <a:r>
              <a:rPr lang="en-US" altLang="zh-TW" smtClean="0"/>
              <a:t> of actual and potential sales from earlier to later generations</a:t>
            </a:r>
            <a:endParaRPr lang="zh-TW" altLang="en-US" smtClean="0"/>
          </a:p>
        </p:txBody>
      </p:sp>
      <p:sp>
        <p:nvSpPr>
          <p:cNvPr id="12292" name="投影片編號版面配置區 3"/>
          <p:cNvSpPr>
            <a:spLocks noGrp="1"/>
          </p:cNvSpPr>
          <p:nvPr>
            <p:ph type="sldNum" sz="quarter" idx="10"/>
          </p:nvPr>
        </p:nvSpPr>
        <p:spPr>
          <a:noFill/>
        </p:spPr>
        <p:txBody>
          <a:bodyPr/>
          <a:lstStyle/>
          <a:p>
            <a:fld id="{6B65FF7F-8389-4993-9C6D-B2E5F2E4ADB3}" type="slidenum">
              <a:rPr lang="en-US" altLang="zh-TW">
                <a:solidFill>
                  <a:prstClr val="white"/>
                </a:solidFill>
              </a:rPr>
              <a:pPr/>
              <a:t>37</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noChangeArrowheads="1"/>
          </p:cNvSpPr>
          <p:nvPr>
            <p:ph type="title"/>
          </p:nvPr>
        </p:nvSpPr>
        <p:spPr/>
        <p:txBody>
          <a:bodyPr/>
          <a:lstStyle/>
          <a:p>
            <a:r>
              <a:rPr lang="en-US" altLang="zh-TW" smtClean="0"/>
              <a:t>Fundamental</a:t>
            </a:r>
            <a:endParaRPr lang="zh-TW" altLang="en-US" smtClean="0"/>
          </a:p>
        </p:txBody>
      </p:sp>
      <p:sp>
        <p:nvSpPr>
          <p:cNvPr id="10243"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a:noFill/>
              </a:rPr>
              <a:t> </a:t>
            </a:r>
          </a:p>
        </p:txBody>
      </p:sp>
      <p:sp>
        <p:nvSpPr>
          <p:cNvPr id="13316" name="投影片編號版面配置區 3"/>
          <p:cNvSpPr>
            <a:spLocks noGrp="1"/>
          </p:cNvSpPr>
          <p:nvPr>
            <p:ph type="sldNum" sz="quarter" idx="10"/>
          </p:nvPr>
        </p:nvSpPr>
        <p:spPr>
          <a:noFill/>
        </p:spPr>
        <p:txBody>
          <a:bodyPr/>
          <a:lstStyle/>
          <a:p>
            <a:fld id="{49BB11D0-6E24-4F8C-BAEF-6076265612C4}" type="slidenum">
              <a:rPr lang="en-US" altLang="zh-TW">
                <a:solidFill>
                  <a:prstClr val="white"/>
                </a:solidFill>
              </a:rPr>
              <a:pPr/>
              <a:t>38</a:t>
            </a:fld>
            <a:endParaRPr lang="en-US" altLang="zh-TW">
              <a:solidFill>
                <a:prstClr val="white"/>
              </a:solidFill>
            </a:endParaRPr>
          </a:p>
        </p:txBody>
      </p:sp>
      <p:pic>
        <p:nvPicPr>
          <p:cNvPr id="13317" name="圖片 1"/>
          <p:cNvPicPr>
            <a:picLocks noChangeAspect="1" noChangeArrowheads="1"/>
          </p:cNvPicPr>
          <p:nvPr/>
        </p:nvPicPr>
        <p:blipFill>
          <a:blip r:embed="rId3" cstate="print"/>
          <a:srcRect/>
          <a:stretch>
            <a:fillRect/>
          </a:stretch>
        </p:blipFill>
        <p:spPr bwMode="auto">
          <a:xfrm>
            <a:off x="983275" y="4581528"/>
            <a:ext cx="7007469" cy="100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noChangeArrowheads="1"/>
          </p:cNvSpPr>
          <p:nvPr>
            <p:ph type="title"/>
          </p:nvPr>
        </p:nvSpPr>
        <p:spPr/>
        <p:txBody>
          <a:bodyPr/>
          <a:lstStyle/>
          <a:p>
            <a:r>
              <a:rPr lang="en-US" altLang="zh-TW" smtClean="0"/>
              <a:t>Fundamental</a:t>
            </a:r>
            <a:endParaRPr lang="zh-TW" altLang="en-US" smtClean="0"/>
          </a:p>
        </p:txBody>
      </p:sp>
      <p:sp>
        <p:nvSpPr>
          <p:cNvPr id="14339" name="內容版面配置區 2"/>
          <p:cNvSpPr>
            <a:spLocks noGrp="1" noChangeArrowheads="1"/>
          </p:cNvSpPr>
          <p:nvPr>
            <p:ph idx="1"/>
          </p:nvPr>
        </p:nvSpPr>
        <p:spPr/>
        <p:txBody>
          <a:bodyPr/>
          <a:lstStyle/>
          <a:p>
            <a:r>
              <a:rPr lang="en-US" altLang="zh-TW" dirty="0" smtClean="0"/>
              <a:t>Multi-generation diffusion model</a:t>
            </a:r>
          </a:p>
          <a:p>
            <a:pPr lvl="1"/>
            <a:r>
              <a:rPr lang="en-US" altLang="zh-TW" dirty="0" smtClean="0"/>
              <a:t>Norton</a:t>
            </a:r>
          </a:p>
          <a:p>
            <a:pPr lvl="1"/>
            <a:endParaRPr lang="en-US" altLang="zh-TW" dirty="0" smtClean="0"/>
          </a:p>
          <a:p>
            <a:pPr lvl="1"/>
            <a:endParaRPr lang="en-US" altLang="zh-TW" dirty="0" smtClean="0"/>
          </a:p>
          <a:p>
            <a:pPr lvl="1"/>
            <a:endParaRPr lang="en-US" altLang="zh-TW" dirty="0" smtClean="0"/>
          </a:p>
          <a:p>
            <a:pPr lvl="1"/>
            <a:r>
              <a:rPr lang="en-US" altLang="zh-TW" dirty="0" err="1" smtClean="0"/>
              <a:t>Speece</a:t>
            </a:r>
            <a:r>
              <a:rPr lang="en-US" altLang="zh-TW" dirty="0" smtClean="0"/>
              <a:t> and </a:t>
            </a:r>
            <a:r>
              <a:rPr lang="en-US" altLang="zh-TW" dirty="0" err="1" smtClean="0"/>
              <a:t>Maclachlan</a:t>
            </a:r>
            <a:r>
              <a:rPr lang="en-US" altLang="zh-TW" dirty="0" smtClean="0"/>
              <a:t> (1992) extended the multi-generation diffusion model by </a:t>
            </a:r>
            <a:r>
              <a:rPr lang="en-US" altLang="zh-TW" dirty="0" smtClean="0">
                <a:solidFill>
                  <a:srgbClr val="C00000"/>
                </a:solidFill>
              </a:rPr>
              <a:t>incorporating the pricing factor</a:t>
            </a:r>
            <a:endParaRPr lang="zh-TW" altLang="en-US" dirty="0" smtClean="0">
              <a:solidFill>
                <a:srgbClr val="C00000"/>
              </a:solidFill>
            </a:endParaRPr>
          </a:p>
        </p:txBody>
      </p:sp>
      <p:sp>
        <p:nvSpPr>
          <p:cNvPr id="14340" name="投影片編號版面配置區 3"/>
          <p:cNvSpPr>
            <a:spLocks noGrp="1"/>
          </p:cNvSpPr>
          <p:nvPr>
            <p:ph type="sldNum" sz="quarter" idx="10"/>
          </p:nvPr>
        </p:nvSpPr>
        <p:spPr>
          <a:noFill/>
        </p:spPr>
        <p:txBody>
          <a:bodyPr/>
          <a:lstStyle/>
          <a:p>
            <a:fld id="{7308AE46-ECD6-4411-983E-632144321E61}" type="slidenum">
              <a:rPr lang="en-US" altLang="zh-TW">
                <a:solidFill>
                  <a:prstClr val="white"/>
                </a:solidFill>
              </a:rPr>
              <a:pPr/>
              <a:t>39</a:t>
            </a:fld>
            <a:endParaRPr lang="en-US" altLang="zh-TW">
              <a:solidFill>
                <a:prstClr val="white"/>
              </a:solidFill>
            </a:endParaRPr>
          </a:p>
        </p:txBody>
      </p:sp>
      <p:pic>
        <p:nvPicPr>
          <p:cNvPr id="14341" name="圖片 2"/>
          <p:cNvPicPr>
            <a:picLocks noChangeAspect="1" noChangeArrowheads="1"/>
          </p:cNvPicPr>
          <p:nvPr/>
        </p:nvPicPr>
        <p:blipFill>
          <a:blip r:embed="rId2" cstate="print"/>
          <a:srcRect/>
          <a:stretch>
            <a:fillRect/>
          </a:stretch>
        </p:blipFill>
        <p:spPr bwMode="auto">
          <a:xfrm>
            <a:off x="849924" y="1916116"/>
            <a:ext cx="5184531" cy="1177925"/>
          </a:xfrm>
          <a:prstGeom prst="rect">
            <a:avLst/>
          </a:prstGeom>
          <a:noFill/>
          <a:ln w="9525">
            <a:noFill/>
            <a:miter lim="800000"/>
            <a:headEnd/>
            <a:tailEnd/>
          </a:ln>
        </p:spPr>
      </p:pic>
      <p:pic>
        <p:nvPicPr>
          <p:cNvPr id="14342" name="圖片 3"/>
          <p:cNvPicPr>
            <a:picLocks noChangeAspect="1" noChangeArrowheads="1"/>
          </p:cNvPicPr>
          <p:nvPr/>
        </p:nvPicPr>
        <p:blipFill>
          <a:blip r:embed="rId3" cstate="print"/>
          <a:srcRect/>
          <a:stretch>
            <a:fillRect/>
          </a:stretch>
        </p:blipFill>
        <p:spPr bwMode="auto">
          <a:xfrm>
            <a:off x="877766" y="4189413"/>
            <a:ext cx="4951534" cy="205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影響 </a:t>
            </a:r>
            <a:r>
              <a:rPr lang="en-US" altLang="zh-TW" dirty="0" smtClean="0"/>
              <a:t>Ball Shear </a:t>
            </a:r>
            <a:r>
              <a:rPr lang="zh-TW" altLang="en-US" dirty="0" smtClean="0"/>
              <a:t>值之要素選擇</a:t>
            </a:r>
            <a:endParaRPr lang="zh-TW" altLang="en-US" dirty="0"/>
          </a:p>
        </p:txBody>
      </p:sp>
      <p:sp>
        <p:nvSpPr>
          <p:cNvPr id="3" name="內容版面配置區 2"/>
          <p:cNvSpPr>
            <a:spLocks noGrp="1"/>
          </p:cNvSpPr>
          <p:nvPr>
            <p:ph idx="1"/>
          </p:nvPr>
        </p:nvSpPr>
        <p:spPr>
          <a:xfrm>
            <a:off x="431801" y="1549501"/>
            <a:ext cx="8859493" cy="473263"/>
          </a:xfrm>
        </p:spPr>
        <p:txBody>
          <a:bodyPr/>
          <a:lstStyle/>
          <a:p>
            <a:r>
              <a:rPr lang="zh-TW" altLang="en-US" sz="2200" dirty="0" smtClean="0"/>
              <a:t>影響要素大致歸納如下：</a:t>
            </a:r>
            <a:endParaRPr lang="en-US" altLang="zh-TW" sz="2200" dirty="0" smtClean="0"/>
          </a:p>
        </p:txBody>
      </p:sp>
      <p:sp>
        <p:nvSpPr>
          <p:cNvPr id="4" name="投影片編號版面配置區 3"/>
          <p:cNvSpPr>
            <a:spLocks noGrp="1"/>
          </p:cNvSpPr>
          <p:nvPr>
            <p:ph type="sldNum" sz="quarter" idx="10"/>
          </p:nvPr>
        </p:nvSpPr>
        <p:spPr/>
        <p:txBody>
          <a:bodyPr/>
          <a:lstStyle/>
          <a:p>
            <a:pPr>
              <a:defRPr/>
            </a:pPr>
            <a:fld id="{539B1805-3B11-41A6-9C0D-3C2201D47B8E}" type="slidenum">
              <a:rPr lang="en-US" altLang="zh-TW" smtClean="0"/>
              <a:pPr>
                <a:defRPr/>
              </a:pPr>
              <a:t>4</a:t>
            </a:fld>
            <a:endParaRPr lang="en-US" altLang="zh-TW"/>
          </a:p>
        </p:txBody>
      </p:sp>
      <p:sp>
        <p:nvSpPr>
          <p:cNvPr id="5" name="內容版面配置區 2"/>
          <p:cNvSpPr txBox="1">
            <a:spLocks/>
          </p:cNvSpPr>
          <p:nvPr/>
        </p:nvSpPr>
        <p:spPr bwMode="auto">
          <a:xfrm>
            <a:off x="468480" y="5665503"/>
            <a:ext cx="8280400" cy="797627"/>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r>
              <a:rPr lang="zh-TW" altLang="en-US" sz="2200" kern="0" dirty="0"/>
              <a:t>公司人員在後續</a:t>
            </a:r>
            <a:r>
              <a:rPr lang="en-US" altLang="zh-TW" sz="2200" kern="0" dirty="0"/>
              <a:t>EWMA</a:t>
            </a:r>
            <a:r>
              <a:rPr lang="zh-TW" altLang="en-US" sz="2200" kern="0" dirty="0"/>
              <a:t>監控機台時，僅有依照機型分類，並無將其他因素納入，故異常程式判定部分也</a:t>
            </a:r>
            <a:r>
              <a:rPr lang="zh-TW" altLang="en-US" sz="2200" kern="0" dirty="0">
                <a:solidFill>
                  <a:srgbClr val="FF0000"/>
                </a:solidFill>
              </a:rPr>
              <a:t>僅納入機型</a:t>
            </a:r>
            <a:r>
              <a:rPr lang="zh-TW" altLang="en-US" sz="2200" kern="0" dirty="0"/>
              <a:t>。</a:t>
            </a:r>
            <a:endParaRPr lang="en-US" altLang="zh-TW" sz="2200" kern="0" dirty="0"/>
          </a:p>
        </p:txBody>
      </p:sp>
      <p:graphicFrame>
        <p:nvGraphicFramePr>
          <p:cNvPr id="6" name="表格 5"/>
          <p:cNvGraphicFramePr>
            <a:graphicFrameLocks noGrp="1"/>
          </p:cNvGraphicFramePr>
          <p:nvPr>
            <p:extLst/>
          </p:nvPr>
        </p:nvGraphicFramePr>
        <p:xfrm>
          <a:off x="431801" y="2146958"/>
          <a:ext cx="8375605" cy="3224911"/>
        </p:xfrm>
        <a:graphic>
          <a:graphicData uri="http://schemas.openxmlformats.org/drawingml/2006/table">
            <a:tbl>
              <a:tblPr firstRow="1" bandRow="1">
                <a:tableStyleId>{5C22544A-7EE6-4342-B048-85BDC9FD1C3A}</a:tableStyleId>
              </a:tblPr>
              <a:tblGrid>
                <a:gridCol w="2011751">
                  <a:extLst>
                    <a:ext uri="{9D8B030D-6E8A-4147-A177-3AD203B41FA5}">
                      <a16:colId xmlns="" xmlns:a16="http://schemas.microsoft.com/office/drawing/2014/main" val="3466501406"/>
                    </a:ext>
                  </a:extLst>
                </a:gridCol>
                <a:gridCol w="6363854">
                  <a:extLst>
                    <a:ext uri="{9D8B030D-6E8A-4147-A177-3AD203B41FA5}">
                      <a16:colId xmlns="" xmlns:a16="http://schemas.microsoft.com/office/drawing/2014/main" val="1264701316"/>
                    </a:ext>
                  </a:extLst>
                </a:gridCol>
              </a:tblGrid>
              <a:tr h="420751">
                <a:tc>
                  <a:txBody>
                    <a:bodyPr/>
                    <a:lstStyle/>
                    <a:p>
                      <a:pPr algn="ctr"/>
                      <a:r>
                        <a:rPr lang="zh-TW" altLang="en-US" sz="2000" dirty="0" smtClean="0"/>
                        <a:t>影響</a:t>
                      </a:r>
                      <a:r>
                        <a:rPr lang="en-US" altLang="zh-TW" sz="2000" dirty="0" smtClean="0"/>
                        <a:t>BS</a:t>
                      </a:r>
                      <a:r>
                        <a:rPr lang="zh-TW" altLang="en-US" sz="2000" dirty="0" smtClean="0"/>
                        <a:t>值要素</a:t>
                      </a:r>
                      <a:endParaRPr lang="zh-TW" altLang="en-US" sz="2000" dirty="0"/>
                    </a:p>
                  </a:txBody>
                  <a:tcPr anchor="ctr"/>
                </a:tc>
                <a:tc>
                  <a:txBody>
                    <a:bodyPr/>
                    <a:lstStyle/>
                    <a:p>
                      <a:pPr algn="ctr"/>
                      <a:r>
                        <a:rPr lang="zh-TW" altLang="en-US" sz="2000" dirty="0" smtClean="0"/>
                        <a:t>原因</a:t>
                      </a:r>
                      <a:endParaRPr lang="zh-TW" altLang="en-US" sz="2000" dirty="0"/>
                    </a:p>
                  </a:txBody>
                  <a:tcPr anchor="ctr"/>
                </a:tc>
                <a:extLst>
                  <a:ext uri="{0D108BD9-81ED-4DB2-BD59-A6C34878D82A}">
                    <a16:rowId xmlns="" xmlns:a16="http://schemas.microsoft.com/office/drawing/2014/main" val="1290303127"/>
                  </a:ext>
                </a:extLst>
              </a:tr>
              <a:tr h="701040">
                <a:tc>
                  <a:txBody>
                    <a:bodyPr/>
                    <a:lstStyle/>
                    <a:p>
                      <a:r>
                        <a:rPr lang="zh-TW" altLang="en-US" sz="2000" dirty="0" smtClean="0"/>
                        <a:t>機型</a:t>
                      </a:r>
                      <a:endParaRPr lang="zh-TW" altLang="en-US" sz="2000" dirty="0"/>
                    </a:p>
                  </a:txBody>
                  <a:tcPr anchor="ctr"/>
                </a:tc>
                <a:tc>
                  <a:txBody>
                    <a:bodyPr/>
                    <a:lstStyle/>
                    <a:p>
                      <a:r>
                        <a:rPr lang="zh-TW" altLang="en-US" sz="2000" dirty="0" smtClean="0"/>
                        <a:t>機型新舊問題導致打線參數有些微不同</a:t>
                      </a:r>
                    </a:p>
                  </a:txBody>
                  <a:tcPr anchor="ctr"/>
                </a:tc>
                <a:extLst>
                  <a:ext uri="{0D108BD9-81ED-4DB2-BD59-A6C34878D82A}">
                    <a16:rowId xmlns="" xmlns:a16="http://schemas.microsoft.com/office/drawing/2014/main" val="4290834341"/>
                  </a:ext>
                </a:extLst>
              </a:tr>
              <a:tr h="701040">
                <a:tc>
                  <a:txBody>
                    <a:bodyPr/>
                    <a:lstStyle/>
                    <a:p>
                      <a:r>
                        <a:rPr lang="zh-TW" altLang="en-US" sz="2000" dirty="0" smtClean="0"/>
                        <a:t>推球機</a:t>
                      </a:r>
                      <a:endParaRPr lang="zh-TW" altLang="en-US" sz="2000" dirty="0"/>
                    </a:p>
                  </a:txBody>
                  <a:tcPr anchor="ctr"/>
                </a:tc>
                <a:tc>
                  <a:txBody>
                    <a:bodyPr/>
                    <a:lstStyle/>
                    <a:p>
                      <a:r>
                        <a:rPr lang="zh-TW" altLang="en-US" sz="2000" dirty="0" smtClean="0"/>
                        <a:t>不同樓層使用之推球機不同</a:t>
                      </a:r>
                      <a:endParaRPr lang="zh-TW" altLang="en-US" sz="2000" dirty="0"/>
                    </a:p>
                  </a:txBody>
                  <a:tcPr anchor="ctr"/>
                </a:tc>
                <a:extLst>
                  <a:ext uri="{0D108BD9-81ED-4DB2-BD59-A6C34878D82A}">
                    <a16:rowId xmlns="" xmlns:a16="http://schemas.microsoft.com/office/drawing/2014/main" val="4159276611"/>
                  </a:ext>
                </a:extLst>
              </a:tr>
              <a:tr h="701040">
                <a:tc>
                  <a:txBody>
                    <a:bodyPr/>
                    <a:lstStyle/>
                    <a:p>
                      <a:r>
                        <a:rPr lang="en-US" altLang="zh-TW" sz="2000" dirty="0" smtClean="0"/>
                        <a:t>CID</a:t>
                      </a:r>
                      <a:endParaRPr lang="zh-TW" altLang="en-US" sz="2000" dirty="0"/>
                    </a:p>
                  </a:txBody>
                  <a:tcPr anchor="ctr"/>
                </a:tc>
                <a:tc>
                  <a:txBody>
                    <a:bodyPr/>
                    <a:lstStyle/>
                    <a:p>
                      <a:r>
                        <a:rPr lang="zh-TW" altLang="en-US" sz="2000" dirty="0" smtClean="0"/>
                        <a:t>下列三者改變其一即更新：</a:t>
                      </a:r>
                      <a:r>
                        <a:rPr lang="en-US" altLang="zh-TW" sz="2000" dirty="0" smtClean="0"/>
                        <a:t>Sample Size</a:t>
                      </a:r>
                      <a:r>
                        <a:rPr lang="zh-TW" altLang="en-US" sz="2000" dirty="0" smtClean="0"/>
                        <a:t>改變、換廠區、 </a:t>
                      </a:r>
                      <a:r>
                        <a:rPr lang="en-US" altLang="zh-TW" sz="2000" dirty="0" smtClean="0"/>
                        <a:t>Spec </a:t>
                      </a:r>
                      <a:r>
                        <a:rPr lang="zh-TW" altLang="en-US" sz="2000" dirty="0" smtClean="0"/>
                        <a:t>改變 </a:t>
                      </a:r>
                    </a:p>
                  </a:txBody>
                  <a:tcPr anchor="ctr"/>
                </a:tc>
                <a:extLst>
                  <a:ext uri="{0D108BD9-81ED-4DB2-BD59-A6C34878D82A}">
                    <a16:rowId xmlns="" xmlns:a16="http://schemas.microsoft.com/office/drawing/2014/main" val="292370726"/>
                  </a:ext>
                </a:extLst>
              </a:tr>
              <a:tr h="701040">
                <a:tc>
                  <a:txBody>
                    <a:bodyPr/>
                    <a:lstStyle/>
                    <a:p>
                      <a:r>
                        <a:rPr lang="zh-TW" altLang="en-US" sz="2000" dirty="0" smtClean="0"/>
                        <a:t>管制界限</a:t>
                      </a:r>
                      <a:endParaRPr lang="zh-TW" altLang="en-US" sz="2000" dirty="0"/>
                    </a:p>
                  </a:txBody>
                  <a:tcPr anchor="ctr"/>
                </a:tc>
                <a:tc>
                  <a:txBody>
                    <a:bodyPr/>
                    <a:lstStyle/>
                    <a:p>
                      <a:r>
                        <a:rPr lang="zh-TW" altLang="en-US" sz="2000" dirty="0" smtClean="0"/>
                        <a:t>隨時間人為更新 </a:t>
                      </a:r>
                      <a:r>
                        <a:rPr lang="en-US" altLang="zh-TW" sz="2000" dirty="0" smtClean="0"/>
                        <a:t>(</a:t>
                      </a:r>
                      <a:r>
                        <a:rPr lang="zh-TW" altLang="en-US" sz="2000" dirty="0" smtClean="0"/>
                        <a:t>縮窄</a:t>
                      </a:r>
                      <a:r>
                        <a:rPr lang="en-US" altLang="zh-TW" sz="2000" dirty="0" smtClean="0"/>
                        <a:t>)</a:t>
                      </a:r>
                      <a:endParaRPr lang="zh-TW" altLang="en-US" sz="2000" dirty="0" smtClean="0"/>
                    </a:p>
                  </a:txBody>
                  <a:tcPr anchor="ctr"/>
                </a:tc>
                <a:extLst>
                  <a:ext uri="{0D108BD9-81ED-4DB2-BD59-A6C34878D82A}">
                    <a16:rowId xmlns="" xmlns:a16="http://schemas.microsoft.com/office/drawing/2014/main" val="278604937"/>
                  </a:ext>
                </a:extLst>
              </a:tr>
            </a:tbl>
          </a:graphicData>
        </a:graphic>
      </p:graphicFrame>
    </p:spTree>
    <p:extLst>
      <p:ext uri="{BB962C8B-B14F-4D97-AF65-F5344CB8AC3E}">
        <p14:creationId xmlns:p14="http://schemas.microsoft.com/office/powerpoint/2010/main" xmlns="" val="3457254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noChangeArrowheads="1"/>
          </p:cNvSpPr>
          <p:nvPr>
            <p:ph type="title"/>
          </p:nvPr>
        </p:nvSpPr>
        <p:spPr/>
        <p:txBody>
          <a:bodyPr/>
          <a:lstStyle/>
          <a:p>
            <a:r>
              <a:rPr lang="en-US" altLang="zh-TW" smtClean="0"/>
              <a:t>Fundamental</a:t>
            </a:r>
            <a:endParaRPr lang="zh-TW" altLang="en-US" smtClean="0"/>
          </a:p>
        </p:txBody>
      </p:sp>
      <p:sp>
        <p:nvSpPr>
          <p:cNvPr id="15363" name="內容版面配置區 2"/>
          <p:cNvSpPr>
            <a:spLocks noGrp="1" noChangeArrowheads="1"/>
          </p:cNvSpPr>
          <p:nvPr>
            <p:ph idx="1"/>
          </p:nvPr>
        </p:nvSpPr>
        <p:spPr/>
        <p:txBody>
          <a:bodyPr/>
          <a:lstStyle/>
          <a:p>
            <a:r>
              <a:rPr lang="en-US" altLang="zh-TW" smtClean="0"/>
              <a:t>Multi-generation diffusion model</a:t>
            </a:r>
          </a:p>
          <a:p>
            <a:pPr lvl="1"/>
            <a:r>
              <a:rPr lang="en-US" altLang="zh-TW" smtClean="0"/>
              <a:t>Speece and Maclachlan (1995) considered the factors of price and growth in a multi-generation diffusion model </a:t>
            </a:r>
          </a:p>
          <a:p>
            <a:pPr lvl="1"/>
            <a:endParaRPr lang="en-US" altLang="zh-TW" smtClean="0"/>
          </a:p>
          <a:p>
            <a:pPr lvl="1"/>
            <a:endParaRPr lang="en-US" altLang="zh-TW" smtClean="0"/>
          </a:p>
        </p:txBody>
      </p:sp>
      <p:sp>
        <p:nvSpPr>
          <p:cNvPr id="15364" name="投影片編號版面配置區 3"/>
          <p:cNvSpPr>
            <a:spLocks noGrp="1"/>
          </p:cNvSpPr>
          <p:nvPr>
            <p:ph type="sldNum" sz="quarter" idx="10"/>
          </p:nvPr>
        </p:nvSpPr>
        <p:spPr>
          <a:noFill/>
        </p:spPr>
        <p:txBody>
          <a:bodyPr/>
          <a:lstStyle/>
          <a:p>
            <a:fld id="{9EA110E4-BFEE-44CF-8F14-F11B3220D7B7}" type="slidenum">
              <a:rPr lang="en-US" altLang="zh-TW">
                <a:solidFill>
                  <a:prstClr val="white"/>
                </a:solidFill>
              </a:rPr>
              <a:pPr/>
              <a:t>40</a:t>
            </a:fld>
            <a:endParaRPr lang="en-US" altLang="zh-TW">
              <a:solidFill>
                <a:prstClr val="white"/>
              </a:solidFill>
            </a:endParaRPr>
          </a:p>
        </p:txBody>
      </p:sp>
      <p:pic>
        <p:nvPicPr>
          <p:cNvPr id="15365" name="圖片 1"/>
          <p:cNvPicPr>
            <a:picLocks noChangeAspect="1" noChangeArrowheads="1"/>
          </p:cNvPicPr>
          <p:nvPr/>
        </p:nvPicPr>
        <p:blipFill>
          <a:blip r:embed="rId2" cstate="print"/>
          <a:srcRect/>
          <a:stretch>
            <a:fillRect/>
          </a:stretch>
        </p:blipFill>
        <p:spPr bwMode="auto">
          <a:xfrm>
            <a:off x="1434613" y="2492378"/>
            <a:ext cx="6274777" cy="936625"/>
          </a:xfrm>
          <a:prstGeom prst="rect">
            <a:avLst/>
          </a:prstGeom>
          <a:noFill/>
          <a:ln w="9525">
            <a:noFill/>
            <a:miter lim="800000"/>
            <a:headEnd/>
            <a:tailEnd/>
          </a:ln>
        </p:spPr>
      </p:pic>
      <p:pic>
        <p:nvPicPr>
          <p:cNvPr id="15366" name="圖片 4"/>
          <p:cNvPicPr>
            <a:picLocks noChangeAspect="1" noChangeArrowheads="1"/>
          </p:cNvPicPr>
          <p:nvPr/>
        </p:nvPicPr>
        <p:blipFill>
          <a:blip r:embed="rId3" cstate="print"/>
          <a:srcRect/>
          <a:stretch>
            <a:fillRect/>
          </a:stretch>
        </p:blipFill>
        <p:spPr bwMode="auto">
          <a:xfrm>
            <a:off x="309198" y="3457575"/>
            <a:ext cx="8373208" cy="2903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noChangeArrowheads="1"/>
          </p:cNvSpPr>
          <p:nvPr>
            <p:ph type="title"/>
          </p:nvPr>
        </p:nvSpPr>
        <p:spPr/>
        <p:txBody>
          <a:bodyPr/>
          <a:lstStyle/>
          <a:p>
            <a:r>
              <a:rPr lang="en-US" altLang="zh-TW" smtClean="0"/>
              <a:t>Approach</a:t>
            </a:r>
            <a:endParaRPr lang="zh-TW" altLang="en-US" smtClean="0"/>
          </a:p>
        </p:txBody>
      </p:sp>
      <p:sp>
        <p:nvSpPr>
          <p:cNvPr id="16387" name="投影片編號版面配置區 3"/>
          <p:cNvSpPr>
            <a:spLocks noGrp="1"/>
          </p:cNvSpPr>
          <p:nvPr>
            <p:ph type="sldNum" sz="quarter" idx="10"/>
          </p:nvPr>
        </p:nvSpPr>
        <p:spPr>
          <a:noFill/>
        </p:spPr>
        <p:txBody>
          <a:bodyPr/>
          <a:lstStyle/>
          <a:p>
            <a:fld id="{2506E3CC-9AA6-439F-9447-E02DB635B529}" type="slidenum">
              <a:rPr lang="en-US" altLang="zh-TW">
                <a:solidFill>
                  <a:prstClr val="white"/>
                </a:solidFill>
              </a:rPr>
              <a:pPr/>
              <a:t>41</a:t>
            </a:fld>
            <a:endParaRPr lang="en-US" altLang="zh-TW">
              <a:solidFill>
                <a:prstClr val="white"/>
              </a:solidFill>
            </a:endParaRPr>
          </a:p>
        </p:txBody>
      </p:sp>
      <p:pic>
        <p:nvPicPr>
          <p:cNvPr id="16388" name="圖片 2"/>
          <p:cNvPicPr>
            <a:picLocks noChangeAspect="1" noChangeArrowheads="1"/>
          </p:cNvPicPr>
          <p:nvPr/>
        </p:nvPicPr>
        <p:blipFill>
          <a:blip r:embed="rId2" cstate="print"/>
          <a:srcRect b="5077"/>
          <a:stretch>
            <a:fillRect/>
          </a:stretch>
        </p:blipFill>
        <p:spPr bwMode="auto">
          <a:xfrm>
            <a:off x="2412025" y="-7938"/>
            <a:ext cx="4951535" cy="6870701"/>
          </a:xfrm>
          <a:prstGeom prst="rect">
            <a:avLst/>
          </a:prstGeom>
          <a:noFill/>
          <a:ln w="9525">
            <a:noFill/>
            <a:miter lim="800000"/>
            <a:headEnd/>
            <a:tailEnd/>
          </a:ln>
        </p:spPr>
      </p:pic>
      <p:sp>
        <p:nvSpPr>
          <p:cNvPr id="16389" name="內容版面配置區 4"/>
          <p:cNvSpPr>
            <a:spLocks noGrp="1" noChangeArrowheads="1"/>
          </p:cNvSpPr>
          <p:nvPr>
            <p:ph idx="1"/>
          </p:nvPr>
        </p:nvSpPr>
        <p:spPr/>
        <p:txBody>
          <a:bodyPr/>
          <a:lstStyle/>
          <a:p>
            <a:endParaRPr lang="zh-TW"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noChangeArrowheads="1"/>
          </p:cNvSpPr>
          <p:nvPr>
            <p:ph type="title"/>
          </p:nvPr>
        </p:nvSpPr>
        <p:spPr/>
        <p:txBody>
          <a:bodyPr/>
          <a:lstStyle/>
          <a:p>
            <a:r>
              <a:rPr lang="en-US" altLang="zh-TW" smtClean="0"/>
              <a:t>Approach</a:t>
            </a:r>
            <a:endParaRPr lang="zh-TW" altLang="en-US" smtClean="0"/>
          </a:p>
        </p:txBody>
      </p:sp>
      <p:sp>
        <p:nvSpPr>
          <p:cNvPr id="17411" name="內容版面配置區 2"/>
          <p:cNvSpPr>
            <a:spLocks noGrp="1" noChangeArrowheads="1"/>
          </p:cNvSpPr>
          <p:nvPr>
            <p:ph idx="1"/>
          </p:nvPr>
        </p:nvSpPr>
        <p:spPr/>
        <p:txBody>
          <a:bodyPr/>
          <a:lstStyle/>
          <a:p>
            <a:r>
              <a:rPr lang="en-US" altLang="zh-TW" smtClean="0"/>
              <a:t>Problem definition </a:t>
            </a:r>
          </a:p>
          <a:p>
            <a:pPr lvl="1"/>
            <a:r>
              <a:rPr lang="zh-TW" altLang="zh-TW" smtClean="0"/>
              <a:t>Semiconductor industry is growing rapidly, thus </a:t>
            </a:r>
            <a:r>
              <a:rPr lang="zh-TW" altLang="zh-TW" smtClean="0">
                <a:solidFill>
                  <a:srgbClr val="C00000"/>
                </a:solidFill>
              </a:rPr>
              <a:t>shortening the product life cycle</a:t>
            </a:r>
            <a:r>
              <a:rPr lang="zh-TW" altLang="zh-TW" smtClean="0"/>
              <a:t> (PLC) of semiconductor products.</a:t>
            </a:r>
          </a:p>
          <a:p>
            <a:pPr lvl="1"/>
            <a:r>
              <a:rPr lang="zh-TW" altLang="zh-TW" smtClean="0"/>
              <a:t>In the semiconductor industry, R&amp;D costs and capital investment requirements are enormous. To </a:t>
            </a:r>
            <a:r>
              <a:rPr lang="zh-TW" altLang="zh-TW" smtClean="0">
                <a:solidFill>
                  <a:srgbClr val="C00000"/>
                </a:solidFill>
              </a:rPr>
              <a:t>allocate the resource </a:t>
            </a:r>
            <a:r>
              <a:rPr lang="zh-TW" altLang="zh-TW" smtClean="0"/>
              <a:t>efficiently and thus to ensure efficient resource allocation firms require a method of accurately describing PLC and </a:t>
            </a:r>
            <a:r>
              <a:rPr lang="zh-TW" altLang="zh-TW" smtClean="0">
                <a:solidFill>
                  <a:srgbClr val="C00000"/>
                </a:solidFill>
              </a:rPr>
              <a:t>forecasting product demand</a:t>
            </a:r>
            <a:r>
              <a:rPr lang="zh-TW" altLang="zh-TW" smtClean="0"/>
              <a:t>.</a:t>
            </a:r>
          </a:p>
          <a:p>
            <a:pPr lvl="1"/>
            <a:r>
              <a:rPr lang="zh-TW" altLang="zh-TW" smtClean="0"/>
              <a:t>This study designs a </a:t>
            </a:r>
            <a:r>
              <a:rPr lang="zh-TW" altLang="zh-TW" smtClean="0">
                <a:solidFill>
                  <a:srgbClr val="C00000"/>
                </a:solidFill>
              </a:rPr>
              <a:t>demand forecasting framework </a:t>
            </a:r>
            <a:r>
              <a:rPr lang="zh-TW" altLang="zh-TW" smtClean="0"/>
              <a:t>for accurately forecasting product demand, thus providing valuable information to assist managers in </a:t>
            </a:r>
            <a:r>
              <a:rPr lang="zh-TW" altLang="zh-TW" smtClean="0">
                <a:solidFill>
                  <a:srgbClr val="C00000"/>
                </a:solidFill>
              </a:rPr>
              <a:t>decision-making</a:t>
            </a:r>
            <a:r>
              <a:rPr lang="zh-TW" altLang="zh-TW" smtClean="0"/>
              <a:t> regarding </a:t>
            </a:r>
            <a:r>
              <a:rPr lang="zh-TW" altLang="zh-TW" smtClean="0">
                <a:solidFill>
                  <a:srgbClr val="C00000"/>
                </a:solidFill>
              </a:rPr>
              <a:t>capacity planning</a:t>
            </a:r>
            <a:r>
              <a:rPr lang="zh-TW" altLang="zh-TW" smtClean="0"/>
              <a:t>.</a:t>
            </a:r>
            <a:endParaRPr lang="zh-TW" altLang="en-US" smtClean="0"/>
          </a:p>
        </p:txBody>
      </p:sp>
      <p:sp>
        <p:nvSpPr>
          <p:cNvPr id="17412" name="投影片編號版面配置區 3"/>
          <p:cNvSpPr>
            <a:spLocks noGrp="1"/>
          </p:cNvSpPr>
          <p:nvPr>
            <p:ph type="sldNum" sz="quarter" idx="10"/>
          </p:nvPr>
        </p:nvSpPr>
        <p:spPr>
          <a:noFill/>
        </p:spPr>
        <p:txBody>
          <a:bodyPr/>
          <a:lstStyle/>
          <a:p>
            <a:fld id="{8F4EBCD5-AD5D-4F0F-8001-FF4B0B0962C7}" type="slidenum">
              <a:rPr lang="en-US" altLang="zh-TW">
                <a:solidFill>
                  <a:prstClr val="white"/>
                </a:solidFill>
              </a:rPr>
              <a:pPr/>
              <a:t>42</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noChangeArrowheads="1"/>
          </p:cNvSpPr>
          <p:nvPr>
            <p:ph type="title"/>
          </p:nvPr>
        </p:nvSpPr>
        <p:spPr/>
        <p:txBody>
          <a:bodyPr/>
          <a:lstStyle/>
          <a:p>
            <a:r>
              <a:rPr lang="en-US" altLang="zh-TW" smtClean="0"/>
              <a:t>Approach</a:t>
            </a:r>
            <a:endParaRPr lang="zh-TW" altLang="en-US" smtClean="0"/>
          </a:p>
        </p:txBody>
      </p:sp>
      <p:sp>
        <p:nvSpPr>
          <p:cNvPr id="10243" name="內容版面配置區 2"/>
          <p:cNvSpPr>
            <a:spLocks noGrp="1"/>
          </p:cNvSpPr>
          <p:nvPr>
            <p:ph idx="1"/>
          </p:nvPr>
        </p:nvSpPr>
        <p:spPr/>
        <p:txBody>
          <a:bodyPr/>
          <a:lstStyle/>
          <a:p>
            <a:pPr>
              <a:defRPr/>
            </a:pPr>
            <a:r>
              <a:rPr lang="en-US" altLang="zh-TW" dirty="0"/>
              <a:t>Data preparation</a:t>
            </a:r>
          </a:p>
          <a:p>
            <a:pPr lvl="1">
              <a:defRPr/>
            </a:pPr>
            <a:r>
              <a:rPr lang="en" altLang="zh-TW" dirty="0"/>
              <a:t>Process includes </a:t>
            </a:r>
            <a:r>
              <a:rPr lang="en" altLang="zh-TW" dirty="0">
                <a:solidFill>
                  <a:srgbClr val="C00000"/>
                </a:solidFill>
              </a:rPr>
              <a:t>data collection</a:t>
            </a:r>
            <a:r>
              <a:rPr lang="en" altLang="zh-TW" dirty="0"/>
              <a:t>, </a:t>
            </a:r>
            <a:r>
              <a:rPr lang="en" altLang="zh-TW" dirty="0">
                <a:solidFill>
                  <a:srgbClr val="C00000"/>
                </a:solidFill>
              </a:rPr>
              <a:t>cleaning</a:t>
            </a:r>
            <a:r>
              <a:rPr lang="en" altLang="zh-TW" dirty="0"/>
              <a:t>, and </a:t>
            </a:r>
            <a:r>
              <a:rPr lang="en" altLang="zh-TW" dirty="0">
                <a:solidFill>
                  <a:srgbClr val="C00000"/>
                </a:solidFill>
              </a:rPr>
              <a:t>integration</a:t>
            </a:r>
            <a:r>
              <a:rPr lang="en" altLang="zh-TW" dirty="0"/>
              <a:t> procedures.</a:t>
            </a:r>
            <a:endParaRPr lang="en-US" altLang="zh-TW" dirty="0"/>
          </a:p>
          <a:p>
            <a:pPr lvl="1">
              <a:defRPr/>
            </a:pPr>
            <a:r>
              <a:rPr lang="en" altLang="zh-TW" dirty="0"/>
              <a:t>Data integration merges data from different sources into a file. For example, product prices, semiconductor industry market growth rate, and semiconductor product demand</a:t>
            </a:r>
          </a:p>
          <a:p>
            <a:pPr lvl="1">
              <a:defRPr/>
            </a:pPr>
            <a:r>
              <a:rPr lang="en" altLang="zh-TW" dirty="0"/>
              <a:t>Summarize the same technology and the same product data</a:t>
            </a:r>
          </a:p>
          <a:p>
            <a:pPr marL="457200" lvl="1" indent="0">
              <a:buFontTx/>
              <a:buNone/>
              <a:defRPr/>
            </a:pPr>
            <a:endParaRPr lang="zh-TW" altLang="en-US" dirty="0"/>
          </a:p>
        </p:txBody>
      </p:sp>
      <p:sp>
        <p:nvSpPr>
          <p:cNvPr id="18436" name="投影片編號版面配置區 3"/>
          <p:cNvSpPr>
            <a:spLocks noGrp="1"/>
          </p:cNvSpPr>
          <p:nvPr>
            <p:ph type="sldNum" sz="quarter" idx="10"/>
          </p:nvPr>
        </p:nvSpPr>
        <p:spPr>
          <a:noFill/>
        </p:spPr>
        <p:txBody>
          <a:bodyPr/>
          <a:lstStyle/>
          <a:p>
            <a:fld id="{1A0E3924-2239-4C8B-AD99-743C308925AC}" type="slidenum">
              <a:rPr lang="en-US" altLang="zh-TW">
                <a:solidFill>
                  <a:prstClr val="white"/>
                </a:solidFill>
              </a:rPr>
              <a:pPr/>
              <a:t>43</a:t>
            </a:fld>
            <a:endParaRPr lang="en-US" altLang="zh-TW">
              <a:solidFill>
                <a:prstClr val="white"/>
              </a:solidFill>
            </a:endParaRPr>
          </a:p>
        </p:txBody>
      </p:sp>
      <p:pic>
        <p:nvPicPr>
          <p:cNvPr id="18437" name="圖片 2"/>
          <p:cNvPicPr>
            <a:picLocks noChangeAspect="1" noChangeArrowheads="1"/>
          </p:cNvPicPr>
          <p:nvPr/>
        </p:nvPicPr>
        <p:blipFill>
          <a:blip r:embed="rId2" cstate="print"/>
          <a:srcRect/>
          <a:stretch>
            <a:fillRect/>
          </a:stretch>
        </p:blipFill>
        <p:spPr bwMode="auto">
          <a:xfrm>
            <a:off x="1926983" y="3956053"/>
            <a:ext cx="5569926" cy="263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noChangeArrowheads="1"/>
          </p:cNvSpPr>
          <p:nvPr>
            <p:ph type="title"/>
          </p:nvPr>
        </p:nvSpPr>
        <p:spPr/>
        <p:txBody>
          <a:bodyPr/>
          <a:lstStyle/>
          <a:p>
            <a:r>
              <a:rPr lang="en-US" altLang="zh-TW" smtClean="0"/>
              <a:t>Approach</a:t>
            </a:r>
            <a:endParaRPr lang="zh-TW" altLang="en-US" smtClean="0"/>
          </a:p>
        </p:txBody>
      </p:sp>
      <p:sp>
        <p:nvSpPr>
          <p:cNvPr id="19459" name="內容版面配置區 2"/>
          <p:cNvSpPr>
            <a:spLocks noGrp="1" noChangeArrowheads="1"/>
          </p:cNvSpPr>
          <p:nvPr>
            <p:ph idx="1"/>
          </p:nvPr>
        </p:nvSpPr>
        <p:spPr/>
        <p:txBody>
          <a:bodyPr/>
          <a:lstStyle/>
          <a:p>
            <a:r>
              <a:rPr lang="zh-TW" altLang="zh-TW" smtClean="0"/>
              <a:t>Diffusion model construction</a:t>
            </a:r>
          </a:p>
          <a:p>
            <a:pPr lvl="1"/>
            <a:r>
              <a:rPr lang="zh-TW" altLang="zh-TW" smtClean="0"/>
              <a:t>This study constructs a </a:t>
            </a:r>
            <a:r>
              <a:rPr lang="zh-TW" altLang="zh-TW" smtClean="0">
                <a:solidFill>
                  <a:srgbClr val="C00000"/>
                </a:solidFill>
              </a:rPr>
              <a:t>multi-generation diffusion model</a:t>
            </a:r>
            <a:r>
              <a:rPr lang="zh-TW" altLang="zh-TW" smtClean="0"/>
              <a:t> based on the Norton and </a:t>
            </a:r>
            <a:r>
              <a:rPr lang="zh-TW" altLang="zh-TW" smtClean="0">
                <a:solidFill>
                  <a:srgbClr val="C00000"/>
                </a:solidFill>
              </a:rPr>
              <a:t>Bass model</a:t>
            </a:r>
          </a:p>
          <a:p>
            <a:pPr lvl="1"/>
            <a:r>
              <a:rPr lang="zh-TW" altLang="zh-TW" smtClean="0"/>
              <a:t>Firstly, the model tests parameters to identify </a:t>
            </a:r>
            <a:r>
              <a:rPr lang="zh-TW" altLang="zh-TW" smtClean="0">
                <a:solidFill>
                  <a:srgbClr val="C00000"/>
                </a:solidFill>
              </a:rPr>
              <a:t>inter-generational changes</a:t>
            </a:r>
          </a:p>
          <a:p>
            <a:pPr lvl="1"/>
            <a:r>
              <a:rPr lang="zh-TW" altLang="zh-TW" smtClean="0"/>
              <a:t>The proposed diffusion model matches up semiconductor product characteristics to obtain valuable information and thus incorporates technological substitution, price effect, market growth rate, and seasonal factor</a:t>
            </a:r>
            <a:endParaRPr lang="en-US" altLang="zh-TW" smtClean="0"/>
          </a:p>
        </p:txBody>
      </p:sp>
      <p:sp>
        <p:nvSpPr>
          <p:cNvPr id="19460" name="投影片編號版面配置區 3"/>
          <p:cNvSpPr>
            <a:spLocks noGrp="1"/>
          </p:cNvSpPr>
          <p:nvPr>
            <p:ph type="sldNum" sz="quarter" idx="10"/>
          </p:nvPr>
        </p:nvSpPr>
        <p:spPr>
          <a:noFill/>
        </p:spPr>
        <p:txBody>
          <a:bodyPr/>
          <a:lstStyle/>
          <a:p>
            <a:fld id="{C79655CA-46E3-489C-B1AA-C77C89083CD5}" type="slidenum">
              <a:rPr lang="en-US" altLang="zh-TW">
                <a:solidFill>
                  <a:prstClr val="white"/>
                </a:solidFill>
              </a:rPr>
              <a:pPr/>
              <a:t>44</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noChangeArrowheads="1"/>
          </p:cNvSpPr>
          <p:nvPr>
            <p:ph type="title"/>
          </p:nvPr>
        </p:nvSpPr>
        <p:spPr/>
        <p:txBody>
          <a:bodyPr/>
          <a:lstStyle/>
          <a:p>
            <a:r>
              <a:rPr lang="en-US" altLang="zh-TW" smtClean="0"/>
              <a:t>Approach</a:t>
            </a:r>
            <a:endParaRPr lang="zh-TW" altLang="en-US" smtClean="0"/>
          </a:p>
        </p:txBody>
      </p:sp>
      <p:sp>
        <p:nvSpPr>
          <p:cNvPr id="20483" name="內容版面配置區 2"/>
          <p:cNvSpPr>
            <a:spLocks noGrp="1" noChangeArrowheads="1"/>
          </p:cNvSpPr>
          <p:nvPr>
            <p:ph idx="1"/>
          </p:nvPr>
        </p:nvSpPr>
        <p:spPr/>
        <p:txBody>
          <a:bodyPr/>
          <a:lstStyle/>
          <a:p>
            <a:r>
              <a:rPr lang="zh-TW" altLang="zh-TW" smtClean="0"/>
              <a:t>Effect variables </a:t>
            </a:r>
          </a:p>
          <a:p>
            <a:pPr lvl="1"/>
            <a:r>
              <a:rPr lang="zh-TW" altLang="zh-TW" smtClean="0"/>
              <a:t>Five factors, including seasonal factor, market growth rate, price, repeat purchases and technological substitution.</a:t>
            </a:r>
          </a:p>
          <a:p>
            <a:r>
              <a:rPr lang="zh-TW" altLang="zh-TW" smtClean="0"/>
              <a:t>Seasonal factor</a:t>
            </a:r>
          </a:p>
          <a:p>
            <a:pPr lvl="1"/>
            <a:r>
              <a:rPr lang="zh-TW" altLang="zh-TW" smtClean="0"/>
              <a:t>Seasonal factors affect numerous business activities</a:t>
            </a:r>
          </a:p>
          <a:p>
            <a:pPr lvl="1"/>
            <a:r>
              <a:rPr lang="zh-TW" altLang="zh-TW" smtClean="0"/>
              <a:t>PC sales</a:t>
            </a:r>
          </a:p>
          <a:p>
            <a:r>
              <a:rPr lang="zh-TW" altLang="zh-TW" smtClean="0"/>
              <a:t>Market growth rate</a:t>
            </a:r>
          </a:p>
          <a:p>
            <a:pPr lvl="1"/>
            <a:r>
              <a:rPr lang="zh-TW" altLang="zh-TW" smtClean="0"/>
              <a:t>Describe the market structure and economic environment</a:t>
            </a:r>
          </a:p>
          <a:p>
            <a:r>
              <a:rPr lang="zh-TW" altLang="zh-TW" smtClean="0"/>
              <a:t>Price</a:t>
            </a:r>
          </a:p>
          <a:p>
            <a:pPr lvl="1"/>
            <a:r>
              <a:rPr lang="zh-TW" altLang="zh-TW" smtClean="0"/>
              <a:t>Key influence on customers purchase decisions </a:t>
            </a:r>
          </a:p>
          <a:p>
            <a:pPr lvl="1"/>
            <a:r>
              <a:rPr lang="zh-TW" altLang="zh-TW" smtClean="0"/>
              <a:t>For semiconductor products, prices reduce rapidly during the initial stage and then stabilize</a:t>
            </a:r>
          </a:p>
          <a:p>
            <a:pPr lvl="1"/>
            <a:endParaRPr lang="zh-TW" altLang="zh-TW" smtClean="0"/>
          </a:p>
        </p:txBody>
      </p:sp>
      <p:sp>
        <p:nvSpPr>
          <p:cNvPr id="20484" name="投影片編號版面配置區 3"/>
          <p:cNvSpPr>
            <a:spLocks noGrp="1"/>
          </p:cNvSpPr>
          <p:nvPr>
            <p:ph type="sldNum" sz="quarter" idx="10"/>
          </p:nvPr>
        </p:nvSpPr>
        <p:spPr>
          <a:noFill/>
        </p:spPr>
        <p:txBody>
          <a:bodyPr/>
          <a:lstStyle/>
          <a:p>
            <a:fld id="{8208DFD8-1A58-4DD6-A6A2-BD137CB202CE}" type="slidenum">
              <a:rPr lang="en-US" altLang="zh-TW">
                <a:solidFill>
                  <a:prstClr val="white"/>
                </a:solidFill>
              </a:rPr>
              <a:pPr/>
              <a:t>45</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noChangeArrowheads="1"/>
          </p:cNvSpPr>
          <p:nvPr>
            <p:ph type="title"/>
          </p:nvPr>
        </p:nvSpPr>
        <p:spPr/>
        <p:txBody>
          <a:bodyPr/>
          <a:lstStyle/>
          <a:p>
            <a:r>
              <a:rPr lang="en-US" altLang="zh-TW" smtClean="0"/>
              <a:t>Approach</a:t>
            </a:r>
            <a:endParaRPr lang="zh-TW" altLang="en-US" smtClean="0"/>
          </a:p>
        </p:txBody>
      </p:sp>
      <p:sp>
        <p:nvSpPr>
          <p:cNvPr id="21507" name="內容版面配置區 2"/>
          <p:cNvSpPr>
            <a:spLocks noGrp="1" noChangeArrowheads="1"/>
          </p:cNvSpPr>
          <p:nvPr>
            <p:ph idx="1"/>
          </p:nvPr>
        </p:nvSpPr>
        <p:spPr/>
        <p:txBody>
          <a:bodyPr/>
          <a:lstStyle/>
          <a:p>
            <a:r>
              <a:rPr lang="zh-TW" altLang="zh-TW" smtClean="0"/>
              <a:t>Repeat purchase</a:t>
            </a:r>
          </a:p>
          <a:p>
            <a:pPr lvl="1"/>
            <a:r>
              <a:rPr lang="zh-TW" altLang="zh-TW" smtClean="0"/>
              <a:t>This study considers the effect of repeat purchases, because adopters do not purchase products in single unit quantities</a:t>
            </a:r>
          </a:p>
          <a:p>
            <a:pPr lvl="1"/>
            <a:r>
              <a:rPr lang="zh-TW" altLang="zh-TW" smtClean="0"/>
              <a:t>Focused on forecasting the total sales of semiconductor products, in which separating the first and repeated adopters is not needed.</a:t>
            </a:r>
          </a:p>
          <a:p>
            <a:r>
              <a:rPr lang="zh-TW" altLang="zh-TW" smtClean="0"/>
              <a:t>Technological substitution effect</a:t>
            </a:r>
          </a:p>
          <a:p>
            <a:pPr lvl="1"/>
            <a:r>
              <a:rPr lang="zh-TW" altLang="zh-TW" smtClean="0"/>
              <a:t>As Moore’s Law continues to hold, newer technologies are continually being introduced to the market</a:t>
            </a:r>
          </a:p>
          <a:p>
            <a:pPr lvl="1"/>
            <a:r>
              <a:rPr lang="zh-TW" altLang="zh-TW" smtClean="0"/>
              <a:t>Consider both diffusion and substitution for semiconductor products</a:t>
            </a:r>
          </a:p>
          <a:p>
            <a:pPr lvl="1"/>
            <a:endParaRPr lang="zh-TW" altLang="zh-TW" smtClean="0"/>
          </a:p>
          <a:p>
            <a:pPr lvl="1"/>
            <a:endParaRPr lang="zh-TW" altLang="zh-TW" smtClean="0"/>
          </a:p>
        </p:txBody>
      </p:sp>
      <p:sp>
        <p:nvSpPr>
          <p:cNvPr id="21508" name="投影片編號版面配置區 3"/>
          <p:cNvSpPr>
            <a:spLocks noGrp="1"/>
          </p:cNvSpPr>
          <p:nvPr>
            <p:ph type="sldNum" sz="quarter" idx="10"/>
          </p:nvPr>
        </p:nvSpPr>
        <p:spPr>
          <a:noFill/>
        </p:spPr>
        <p:txBody>
          <a:bodyPr/>
          <a:lstStyle/>
          <a:p>
            <a:fld id="{C6E26287-AEC3-4FC7-9EC2-047DFEC7F333}" type="slidenum">
              <a:rPr lang="en-US" altLang="zh-TW">
                <a:solidFill>
                  <a:prstClr val="white"/>
                </a:solidFill>
              </a:rPr>
              <a:pPr/>
              <a:t>46</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noChangeArrowheads="1"/>
          </p:cNvSpPr>
          <p:nvPr>
            <p:ph type="title"/>
          </p:nvPr>
        </p:nvSpPr>
        <p:spPr/>
        <p:txBody>
          <a:bodyPr/>
          <a:lstStyle/>
          <a:p>
            <a:r>
              <a:rPr lang="en-US" altLang="zh-TW" smtClean="0"/>
              <a:t>Approach</a:t>
            </a:r>
            <a:endParaRPr lang="zh-TW" altLang="en-US" smtClean="0"/>
          </a:p>
        </p:txBody>
      </p:sp>
      <p:sp>
        <p:nvSpPr>
          <p:cNvPr id="22531" name="內容版面配置區 2"/>
          <p:cNvSpPr>
            <a:spLocks noGrp="1" noChangeArrowheads="1"/>
          </p:cNvSpPr>
          <p:nvPr>
            <p:ph idx="1"/>
          </p:nvPr>
        </p:nvSpPr>
        <p:spPr/>
        <p:txBody>
          <a:bodyPr/>
          <a:lstStyle/>
          <a:p>
            <a:r>
              <a:rPr lang="zh-TW" altLang="zh-TW" smtClean="0"/>
              <a:t>Multi-generation diffusion model (SMPRT model)</a:t>
            </a:r>
          </a:p>
          <a:p>
            <a:pPr lvl="1"/>
            <a:r>
              <a:rPr lang="zh-TW" altLang="zh-TW" smtClean="0"/>
              <a:t>This study proposed a multi-generation diffusion model, namely the SMPRT model, incorporating </a:t>
            </a:r>
            <a:r>
              <a:rPr lang="zh-TW" altLang="zh-TW" smtClean="0">
                <a:solidFill>
                  <a:srgbClr val="C00000"/>
                </a:solidFill>
              </a:rPr>
              <a:t>seasonal factors </a:t>
            </a:r>
            <a:r>
              <a:rPr lang="zh-TW" altLang="zh-TW" smtClean="0"/>
              <a:t>(S), </a:t>
            </a:r>
            <a:r>
              <a:rPr lang="zh-TW" altLang="zh-TW" smtClean="0">
                <a:solidFill>
                  <a:srgbClr val="C00000"/>
                </a:solidFill>
              </a:rPr>
              <a:t>market growth rate</a:t>
            </a:r>
            <a:r>
              <a:rPr lang="zh-TW" altLang="zh-TW" smtClean="0"/>
              <a:t> (M), </a:t>
            </a:r>
            <a:r>
              <a:rPr lang="zh-TW" altLang="zh-TW" smtClean="0">
                <a:solidFill>
                  <a:srgbClr val="C00000"/>
                </a:solidFill>
              </a:rPr>
              <a:t>price</a:t>
            </a:r>
            <a:r>
              <a:rPr lang="zh-TW" altLang="zh-TW" smtClean="0"/>
              <a:t> (P), </a:t>
            </a:r>
            <a:r>
              <a:rPr lang="zh-TW" altLang="zh-TW" smtClean="0">
                <a:solidFill>
                  <a:srgbClr val="C00000"/>
                </a:solidFill>
              </a:rPr>
              <a:t>repeat purchases </a:t>
            </a:r>
            <a:r>
              <a:rPr lang="zh-TW" altLang="zh-TW" smtClean="0"/>
              <a:t>(R), and </a:t>
            </a:r>
            <a:r>
              <a:rPr lang="zh-TW" altLang="zh-TW" smtClean="0">
                <a:solidFill>
                  <a:srgbClr val="C00000"/>
                </a:solidFill>
              </a:rPr>
              <a:t>technological substitution</a:t>
            </a:r>
            <a:r>
              <a:rPr lang="zh-TW" altLang="zh-TW" smtClean="0"/>
              <a:t> (T)</a:t>
            </a:r>
            <a:endParaRPr lang="zh-TW" altLang="en-US" smtClean="0"/>
          </a:p>
        </p:txBody>
      </p:sp>
      <p:sp>
        <p:nvSpPr>
          <p:cNvPr id="22532" name="投影片編號版面配置區 3"/>
          <p:cNvSpPr>
            <a:spLocks noGrp="1"/>
          </p:cNvSpPr>
          <p:nvPr>
            <p:ph type="sldNum" sz="quarter" idx="10"/>
          </p:nvPr>
        </p:nvSpPr>
        <p:spPr>
          <a:noFill/>
        </p:spPr>
        <p:txBody>
          <a:bodyPr/>
          <a:lstStyle/>
          <a:p>
            <a:fld id="{493C55D1-394E-4AC5-AB5D-5E25DA9DBC20}" type="slidenum">
              <a:rPr lang="en-US" altLang="zh-TW">
                <a:solidFill>
                  <a:prstClr val="white"/>
                </a:solidFill>
              </a:rPr>
              <a:pPr/>
              <a:t>47</a:t>
            </a:fld>
            <a:endParaRPr lang="en-US" altLang="zh-TW">
              <a:solidFill>
                <a:prstClr val="white"/>
              </a:solidFill>
            </a:endParaRPr>
          </a:p>
        </p:txBody>
      </p:sp>
      <p:pic>
        <p:nvPicPr>
          <p:cNvPr id="22533" name="圖片 2"/>
          <p:cNvPicPr>
            <a:picLocks noChangeAspect="1" noChangeArrowheads="1"/>
          </p:cNvPicPr>
          <p:nvPr/>
        </p:nvPicPr>
        <p:blipFill>
          <a:blip r:embed="rId2" cstate="print"/>
          <a:srcRect/>
          <a:stretch>
            <a:fillRect/>
          </a:stretch>
        </p:blipFill>
        <p:spPr bwMode="auto">
          <a:xfrm>
            <a:off x="1049215" y="3240088"/>
            <a:ext cx="6529754" cy="317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noChangeArrowheads="1"/>
          </p:cNvSpPr>
          <p:nvPr>
            <p:ph type="title"/>
          </p:nvPr>
        </p:nvSpPr>
        <p:spPr/>
        <p:txBody>
          <a:bodyPr/>
          <a:lstStyle/>
          <a:p>
            <a:r>
              <a:rPr lang="en-US" altLang="zh-TW" smtClean="0"/>
              <a:t>Approach</a:t>
            </a:r>
            <a:endParaRPr lang="zh-TW" altLang="en-US" smtClean="0"/>
          </a:p>
        </p:txBody>
      </p:sp>
      <p:sp>
        <p:nvSpPr>
          <p:cNvPr id="23555" name="內容版面配置區 2"/>
          <p:cNvSpPr>
            <a:spLocks noGrp="1" noChangeArrowheads="1"/>
          </p:cNvSpPr>
          <p:nvPr>
            <p:ph idx="1"/>
          </p:nvPr>
        </p:nvSpPr>
        <p:spPr/>
        <p:txBody>
          <a:bodyPr/>
          <a:lstStyle/>
          <a:p>
            <a:r>
              <a:rPr lang="zh-TW" altLang="zh-TW" smtClean="0"/>
              <a:t>Multi-generation diffusion model (SMPRT model)</a:t>
            </a:r>
          </a:p>
          <a:p>
            <a:pPr lvl="1"/>
            <a:r>
              <a:rPr lang="zh-TW" altLang="zh-TW" smtClean="0"/>
              <a:t>The parameters in the proposed SMPRT model are tested for </a:t>
            </a:r>
            <a:r>
              <a:rPr lang="zh-TW" altLang="zh-TW" smtClean="0">
                <a:solidFill>
                  <a:srgbClr val="C00000"/>
                </a:solidFill>
              </a:rPr>
              <a:t>constancy across the generations</a:t>
            </a:r>
          </a:p>
          <a:p>
            <a:pPr lvl="1"/>
            <a:endParaRPr lang="zh-TW" altLang="zh-TW" smtClean="0"/>
          </a:p>
          <a:p>
            <a:pPr lvl="1"/>
            <a:endParaRPr lang="zh-TW" altLang="zh-TW" smtClean="0"/>
          </a:p>
          <a:p>
            <a:pPr lvl="1"/>
            <a:endParaRPr lang="zh-TW" altLang="zh-TW" smtClean="0"/>
          </a:p>
          <a:p>
            <a:pPr lvl="1"/>
            <a:endParaRPr lang="zh-TW" altLang="zh-TW" smtClean="0"/>
          </a:p>
          <a:p>
            <a:pPr lvl="1"/>
            <a:r>
              <a:rPr lang="zh-TW" altLang="zh-TW" smtClean="0"/>
              <a:t>Establish the following hypothesis:</a:t>
            </a:r>
          </a:p>
          <a:p>
            <a:pPr lvl="1"/>
            <a:endParaRPr lang="zh-TW" altLang="zh-TW" smtClean="0"/>
          </a:p>
          <a:p>
            <a:pPr lvl="1"/>
            <a:endParaRPr lang="zh-TW" altLang="zh-TW" smtClean="0"/>
          </a:p>
          <a:p>
            <a:pPr lvl="1"/>
            <a:endParaRPr lang="zh-TW" altLang="zh-TW" smtClean="0"/>
          </a:p>
          <a:p>
            <a:pPr lvl="1"/>
            <a:r>
              <a:rPr lang="zh-TW" altLang="zh-TW" smtClean="0"/>
              <a:t>This hypothesis can be tested using a </a:t>
            </a:r>
            <a:r>
              <a:rPr lang="zh-TW" altLang="zh-TW" smtClean="0">
                <a:solidFill>
                  <a:srgbClr val="C00000"/>
                </a:solidFill>
              </a:rPr>
              <a:t>likelihood ratio test </a:t>
            </a:r>
            <a:r>
              <a:rPr lang="zh-TW" altLang="zh-TW" smtClean="0"/>
              <a:t>or </a:t>
            </a:r>
            <a:r>
              <a:rPr lang="zh-TW" altLang="zh-TW" smtClean="0">
                <a:solidFill>
                  <a:srgbClr val="C00000"/>
                </a:solidFill>
              </a:rPr>
              <a:t>full information maximum likelihood (FIML) estimation</a:t>
            </a:r>
            <a:endParaRPr lang="zh-TW" altLang="en-US" smtClean="0">
              <a:solidFill>
                <a:srgbClr val="C00000"/>
              </a:solidFill>
            </a:endParaRPr>
          </a:p>
        </p:txBody>
      </p:sp>
      <p:sp>
        <p:nvSpPr>
          <p:cNvPr id="23556" name="投影片編號版面配置區 3"/>
          <p:cNvSpPr>
            <a:spLocks noGrp="1"/>
          </p:cNvSpPr>
          <p:nvPr>
            <p:ph type="sldNum" sz="quarter" idx="10"/>
          </p:nvPr>
        </p:nvSpPr>
        <p:spPr>
          <a:noFill/>
        </p:spPr>
        <p:txBody>
          <a:bodyPr/>
          <a:lstStyle/>
          <a:p>
            <a:fld id="{CA83B1B4-490E-402A-93EA-79D5AD4E5489}" type="slidenum">
              <a:rPr lang="en-US" altLang="zh-TW">
                <a:solidFill>
                  <a:prstClr val="white"/>
                </a:solidFill>
              </a:rPr>
              <a:pPr/>
              <a:t>48</a:t>
            </a:fld>
            <a:endParaRPr lang="en-US" altLang="zh-TW">
              <a:solidFill>
                <a:prstClr val="white"/>
              </a:solidFill>
            </a:endParaRPr>
          </a:p>
        </p:txBody>
      </p:sp>
      <p:pic>
        <p:nvPicPr>
          <p:cNvPr id="23557" name="圖片 3"/>
          <p:cNvPicPr>
            <a:picLocks noChangeAspect="1" noChangeArrowheads="1"/>
          </p:cNvPicPr>
          <p:nvPr/>
        </p:nvPicPr>
        <p:blipFill>
          <a:blip r:embed="rId2" cstate="print"/>
          <a:srcRect/>
          <a:stretch>
            <a:fillRect/>
          </a:stretch>
        </p:blipFill>
        <p:spPr bwMode="auto">
          <a:xfrm>
            <a:off x="2099898" y="2636838"/>
            <a:ext cx="4865077" cy="1096962"/>
          </a:xfrm>
          <a:prstGeom prst="rect">
            <a:avLst/>
          </a:prstGeom>
          <a:noFill/>
          <a:ln w="9525">
            <a:noFill/>
            <a:miter lim="800000"/>
            <a:headEnd/>
            <a:tailEnd/>
          </a:ln>
        </p:spPr>
      </p:pic>
      <p:pic>
        <p:nvPicPr>
          <p:cNvPr id="23558" name="圖片 5"/>
          <p:cNvPicPr>
            <a:picLocks noChangeAspect="1" noChangeArrowheads="1"/>
          </p:cNvPicPr>
          <p:nvPr/>
        </p:nvPicPr>
        <p:blipFill>
          <a:blip r:embed="rId3" cstate="print"/>
          <a:srcRect/>
          <a:stretch>
            <a:fillRect/>
          </a:stretch>
        </p:blipFill>
        <p:spPr bwMode="auto">
          <a:xfrm>
            <a:off x="2113086" y="4497388"/>
            <a:ext cx="3654669" cy="842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noChangeArrowheads="1"/>
          </p:cNvSpPr>
          <p:nvPr>
            <p:ph type="title"/>
          </p:nvPr>
        </p:nvSpPr>
        <p:spPr/>
        <p:txBody>
          <a:bodyPr/>
          <a:lstStyle/>
          <a:p>
            <a:r>
              <a:rPr lang="en-US" altLang="zh-TW" smtClean="0"/>
              <a:t>Approach</a:t>
            </a:r>
            <a:endParaRPr lang="zh-TW" altLang="en-US" smtClean="0"/>
          </a:p>
        </p:txBody>
      </p:sp>
      <p:sp>
        <p:nvSpPr>
          <p:cNvPr id="24579" name="內容版面配置區 2"/>
          <p:cNvSpPr>
            <a:spLocks noGrp="1" noChangeArrowheads="1"/>
          </p:cNvSpPr>
          <p:nvPr>
            <p:ph idx="1"/>
          </p:nvPr>
        </p:nvSpPr>
        <p:spPr/>
        <p:txBody>
          <a:bodyPr/>
          <a:lstStyle/>
          <a:p>
            <a:r>
              <a:rPr lang="zh-TW" altLang="zh-TW" smtClean="0"/>
              <a:t>Multi-generation diffusion model (SMPRT model)</a:t>
            </a:r>
          </a:p>
          <a:p>
            <a:pPr lvl="1"/>
            <a:r>
              <a:rPr lang="zh-TW" altLang="zh-TW" smtClean="0"/>
              <a:t>The proposed SMPRT model also considers the </a:t>
            </a:r>
            <a:r>
              <a:rPr lang="zh-TW" altLang="zh-TW" smtClean="0">
                <a:solidFill>
                  <a:srgbClr val="C00000"/>
                </a:solidFill>
              </a:rPr>
              <a:t>price factor </a:t>
            </a:r>
            <a:r>
              <a:rPr lang="zh-TW" altLang="zh-TW" smtClean="0"/>
              <a:t>in which the expression of F(t) in the Norton and Bass model is substituted for the expression of F(t) proposed by Bass et al. (1994) as follows:</a:t>
            </a:r>
          </a:p>
        </p:txBody>
      </p:sp>
      <p:sp>
        <p:nvSpPr>
          <p:cNvPr id="24580" name="投影片編號版面配置區 3"/>
          <p:cNvSpPr>
            <a:spLocks noGrp="1"/>
          </p:cNvSpPr>
          <p:nvPr>
            <p:ph type="sldNum" sz="quarter" idx="10"/>
          </p:nvPr>
        </p:nvSpPr>
        <p:spPr>
          <a:noFill/>
        </p:spPr>
        <p:txBody>
          <a:bodyPr/>
          <a:lstStyle/>
          <a:p>
            <a:fld id="{352BB279-AD2F-4888-8AE5-46714094B644}" type="slidenum">
              <a:rPr lang="en-US" altLang="zh-TW">
                <a:solidFill>
                  <a:prstClr val="white"/>
                </a:solidFill>
              </a:rPr>
              <a:pPr/>
              <a:t>49</a:t>
            </a:fld>
            <a:endParaRPr lang="en-US" altLang="zh-TW">
              <a:solidFill>
                <a:prstClr val="white"/>
              </a:solidFill>
            </a:endParaRPr>
          </a:p>
        </p:txBody>
      </p:sp>
      <p:pic>
        <p:nvPicPr>
          <p:cNvPr id="24581" name="圖片 2"/>
          <p:cNvPicPr>
            <a:picLocks noChangeAspect="1" noChangeArrowheads="1"/>
          </p:cNvPicPr>
          <p:nvPr/>
        </p:nvPicPr>
        <p:blipFill>
          <a:blip r:embed="rId2" cstate="print"/>
          <a:srcRect/>
          <a:stretch>
            <a:fillRect/>
          </a:stretch>
        </p:blipFill>
        <p:spPr bwMode="auto">
          <a:xfrm>
            <a:off x="2710963" y="3357563"/>
            <a:ext cx="3618035" cy="143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CUSUM</a:t>
            </a:r>
            <a:r>
              <a:rPr lang="zh-TW" altLang="en-US" dirty="0" smtClean="0"/>
              <a:t>構想</a:t>
            </a:r>
            <a:endParaRPr lang="zh-TW" altLang="en-US" dirty="0"/>
          </a:p>
        </p:txBody>
      </p:sp>
      <p:sp>
        <p:nvSpPr>
          <p:cNvPr id="4" name="投影片編號版面配置區 3"/>
          <p:cNvSpPr>
            <a:spLocks noGrp="1"/>
          </p:cNvSpPr>
          <p:nvPr>
            <p:ph type="sldNum" sz="quarter" idx="10"/>
          </p:nvPr>
        </p:nvSpPr>
        <p:spPr/>
        <p:txBody>
          <a:bodyPr/>
          <a:lstStyle/>
          <a:p>
            <a:pPr>
              <a:defRPr/>
            </a:pPr>
            <a:fld id="{539B1805-3B11-41A6-9C0D-3C2201D47B8E}" type="slidenum">
              <a:rPr lang="en-US" altLang="zh-TW" smtClean="0"/>
              <a:pPr>
                <a:defRPr/>
              </a:pPr>
              <a:t>5</a:t>
            </a:fld>
            <a:endParaRPr lang="en-US" altLang="zh-TW"/>
          </a:p>
        </p:txBody>
      </p:sp>
      <p:sp>
        <p:nvSpPr>
          <p:cNvPr id="8" name="內容版面配置區 2"/>
          <p:cNvSpPr txBox="1">
            <a:spLocks/>
          </p:cNvSpPr>
          <p:nvPr/>
        </p:nvSpPr>
        <p:spPr bwMode="auto">
          <a:xfrm>
            <a:off x="517396" y="1723207"/>
            <a:ext cx="8375084" cy="4696894"/>
          </a:xfrm>
          <a:prstGeom prst="rect">
            <a:avLst/>
          </a:prstGeom>
          <a:noFill/>
          <a:ln w="9525">
            <a:noFill/>
            <a:miter lim="800000"/>
            <a:headEnd/>
            <a:tailEnd/>
          </a:ln>
        </p:spPr>
        <p:txBody>
          <a:bodyPr vert="horz" wrap="square" lIns="84406" tIns="42203" rIns="84406" bIns="42203"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r>
              <a:rPr lang="zh-TW" altLang="en-US" sz="2215" kern="0" dirty="0"/>
              <a:t>方法：利用</a:t>
            </a:r>
            <a:r>
              <a:rPr lang="en-US" altLang="zh-TW" sz="2215" kern="0" dirty="0"/>
              <a:t>CUSUM</a:t>
            </a:r>
            <a:r>
              <a:rPr lang="zh-TW" altLang="en-US" sz="2215" kern="0" dirty="0"/>
              <a:t>累加方法，驗證抓出之異常是否與先前</a:t>
            </a:r>
            <a:r>
              <a:rPr lang="en-US" altLang="zh-TW" sz="2215" kern="0" dirty="0"/>
              <a:t>CPA</a:t>
            </a:r>
          </a:p>
          <a:p>
            <a:pPr marL="0" indent="0">
              <a:buNone/>
            </a:pPr>
            <a:r>
              <a:rPr lang="zh-TW" altLang="en-US" sz="2215" kern="0" dirty="0"/>
              <a:t>                訂定的偏移點互相印證。</a:t>
            </a:r>
            <a:endParaRPr lang="en-US" altLang="zh-TW" sz="2215" kern="0" dirty="0"/>
          </a:p>
          <a:p>
            <a:r>
              <a:rPr lang="en-US" altLang="zh-TW" sz="2215" kern="0" dirty="0" err="1"/>
              <a:t>Cusum</a:t>
            </a:r>
            <a:r>
              <a:rPr lang="en-US" altLang="zh-TW" sz="2215" kern="0" dirty="0"/>
              <a:t> </a:t>
            </a:r>
            <a:r>
              <a:rPr lang="zh-TW" altLang="en-US" sz="2215" kern="0" dirty="0"/>
              <a:t>公式</a:t>
            </a:r>
            <a:endParaRPr lang="en-US" altLang="zh-TW" sz="2215" kern="0" dirty="0"/>
          </a:p>
          <a:p>
            <a:pPr marL="0" indent="0">
              <a:buNone/>
            </a:pPr>
            <a:endParaRPr lang="en-US" altLang="zh-TW" sz="2215" kern="0" dirty="0"/>
          </a:p>
          <a:p>
            <a:pPr marL="0" indent="0">
              <a:buNone/>
            </a:pPr>
            <a:endParaRPr lang="en-US" altLang="zh-TW" sz="2215" kern="0" dirty="0"/>
          </a:p>
          <a:p>
            <a:endParaRPr lang="en-US" altLang="zh-TW" sz="2215" kern="0" dirty="0"/>
          </a:p>
          <a:p>
            <a:endParaRPr lang="en-US" altLang="zh-TW" sz="1477" kern="0" dirty="0"/>
          </a:p>
          <a:p>
            <a:r>
              <a:rPr lang="zh-TW" altLang="en-US" sz="2215" kern="0" dirty="0"/>
              <a:t>參數設定</a:t>
            </a:r>
            <a:endParaRPr lang="en-US" altLang="zh-TW" sz="2215" kern="0" dirty="0"/>
          </a:p>
          <a:p>
            <a:pPr lvl="1"/>
            <a:r>
              <a:rPr lang="zh-TW" altLang="en-US" sz="1846" kern="0" dirty="0"/>
              <a:t>容差 </a:t>
            </a:r>
            <a:r>
              <a:rPr lang="en-US" altLang="zh-TW" sz="1846" kern="0" dirty="0"/>
              <a:t>k (allowance)</a:t>
            </a:r>
            <a:r>
              <a:rPr lang="zh-TW" altLang="en-US" sz="1846" kern="0" dirty="0"/>
              <a:t>：容許的誤差範圍，通常設定為目標值的一半。</a:t>
            </a:r>
            <a:endParaRPr lang="en-US" altLang="zh-TW" sz="1846" kern="0" dirty="0"/>
          </a:p>
          <a:p>
            <a:pPr lvl="1"/>
            <a:r>
              <a:rPr lang="zh-TW" altLang="en-US" sz="1846" kern="0" dirty="0"/>
              <a:t>管制界線</a:t>
            </a:r>
            <a:r>
              <a:rPr lang="en-US" altLang="zh-TW" sz="1846" kern="0" dirty="0"/>
              <a:t>CL (Control Limit)</a:t>
            </a:r>
            <a:r>
              <a:rPr lang="zh-TW" altLang="en-US" sz="1846" kern="0" dirty="0"/>
              <a:t>：超過則視為製程偏移。</a:t>
            </a:r>
            <a:endParaRPr lang="en-US" altLang="zh-TW" sz="1846" kern="0" dirty="0"/>
          </a:p>
          <a:p>
            <a:pPr lvl="1"/>
            <a:r>
              <a:rPr lang="zh-TW" altLang="en-US" sz="1846" kern="0" dirty="0"/>
              <a:t>容差與決定區間之設定，原皆為以資料標準差為單位進行設定，為配合以偏移百分比的計算標準，進行調整。</a:t>
            </a:r>
            <a:endParaRPr lang="en-US" altLang="zh-TW" sz="1846" kern="0" dirty="0"/>
          </a:p>
        </p:txBody>
      </p:sp>
      <p:grpSp>
        <p:nvGrpSpPr>
          <p:cNvPr id="3" name="群組 2"/>
          <p:cNvGrpSpPr/>
          <p:nvPr/>
        </p:nvGrpSpPr>
        <p:grpSpPr>
          <a:xfrm>
            <a:off x="393991" y="2963717"/>
            <a:ext cx="4586356" cy="1181835"/>
            <a:chOff x="416496" y="2996952"/>
            <a:chExt cx="4968552" cy="1280321"/>
          </a:xfrm>
        </p:grpSpPr>
        <mc:AlternateContent xmlns:mc="http://schemas.openxmlformats.org/markup-compatibility/2006">
          <mc:Choice xmlns:a14="http://schemas.microsoft.com/office/drawing/2010/main" xmlns="" Requires="a14">
            <p:sp>
              <p:nvSpPr>
                <p:cNvPr id="5" name="文字方塊 4"/>
                <p:cNvSpPr txBox="1"/>
                <p:nvPr/>
              </p:nvSpPr>
              <p:spPr>
                <a:xfrm>
                  <a:off x="416496" y="2996952"/>
                  <a:ext cx="4968552" cy="4177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846" i="1">
                                <a:latin typeface="Cambria Math" panose="02040503050406030204" pitchFamily="18" charset="0"/>
                              </a:rPr>
                            </m:ctrlPr>
                          </m:sSubSupPr>
                          <m:e>
                            <m:r>
                              <a:rPr lang="en-US" altLang="zh-TW" sz="1846" i="1">
                                <a:latin typeface="Cambria Math" panose="02040503050406030204" pitchFamily="18" charset="0"/>
                              </a:rPr>
                              <m:t>𝐶</m:t>
                            </m:r>
                          </m:e>
                          <m:sub>
                            <m:r>
                              <a:rPr lang="en-US" altLang="zh-TW" sz="1846" i="1">
                                <a:latin typeface="Cambria Math" panose="02040503050406030204" pitchFamily="18" charset="0"/>
                              </a:rPr>
                              <m:t>𝑖</m:t>
                            </m:r>
                          </m:sub>
                          <m:sup>
                            <m:r>
                              <a:rPr lang="en-US" altLang="zh-TW" sz="1846" i="1">
                                <a:latin typeface="Cambria Math" panose="02040503050406030204" pitchFamily="18" charset="0"/>
                              </a:rPr>
                              <m:t>+</m:t>
                            </m:r>
                          </m:sup>
                        </m:sSubSup>
                        <m:r>
                          <a:rPr lang="en-US" altLang="zh-TW" sz="1846" i="1">
                            <a:latin typeface="Cambria Math" panose="02040503050406030204" pitchFamily="18" charset="0"/>
                          </a:rPr>
                          <m:t>=</m:t>
                        </m:r>
                        <m:r>
                          <m:rPr>
                            <m:sty m:val="p"/>
                          </m:rPr>
                          <a:rPr lang="en-US" altLang="zh-TW" sz="1846">
                            <a:latin typeface="Cambria Math" panose="02040503050406030204" pitchFamily="18" charset="0"/>
                          </a:rPr>
                          <m:t>max</m:t>
                        </m:r>
                        <m:r>
                          <a:rPr lang="en-US" altLang="zh-TW" sz="1846" i="1">
                            <a:latin typeface="Cambria Math" panose="02040503050406030204" pitchFamily="18" charset="0"/>
                          </a:rPr>
                          <m:t>⁡[0,</m:t>
                        </m:r>
                        <m:sSub>
                          <m:sSubPr>
                            <m:ctrlPr>
                              <a:rPr lang="en-US" altLang="zh-TW" sz="1846" i="1">
                                <a:latin typeface="Cambria Math" panose="02040503050406030204" pitchFamily="18" charset="0"/>
                              </a:rPr>
                            </m:ctrlPr>
                          </m:sSubPr>
                          <m:e>
                            <m:r>
                              <a:rPr lang="en-US" altLang="zh-TW" sz="1846" i="1">
                                <a:latin typeface="Cambria Math" panose="02040503050406030204" pitchFamily="18" charset="0"/>
                              </a:rPr>
                              <m:t>𝑥</m:t>
                            </m:r>
                          </m:e>
                          <m:sub>
                            <m:r>
                              <a:rPr lang="en-US" altLang="zh-TW" sz="1846" i="1">
                                <a:latin typeface="Cambria Math" panose="02040503050406030204" pitchFamily="18" charset="0"/>
                              </a:rPr>
                              <m:t>𝑖</m:t>
                            </m:r>
                          </m:sub>
                        </m:sSub>
                        <m:r>
                          <a:rPr lang="en-US" altLang="zh-TW" sz="1846" i="1">
                            <a:latin typeface="Cambria Math" panose="02040503050406030204" pitchFamily="18" charset="0"/>
                          </a:rPr>
                          <m:t>−</m:t>
                        </m:r>
                        <m:d>
                          <m:dPr>
                            <m:endChr m:val="]"/>
                            <m:ctrlPr>
                              <a:rPr lang="en-US" altLang="zh-TW" sz="1846" i="1">
                                <a:latin typeface="Cambria Math" panose="02040503050406030204" pitchFamily="18" charset="0"/>
                              </a:rPr>
                            </m:ctrlPr>
                          </m:dPr>
                          <m:e>
                            <m:sSub>
                              <m:sSubPr>
                                <m:ctrlPr>
                                  <a:rPr lang="en-US" altLang="zh-TW" sz="1846" i="1">
                                    <a:latin typeface="Cambria Math" panose="02040503050406030204" pitchFamily="18" charset="0"/>
                                  </a:rPr>
                                </m:ctrlPr>
                              </m:sSubPr>
                              <m:e>
                                <m:r>
                                  <a:rPr lang="zh-TW" altLang="en-US" sz="1846" i="1">
                                    <a:latin typeface="Cambria Math" panose="02040503050406030204" pitchFamily="18" charset="0"/>
                                  </a:rPr>
                                  <m:t>𝜇</m:t>
                                </m:r>
                              </m:e>
                              <m:sub>
                                <m:r>
                                  <a:rPr lang="en-US" altLang="zh-TW" sz="1846" i="1">
                                    <a:latin typeface="Cambria Math" panose="02040503050406030204" pitchFamily="18" charset="0"/>
                                  </a:rPr>
                                  <m:t>0</m:t>
                                </m:r>
                              </m:sub>
                            </m:sSub>
                            <m:r>
                              <a:rPr lang="en-US" altLang="zh-TW" sz="1846" i="1">
                                <a:latin typeface="Cambria Math" panose="02040503050406030204" pitchFamily="18" charset="0"/>
                              </a:rPr>
                              <m:t>+</m:t>
                            </m:r>
                            <m:r>
                              <a:rPr lang="en-US" altLang="zh-TW" sz="1846" i="1">
                                <a:latin typeface="Cambria Math" panose="02040503050406030204" pitchFamily="18" charset="0"/>
                              </a:rPr>
                              <m:t>𝐾</m:t>
                            </m:r>
                            <m:r>
                              <a:rPr lang="en-US" altLang="zh-TW" sz="1846" i="1">
                                <a:latin typeface="Cambria Math" panose="02040503050406030204" pitchFamily="18" charset="0"/>
                              </a:rPr>
                              <m:t>)+</m:t>
                            </m:r>
                            <m:sSubSup>
                              <m:sSubSupPr>
                                <m:ctrlPr>
                                  <a:rPr lang="en-US" altLang="zh-TW" sz="1846" i="1">
                                    <a:latin typeface="Cambria Math" panose="02040503050406030204" pitchFamily="18" charset="0"/>
                                  </a:rPr>
                                </m:ctrlPr>
                              </m:sSubSupPr>
                              <m:e>
                                <m:r>
                                  <a:rPr lang="en-US" altLang="zh-TW" sz="1846" i="1">
                                    <a:latin typeface="Cambria Math" panose="02040503050406030204" pitchFamily="18" charset="0"/>
                                  </a:rPr>
                                  <m:t>𝐶</m:t>
                                </m:r>
                              </m:e>
                              <m:sub>
                                <m:r>
                                  <a:rPr lang="en-US" altLang="zh-TW" sz="1846" i="1">
                                    <a:latin typeface="Cambria Math" panose="02040503050406030204" pitchFamily="18" charset="0"/>
                                  </a:rPr>
                                  <m:t>𝑖</m:t>
                                </m:r>
                                <m:r>
                                  <a:rPr lang="en-US" altLang="zh-TW" sz="1846" i="1">
                                    <a:latin typeface="Cambria Math" panose="02040503050406030204" pitchFamily="18" charset="0"/>
                                  </a:rPr>
                                  <m:t>−</m:t>
                                </m:r>
                                <m:r>
                                  <a:rPr lang="zh-TW" altLang="en-US" sz="1846" i="1">
                                    <a:latin typeface="Cambria Math"/>
                                  </a:rPr>
                                  <m:t>ˊ</m:t>
                                </m:r>
                                <m:r>
                                  <a:rPr lang="en-US" altLang="zh-TW" sz="1846" i="1">
                                    <a:latin typeface="Cambria Math" panose="02040503050406030204" pitchFamily="18" charset="0"/>
                                  </a:rPr>
                                  <m:t>1</m:t>
                                </m:r>
                              </m:sub>
                              <m:sup>
                                <m:r>
                                  <a:rPr lang="en-US" altLang="zh-TW" sz="1846" i="1">
                                    <a:latin typeface="Cambria Math" panose="02040503050406030204" pitchFamily="18" charset="0"/>
                                  </a:rPr>
                                  <m:t>+</m:t>
                                </m:r>
                              </m:sup>
                            </m:sSubSup>
                          </m:e>
                        </m:d>
                      </m:oMath>
                    </m:oMathPara>
                  </a14:m>
                  <a:endParaRPr lang="zh-TW" altLang="en-US" sz="1846" dirty="0"/>
                </a:p>
              </p:txBody>
            </p:sp>
          </mc:Choice>
          <mc:Fallback>
            <p:sp>
              <p:nvSpPr>
                <p:cNvPr id="5" name="文字方塊 4"/>
                <p:cNvSpPr txBox="1">
                  <a:spLocks noRot="1" noChangeAspect="1" noMove="1" noResize="1" noEditPoints="1" noAdjustHandles="1" noChangeArrowheads="1" noChangeShapeType="1" noTextEdit="1"/>
                </p:cNvSpPr>
                <p:nvPr/>
              </p:nvSpPr>
              <p:spPr>
                <a:xfrm>
                  <a:off x="416496" y="2996952"/>
                  <a:ext cx="4968552" cy="408573"/>
                </a:xfrm>
                <a:prstGeom prst="rect">
                  <a:avLst/>
                </a:prstGeom>
                <a:blipFill rotWithShape="1">
                  <a:blip r:embed="rId3" cstate="print"/>
                  <a:stretch>
                    <a:fillRect b="-1492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6" name="文字方塊 5"/>
                <p:cNvSpPr txBox="1"/>
                <p:nvPr/>
              </p:nvSpPr>
              <p:spPr>
                <a:xfrm>
                  <a:off x="560512" y="3429000"/>
                  <a:ext cx="4680520" cy="4162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846" i="1">
                                <a:latin typeface="Cambria Math" panose="02040503050406030204" pitchFamily="18" charset="0"/>
                              </a:rPr>
                            </m:ctrlPr>
                          </m:sSubSupPr>
                          <m:e>
                            <m:r>
                              <a:rPr lang="en-US" altLang="zh-TW" sz="1846" i="1">
                                <a:latin typeface="Cambria Math" panose="02040503050406030204" pitchFamily="18" charset="0"/>
                              </a:rPr>
                              <m:t>𝐶</m:t>
                            </m:r>
                          </m:e>
                          <m:sub>
                            <m:r>
                              <a:rPr lang="en-US" altLang="zh-TW" sz="1846" i="1">
                                <a:latin typeface="Cambria Math" panose="02040503050406030204" pitchFamily="18" charset="0"/>
                              </a:rPr>
                              <m:t>𝑖</m:t>
                            </m:r>
                          </m:sub>
                          <m:sup>
                            <m:r>
                              <a:rPr lang="en-US" altLang="zh-TW" sz="1846" i="1">
                                <a:latin typeface="Cambria Math" panose="02040503050406030204" pitchFamily="18" charset="0"/>
                              </a:rPr>
                              <m:t>−</m:t>
                            </m:r>
                          </m:sup>
                        </m:sSubSup>
                        <m:r>
                          <a:rPr lang="en-US" altLang="zh-TW" sz="1846" i="1">
                            <a:latin typeface="Cambria Math" panose="02040503050406030204" pitchFamily="18" charset="0"/>
                          </a:rPr>
                          <m:t>=</m:t>
                        </m:r>
                        <m:r>
                          <m:rPr>
                            <m:sty m:val="p"/>
                          </m:rPr>
                          <a:rPr lang="en-US" altLang="zh-TW" sz="1846">
                            <a:latin typeface="Cambria Math" panose="02040503050406030204" pitchFamily="18" charset="0"/>
                          </a:rPr>
                          <m:t>max</m:t>
                        </m:r>
                        <m:r>
                          <a:rPr lang="en-US" altLang="zh-TW" sz="1846" i="1">
                            <a:latin typeface="Cambria Math" panose="02040503050406030204" pitchFamily="18" charset="0"/>
                          </a:rPr>
                          <m:t>⁡[0, </m:t>
                        </m:r>
                        <m:d>
                          <m:dPr>
                            <m:endChr m:val="]"/>
                            <m:ctrlPr>
                              <a:rPr lang="en-US" altLang="zh-TW" sz="1846" i="1">
                                <a:latin typeface="Cambria Math" panose="02040503050406030204" pitchFamily="18" charset="0"/>
                              </a:rPr>
                            </m:ctrlPr>
                          </m:dPr>
                          <m:e>
                            <m:sSub>
                              <m:sSubPr>
                                <m:ctrlPr>
                                  <a:rPr lang="en-US" altLang="zh-TW" sz="1846" i="1">
                                    <a:latin typeface="Cambria Math" panose="02040503050406030204" pitchFamily="18" charset="0"/>
                                  </a:rPr>
                                </m:ctrlPr>
                              </m:sSubPr>
                              <m:e>
                                <m:r>
                                  <a:rPr lang="zh-TW" altLang="en-US" sz="1846" i="1">
                                    <a:latin typeface="Cambria Math" panose="02040503050406030204" pitchFamily="18" charset="0"/>
                                  </a:rPr>
                                  <m:t>𝜇</m:t>
                                </m:r>
                              </m:e>
                              <m:sub>
                                <m:r>
                                  <a:rPr lang="en-US" altLang="zh-TW" sz="1846" i="1">
                                    <a:latin typeface="Cambria Math" panose="02040503050406030204" pitchFamily="18" charset="0"/>
                                  </a:rPr>
                                  <m:t>0</m:t>
                                </m:r>
                              </m:sub>
                            </m:sSub>
                            <m:r>
                              <a:rPr lang="en-US" altLang="zh-TW" sz="1846" i="1">
                                <a:latin typeface="Cambria Math" panose="02040503050406030204" pitchFamily="18" charset="0"/>
                              </a:rPr>
                              <m:t>+</m:t>
                            </m:r>
                            <m:r>
                              <a:rPr lang="en-US" altLang="zh-TW" sz="1846" i="1">
                                <a:latin typeface="Cambria Math" panose="02040503050406030204" pitchFamily="18" charset="0"/>
                              </a:rPr>
                              <m:t>𝐾</m:t>
                            </m:r>
                            <m:r>
                              <a:rPr lang="en-US" altLang="zh-TW" sz="1846" i="1">
                                <a:latin typeface="Cambria Math" panose="02040503050406030204" pitchFamily="18" charset="0"/>
                              </a:rPr>
                              <m:t>)−</m:t>
                            </m:r>
                            <m:sSub>
                              <m:sSubPr>
                                <m:ctrlPr>
                                  <a:rPr lang="en-US" altLang="zh-TW" sz="1846" i="1">
                                    <a:latin typeface="Cambria Math" panose="02040503050406030204" pitchFamily="18" charset="0"/>
                                  </a:rPr>
                                </m:ctrlPr>
                              </m:sSubPr>
                              <m:e>
                                <m:r>
                                  <a:rPr lang="en-US" altLang="zh-TW" sz="1846" i="1">
                                    <a:latin typeface="Cambria Math" panose="02040503050406030204" pitchFamily="18" charset="0"/>
                                  </a:rPr>
                                  <m:t>𝑥</m:t>
                                </m:r>
                              </m:e>
                              <m:sub>
                                <m:r>
                                  <a:rPr lang="en-US" altLang="zh-TW" sz="1846" i="1">
                                    <a:latin typeface="Cambria Math" panose="02040503050406030204" pitchFamily="18" charset="0"/>
                                  </a:rPr>
                                  <m:t>𝑖</m:t>
                                </m:r>
                              </m:sub>
                            </m:sSub>
                            <m:r>
                              <a:rPr lang="en-US" altLang="zh-TW" sz="1846" i="1">
                                <a:latin typeface="Cambria Math" panose="02040503050406030204" pitchFamily="18" charset="0"/>
                              </a:rPr>
                              <m:t>+</m:t>
                            </m:r>
                            <m:sSubSup>
                              <m:sSubSupPr>
                                <m:ctrlPr>
                                  <a:rPr lang="en-US" altLang="zh-TW" sz="1846" i="1">
                                    <a:latin typeface="Cambria Math" panose="02040503050406030204" pitchFamily="18" charset="0"/>
                                  </a:rPr>
                                </m:ctrlPr>
                              </m:sSubSupPr>
                              <m:e>
                                <m:r>
                                  <a:rPr lang="en-US" altLang="zh-TW" sz="1846" i="1">
                                    <a:latin typeface="Cambria Math" panose="02040503050406030204" pitchFamily="18" charset="0"/>
                                  </a:rPr>
                                  <m:t>𝐶</m:t>
                                </m:r>
                              </m:e>
                              <m:sub>
                                <m:r>
                                  <a:rPr lang="en-US" altLang="zh-TW" sz="1846" i="1">
                                    <a:latin typeface="Cambria Math" panose="02040503050406030204" pitchFamily="18" charset="0"/>
                                  </a:rPr>
                                  <m:t>𝑖</m:t>
                                </m:r>
                                <m:r>
                                  <a:rPr lang="en-US" altLang="zh-TW" sz="1846" i="1">
                                    <a:latin typeface="Cambria Math" panose="02040503050406030204" pitchFamily="18" charset="0"/>
                                  </a:rPr>
                                  <m:t>−1</m:t>
                                </m:r>
                              </m:sub>
                              <m:sup>
                                <m:r>
                                  <a:rPr lang="en-US" altLang="zh-TW" sz="1846" i="1">
                                    <a:latin typeface="Cambria Math" panose="02040503050406030204" pitchFamily="18" charset="0"/>
                                  </a:rPr>
                                  <m:t>+</m:t>
                                </m:r>
                              </m:sup>
                            </m:sSubSup>
                          </m:e>
                        </m:d>
                      </m:oMath>
                    </m:oMathPara>
                  </a14:m>
                  <a:endParaRPr lang="zh-TW" altLang="en-US" sz="1846" dirty="0"/>
                </a:p>
              </p:txBody>
            </p:sp>
          </mc:Choice>
          <mc:Fallback>
            <p:sp>
              <p:nvSpPr>
                <p:cNvPr id="6" name="文字方塊 5"/>
                <p:cNvSpPr txBox="1">
                  <a:spLocks noRot="1" noChangeAspect="1" noMove="1" noResize="1" noEditPoints="1" noAdjustHandles="1" noChangeArrowheads="1" noChangeShapeType="1" noTextEdit="1"/>
                </p:cNvSpPr>
                <p:nvPr/>
              </p:nvSpPr>
              <p:spPr>
                <a:xfrm>
                  <a:off x="560512" y="3429000"/>
                  <a:ext cx="4680520" cy="408573"/>
                </a:xfrm>
                <a:prstGeom prst="rect">
                  <a:avLst/>
                </a:prstGeom>
                <a:blipFill rotWithShape="1">
                  <a:blip r:embed="rId4" cstate="print"/>
                  <a:stretch>
                    <a:fillRect b="-1492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7" name="文字方塊 6"/>
                <p:cNvSpPr txBox="1"/>
                <p:nvPr/>
              </p:nvSpPr>
              <p:spPr>
                <a:xfrm>
                  <a:off x="920551" y="3861048"/>
                  <a:ext cx="3374048" cy="416225"/>
                </a:xfrm>
                <a:prstGeom prst="rect">
                  <a:avLst/>
                </a:prstGeom>
                <a:noFill/>
              </p:spPr>
              <p:txBody>
                <a:bodyPr wrap="square" rtlCol="0">
                  <a:spAutoFit/>
                </a:bodyPr>
                <a:lstStyle/>
                <a:p>
                  <a14:m>
                    <m:oMath xmlns:m="http://schemas.openxmlformats.org/officeDocument/2006/math">
                      <m:sSubSup>
                        <m:sSubSupPr>
                          <m:ctrlPr>
                            <a:rPr lang="en-US" altLang="zh-TW" sz="1846" i="1">
                              <a:latin typeface="Cambria Math" panose="02040503050406030204" pitchFamily="18" charset="0"/>
                            </a:rPr>
                          </m:ctrlPr>
                        </m:sSubSupPr>
                        <m:e>
                          <m:r>
                            <a:rPr lang="en-US" altLang="zh-TW" sz="1846" i="1">
                              <a:latin typeface="Cambria Math" panose="02040503050406030204" pitchFamily="18" charset="0"/>
                            </a:rPr>
                            <m:t>𝐶</m:t>
                          </m:r>
                        </m:e>
                        <m:sub>
                          <m:r>
                            <a:rPr lang="en-US" altLang="zh-TW" sz="1846" i="1">
                              <a:latin typeface="Cambria Math" panose="02040503050406030204" pitchFamily="18" charset="0"/>
                            </a:rPr>
                            <m:t>𝑖</m:t>
                          </m:r>
                        </m:sub>
                        <m:sup>
                          <m:r>
                            <a:rPr lang="en-US" altLang="zh-TW" sz="1846" i="1">
                              <a:latin typeface="Cambria Math" panose="02040503050406030204" pitchFamily="18" charset="0"/>
                            </a:rPr>
                            <m:t>+</m:t>
                          </m:r>
                        </m:sup>
                      </m:sSubSup>
                      <m:r>
                        <a:rPr lang="en-US" altLang="zh-TW" sz="1846" i="1">
                          <a:latin typeface="Cambria Math" panose="02040503050406030204" pitchFamily="18" charset="0"/>
                        </a:rPr>
                        <m:t>=</m:t>
                      </m:r>
                      <m:sSubSup>
                        <m:sSubSupPr>
                          <m:ctrlPr>
                            <a:rPr lang="en-US" altLang="zh-TW" sz="1846" i="1">
                              <a:latin typeface="Cambria Math" panose="02040503050406030204" pitchFamily="18" charset="0"/>
                            </a:rPr>
                          </m:ctrlPr>
                        </m:sSubSupPr>
                        <m:e>
                          <m:r>
                            <a:rPr lang="en-US" altLang="zh-TW" sz="1846" i="1">
                              <a:latin typeface="Cambria Math" panose="02040503050406030204" pitchFamily="18" charset="0"/>
                            </a:rPr>
                            <m:t>𝐶</m:t>
                          </m:r>
                        </m:e>
                        <m:sub>
                          <m:r>
                            <a:rPr lang="en-US" altLang="zh-TW" sz="1846" i="1">
                              <a:latin typeface="Cambria Math" panose="02040503050406030204" pitchFamily="18" charset="0"/>
                            </a:rPr>
                            <m:t>𝑖</m:t>
                          </m:r>
                        </m:sub>
                        <m:sup>
                          <m:r>
                            <a:rPr lang="en-US" altLang="zh-TW" sz="1846" i="1">
                              <a:latin typeface="Cambria Math" panose="02040503050406030204" pitchFamily="18" charset="0"/>
                            </a:rPr>
                            <m:t>−</m:t>
                          </m:r>
                        </m:sup>
                      </m:sSubSup>
                    </m:oMath>
                  </a14:m>
                  <a:r>
                    <a:rPr lang="en-US" altLang="zh-TW" sz="1846" dirty="0"/>
                    <a:t>=0</a:t>
                  </a:r>
                  <a:r>
                    <a:rPr lang="zh-TW" altLang="en-US" sz="1846" dirty="0"/>
                    <a:t> </a:t>
                  </a:r>
                  <a:r>
                    <a:rPr lang="en-US" altLang="zh-TW" sz="1846" dirty="0"/>
                    <a:t>(</a:t>
                  </a:r>
                  <a:r>
                    <a:rPr lang="zh-TW" altLang="en-US" sz="1846" dirty="0">
                      <a:latin typeface="+mj-ea"/>
                      <a:ea typeface="+mj-ea"/>
                    </a:rPr>
                    <a:t>初始值</a:t>
                  </a:r>
                  <a:r>
                    <a:rPr lang="en-US" altLang="zh-TW" sz="1846" dirty="0">
                      <a:latin typeface="+mj-ea"/>
                      <a:ea typeface="+mj-ea"/>
                    </a:rPr>
                    <a:t>)</a:t>
                  </a:r>
                  <a:endParaRPr lang="zh-TW" altLang="en-US" sz="1846" dirty="0">
                    <a:latin typeface="+mj-ea"/>
                    <a:ea typeface="+mj-ea"/>
                  </a:endParaRPr>
                </a:p>
              </p:txBody>
            </p:sp>
          </mc:Choice>
          <mc:Fallback>
            <p:sp>
              <p:nvSpPr>
                <p:cNvPr id="7" name="文字方塊 6"/>
                <p:cNvSpPr txBox="1">
                  <a:spLocks noRot="1" noChangeAspect="1" noMove="1" noResize="1" noEditPoints="1" noAdjustHandles="1" noChangeArrowheads="1" noChangeShapeType="1" noTextEdit="1"/>
                </p:cNvSpPr>
                <p:nvPr/>
              </p:nvSpPr>
              <p:spPr>
                <a:xfrm>
                  <a:off x="920552" y="3861048"/>
                  <a:ext cx="3374048" cy="408573"/>
                </a:xfrm>
                <a:prstGeom prst="rect">
                  <a:avLst/>
                </a:prstGeom>
                <a:blipFill rotWithShape="1">
                  <a:blip r:embed="rId5" cstate="print"/>
                  <a:stretch>
                    <a:fillRect t="-5970" b="-25373"/>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xmlns="" val="1871310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noChangeArrowheads="1"/>
          </p:cNvSpPr>
          <p:nvPr>
            <p:ph type="title"/>
          </p:nvPr>
        </p:nvSpPr>
        <p:spPr/>
        <p:txBody>
          <a:bodyPr/>
          <a:lstStyle/>
          <a:p>
            <a:r>
              <a:rPr lang="en-US" altLang="zh-TW" smtClean="0"/>
              <a:t>Approach</a:t>
            </a:r>
            <a:endParaRPr lang="zh-TW" altLang="en-US" smtClean="0"/>
          </a:p>
        </p:txBody>
      </p:sp>
      <p:sp>
        <p:nvSpPr>
          <p:cNvPr id="25603" name="內容版面配置區 2"/>
          <p:cNvSpPr>
            <a:spLocks noGrp="1" noChangeArrowheads="1"/>
          </p:cNvSpPr>
          <p:nvPr>
            <p:ph idx="1"/>
          </p:nvPr>
        </p:nvSpPr>
        <p:spPr/>
        <p:txBody>
          <a:bodyPr/>
          <a:lstStyle/>
          <a:p>
            <a:r>
              <a:rPr lang="zh-TW" altLang="zh-TW" smtClean="0"/>
              <a:t>Multi-generation diffusion model (SMPRT model)</a:t>
            </a:r>
          </a:p>
          <a:p>
            <a:pPr lvl="1"/>
            <a:r>
              <a:rPr lang="en-US" altLang="zh-TW" smtClean="0"/>
              <a:t>SMPRT model uses a </a:t>
            </a:r>
            <a:r>
              <a:rPr lang="en-US" altLang="zh-TW" smtClean="0">
                <a:solidFill>
                  <a:srgbClr val="C00000"/>
                </a:solidFill>
              </a:rPr>
              <a:t>multiplicative</a:t>
            </a:r>
            <a:r>
              <a:rPr lang="en-US" altLang="zh-TW" smtClean="0"/>
              <a:t> model to express seasonal variation and the market growth rate effect</a:t>
            </a:r>
            <a:endParaRPr lang="zh-TW" altLang="zh-TW" smtClean="0"/>
          </a:p>
        </p:txBody>
      </p:sp>
      <p:sp>
        <p:nvSpPr>
          <p:cNvPr id="25604" name="投影片編號版面配置區 3"/>
          <p:cNvSpPr>
            <a:spLocks noGrp="1"/>
          </p:cNvSpPr>
          <p:nvPr>
            <p:ph type="sldNum" sz="quarter" idx="10"/>
          </p:nvPr>
        </p:nvSpPr>
        <p:spPr>
          <a:noFill/>
        </p:spPr>
        <p:txBody>
          <a:bodyPr/>
          <a:lstStyle/>
          <a:p>
            <a:fld id="{1AFD1696-950F-47E4-AD3A-080A0AC12217}" type="slidenum">
              <a:rPr lang="en-US" altLang="zh-TW">
                <a:solidFill>
                  <a:prstClr val="white"/>
                </a:solidFill>
              </a:rPr>
              <a:pPr/>
              <a:t>50</a:t>
            </a:fld>
            <a:endParaRPr lang="en-US" altLang="zh-TW">
              <a:solidFill>
                <a:prstClr val="white"/>
              </a:solidFill>
            </a:endParaRPr>
          </a:p>
        </p:txBody>
      </p:sp>
      <p:pic>
        <p:nvPicPr>
          <p:cNvPr id="25605" name="圖片 1"/>
          <p:cNvPicPr>
            <a:picLocks noChangeAspect="1"/>
          </p:cNvPicPr>
          <p:nvPr/>
        </p:nvPicPr>
        <p:blipFill>
          <a:blip r:embed="rId2" cstate="print"/>
          <a:srcRect/>
          <a:stretch>
            <a:fillRect/>
          </a:stretch>
        </p:blipFill>
        <p:spPr bwMode="auto">
          <a:xfrm>
            <a:off x="2184890" y="2944814"/>
            <a:ext cx="4774223" cy="1743075"/>
          </a:xfrm>
          <a:prstGeom prst="rect">
            <a:avLst/>
          </a:prstGeom>
          <a:noFill/>
          <a:ln w="9525">
            <a:noFill/>
            <a:miter lim="800000"/>
            <a:headEnd/>
            <a:tailEnd/>
          </a:ln>
        </p:spPr>
      </p:pic>
      <p:pic>
        <p:nvPicPr>
          <p:cNvPr id="25606" name="圖片 3"/>
          <p:cNvPicPr>
            <a:picLocks noChangeAspect="1"/>
          </p:cNvPicPr>
          <p:nvPr/>
        </p:nvPicPr>
        <p:blipFill>
          <a:blip r:embed="rId3" cstate="print"/>
          <a:srcRect/>
          <a:stretch>
            <a:fillRect/>
          </a:stretch>
        </p:blipFill>
        <p:spPr bwMode="auto">
          <a:xfrm>
            <a:off x="2312377" y="4981578"/>
            <a:ext cx="4062046"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noChangeArrowheads="1"/>
          </p:cNvSpPr>
          <p:nvPr>
            <p:ph type="title"/>
          </p:nvPr>
        </p:nvSpPr>
        <p:spPr/>
        <p:txBody>
          <a:bodyPr/>
          <a:lstStyle/>
          <a:p>
            <a:r>
              <a:rPr lang="en-US" altLang="zh-TW" smtClean="0"/>
              <a:t>Approach</a:t>
            </a:r>
            <a:endParaRPr lang="zh-TW" altLang="en-US" smtClean="0"/>
          </a:p>
        </p:txBody>
      </p:sp>
      <p:sp>
        <p:nvSpPr>
          <p:cNvPr id="26627" name="內容版面配置區 2"/>
          <p:cNvSpPr>
            <a:spLocks noGrp="1" noChangeArrowheads="1"/>
          </p:cNvSpPr>
          <p:nvPr>
            <p:ph idx="1"/>
          </p:nvPr>
        </p:nvSpPr>
        <p:spPr/>
        <p:txBody>
          <a:bodyPr/>
          <a:lstStyle/>
          <a:p>
            <a:r>
              <a:rPr lang="zh-TW" altLang="zh-TW" smtClean="0"/>
              <a:t>Multi-generation diffusion model (SMPRT model)</a:t>
            </a:r>
          </a:p>
          <a:p>
            <a:pPr lvl="1"/>
            <a:r>
              <a:rPr lang="en-US" altLang="zh-TW" smtClean="0"/>
              <a:t>Finally, the SMPRT model is integrated as</a:t>
            </a:r>
            <a:endParaRPr lang="zh-TW" altLang="zh-TW" smtClean="0"/>
          </a:p>
        </p:txBody>
      </p:sp>
      <p:sp>
        <p:nvSpPr>
          <p:cNvPr id="26628" name="投影片編號版面配置區 3"/>
          <p:cNvSpPr>
            <a:spLocks noGrp="1"/>
          </p:cNvSpPr>
          <p:nvPr>
            <p:ph type="sldNum" sz="quarter" idx="10"/>
          </p:nvPr>
        </p:nvSpPr>
        <p:spPr>
          <a:noFill/>
        </p:spPr>
        <p:txBody>
          <a:bodyPr/>
          <a:lstStyle/>
          <a:p>
            <a:fld id="{81DF26C4-DBA0-4F5F-87E8-D713EB539642}" type="slidenum">
              <a:rPr lang="en-US" altLang="zh-TW">
                <a:solidFill>
                  <a:prstClr val="white"/>
                </a:solidFill>
              </a:rPr>
              <a:pPr/>
              <a:t>51</a:t>
            </a:fld>
            <a:endParaRPr lang="en-US" altLang="zh-TW">
              <a:solidFill>
                <a:prstClr val="white"/>
              </a:solidFill>
            </a:endParaRPr>
          </a:p>
        </p:txBody>
      </p:sp>
      <p:pic>
        <p:nvPicPr>
          <p:cNvPr id="26629" name="圖片 2"/>
          <p:cNvPicPr>
            <a:picLocks noChangeAspect="1"/>
          </p:cNvPicPr>
          <p:nvPr/>
        </p:nvPicPr>
        <p:blipFill>
          <a:blip r:embed="rId2" cstate="print"/>
          <a:srcRect/>
          <a:stretch>
            <a:fillRect/>
          </a:stretch>
        </p:blipFill>
        <p:spPr bwMode="auto">
          <a:xfrm>
            <a:off x="694594" y="3478214"/>
            <a:ext cx="3314700" cy="676275"/>
          </a:xfrm>
          <a:prstGeom prst="rect">
            <a:avLst/>
          </a:prstGeom>
          <a:noFill/>
          <a:ln w="9525">
            <a:solidFill>
              <a:srgbClr val="C00000"/>
            </a:solidFill>
            <a:miter lim="800000"/>
            <a:headEnd/>
            <a:tailEnd/>
          </a:ln>
        </p:spPr>
      </p:pic>
      <p:pic>
        <p:nvPicPr>
          <p:cNvPr id="26630" name="圖片 4"/>
          <p:cNvPicPr>
            <a:picLocks noChangeAspect="1"/>
          </p:cNvPicPr>
          <p:nvPr/>
        </p:nvPicPr>
        <p:blipFill>
          <a:blip r:embed="rId3" cstate="print"/>
          <a:srcRect/>
          <a:stretch>
            <a:fillRect/>
          </a:stretch>
        </p:blipFill>
        <p:spPr bwMode="auto">
          <a:xfrm>
            <a:off x="4813789" y="2205041"/>
            <a:ext cx="3719146"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noChangeArrowheads="1"/>
          </p:cNvSpPr>
          <p:nvPr>
            <p:ph type="title"/>
          </p:nvPr>
        </p:nvSpPr>
        <p:spPr/>
        <p:txBody>
          <a:bodyPr/>
          <a:lstStyle/>
          <a:p>
            <a:r>
              <a:rPr lang="en-US" altLang="zh-TW" smtClean="0"/>
              <a:t>Approach</a:t>
            </a:r>
            <a:endParaRPr lang="zh-TW" altLang="en-US" smtClean="0"/>
          </a:p>
        </p:txBody>
      </p:sp>
      <p:sp>
        <p:nvSpPr>
          <p:cNvPr id="24578"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dirty="0">
                <a:noFill/>
              </a:rPr>
              <a:t> </a:t>
            </a:r>
          </a:p>
        </p:txBody>
      </p:sp>
      <p:sp>
        <p:nvSpPr>
          <p:cNvPr id="27652" name="投影片編號版面配置區 3"/>
          <p:cNvSpPr>
            <a:spLocks noGrp="1"/>
          </p:cNvSpPr>
          <p:nvPr>
            <p:ph type="sldNum" sz="quarter" idx="10"/>
          </p:nvPr>
        </p:nvSpPr>
        <p:spPr>
          <a:noFill/>
        </p:spPr>
        <p:txBody>
          <a:bodyPr/>
          <a:lstStyle/>
          <a:p>
            <a:fld id="{8442EB46-989E-44E6-8BAF-1925469CAEDC}" type="slidenum">
              <a:rPr lang="en-US" altLang="zh-TW">
                <a:solidFill>
                  <a:prstClr val="white"/>
                </a:solidFill>
              </a:rPr>
              <a:pPr/>
              <a:t>52</a:t>
            </a:fld>
            <a:endParaRPr lang="en-US" altLang="zh-TW">
              <a:solidFill>
                <a:prstClr val="white"/>
              </a:solidFill>
            </a:endParaRPr>
          </a:p>
        </p:txBody>
      </p:sp>
      <p:pic>
        <p:nvPicPr>
          <p:cNvPr id="27653" name="圖片 1"/>
          <p:cNvPicPr>
            <a:picLocks noChangeAspect="1"/>
          </p:cNvPicPr>
          <p:nvPr/>
        </p:nvPicPr>
        <p:blipFill>
          <a:blip r:embed="rId3" cstate="print"/>
          <a:srcRect/>
          <a:stretch>
            <a:fillRect/>
          </a:stretch>
        </p:blipFill>
        <p:spPr bwMode="auto">
          <a:xfrm>
            <a:off x="3345475" y="5576891"/>
            <a:ext cx="2453054" cy="69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noChangeArrowheads="1"/>
          </p:cNvSpPr>
          <p:nvPr>
            <p:ph type="title"/>
          </p:nvPr>
        </p:nvSpPr>
        <p:spPr/>
        <p:txBody>
          <a:bodyPr/>
          <a:lstStyle/>
          <a:p>
            <a:r>
              <a:rPr lang="en-US" altLang="zh-TW" smtClean="0"/>
              <a:t>Empirical study</a:t>
            </a:r>
            <a:endParaRPr lang="zh-TW" altLang="en-US" smtClean="0"/>
          </a:p>
        </p:txBody>
      </p:sp>
      <p:sp>
        <p:nvSpPr>
          <p:cNvPr id="28675" name="內容版面配置區 2"/>
          <p:cNvSpPr>
            <a:spLocks noGrp="1" noChangeArrowheads="1"/>
          </p:cNvSpPr>
          <p:nvPr>
            <p:ph idx="1"/>
          </p:nvPr>
        </p:nvSpPr>
        <p:spPr/>
        <p:txBody>
          <a:bodyPr/>
          <a:lstStyle/>
          <a:p>
            <a:r>
              <a:rPr lang="en-US" altLang="zh-TW" smtClean="0"/>
              <a:t>Problem definition</a:t>
            </a:r>
          </a:p>
          <a:p>
            <a:pPr lvl="1"/>
            <a:r>
              <a:rPr lang="en-US" altLang="zh-TW" smtClean="0"/>
              <a:t>Semiconductor companies always adopt a make-to-order strategy</a:t>
            </a:r>
          </a:p>
          <a:p>
            <a:pPr lvl="1"/>
            <a:r>
              <a:rPr lang="en-US" altLang="zh-TW" smtClean="0"/>
              <a:t>Quantity of semiconductor products affects capacity allocation and capacity level</a:t>
            </a:r>
          </a:p>
          <a:p>
            <a:pPr lvl="1"/>
            <a:r>
              <a:rPr lang="en-US" altLang="zh-TW" smtClean="0"/>
              <a:t>This study constructs a systematic framework for solving problems involving product demand forecasting</a:t>
            </a:r>
          </a:p>
          <a:p>
            <a:pPr lvl="1"/>
            <a:r>
              <a:rPr lang="en-US" altLang="zh-TW" smtClean="0"/>
              <a:t>Describes the PLC and accurately forecasts semiconductor product demand to assist in capacity allocation and expansion, thus maximizing capacity utilization and profit by using the product demand forecasting framework </a:t>
            </a:r>
            <a:endParaRPr lang="zh-TW" altLang="en-US" smtClean="0"/>
          </a:p>
        </p:txBody>
      </p:sp>
      <p:sp>
        <p:nvSpPr>
          <p:cNvPr id="28676" name="投影片編號版面配置區 3"/>
          <p:cNvSpPr>
            <a:spLocks noGrp="1"/>
          </p:cNvSpPr>
          <p:nvPr>
            <p:ph type="sldNum" sz="quarter" idx="10"/>
          </p:nvPr>
        </p:nvSpPr>
        <p:spPr>
          <a:noFill/>
        </p:spPr>
        <p:txBody>
          <a:bodyPr/>
          <a:lstStyle/>
          <a:p>
            <a:fld id="{8703DFDF-8F57-4234-AF95-B386C25A9DD7}" type="slidenum">
              <a:rPr lang="en-US" altLang="zh-TW">
                <a:solidFill>
                  <a:prstClr val="white"/>
                </a:solidFill>
              </a:rPr>
              <a:pPr/>
              <a:t>53</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noChangeArrowheads="1"/>
          </p:cNvSpPr>
          <p:nvPr>
            <p:ph type="title"/>
          </p:nvPr>
        </p:nvSpPr>
        <p:spPr/>
        <p:txBody>
          <a:bodyPr/>
          <a:lstStyle/>
          <a:p>
            <a:r>
              <a:rPr lang="en-US" altLang="zh-TW" smtClean="0"/>
              <a:t>Empirical study</a:t>
            </a:r>
            <a:endParaRPr lang="zh-TW" altLang="en-US" smtClean="0"/>
          </a:p>
        </p:txBody>
      </p:sp>
      <p:sp>
        <p:nvSpPr>
          <p:cNvPr id="29699" name="內容版面配置區 2"/>
          <p:cNvSpPr>
            <a:spLocks noGrp="1" noChangeArrowheads="1"/>
          </p:cNvSpPr>
          <p:nvPr>
            <p:ph idx="1"/>
          </p:nvPr>
        </p:nvSpPr>
        <p:spPr/>
        <p:txBody>
          <a:bodyPr/>
          <a:lstStyle/>
          <a:p>
            <a:r>
              <a:rPr lang="en-US" altLang="zh-TW" smtClean="0"/>
              <a:t>Data preparation</a:t>
            </a:r>
          </a:p>
          <a:p>
            <a:pPr lvl="1"/>
            <a:r>
              <a:rPr lang="en-US" altLang="zh-TW" smtClean="0"/>
              <a:t>Historical product demand transaction data collected on quarterly basis</a:t>
            </a:r>
          </a:p>
          <a:p>
            <a:pPr lvl="1"/>
            <a:r>
              <a:rPr lang="en-US" altLang="zh-TW" smtClean="0"/>
              <a:t>A semiconductor product X for performing the validation</a:t>
            </a:r>
          </a:p>
          <a:p>
            <a:pPr lvl="1"/>
            <a:r>
              <a:rPr lang="en-US" altLang="zh-TW" smtClean="0"/>
              <a:t>The analysis is performed using a quarterly time scale</a:t>
            </a:r>
          </a:p>
          <a:p>
            <a:pPr lvl="1"/>
            <a:r>
              <a:rPr lang="en-US" altLang="zh-TW" smtClean="0"/>
              <a:t>The total time horizon is 36 quarters</a:t>
            </a:r>
          </a:p>
          <a:p>
            <a:pPr lvl="1"/>
            <a:r>
              <a:rPr lang="en-US" altLang="zh-TW" smtClean="0"/>
              <a:t>Semiconductor product X is manufactured using different technologies</a:t>
            </a:r>
          </a:p>
          <a:p>
            <a:pPr lvl="1"/>
            <a:r>
              <a:rPr lang="en-US" altLang="zh-TW" smtClean="0"/>
              <a:t>There are 36, 29, 17, and 9 quarters of data for generations 1–4, respectively</a:t>
            </a:r>
          </a:p>
        </p:txBody>
      </p:sp>
      <p:sp>
        <p:nvSpPr>
          <p:cNvPr id="29700" name="投影片編號版面配置區 3"/>
          <p:cNvSpPr>
            <a:spLocks noGrp="1"/>
          </p:cNvSpPr>
          <p:nvPr>
            <p:ph type="sldNum" sz="quarter" idx="10"/>
          </p:nvPr>
        </p:nvSpPr>
        <p:spPr>
          <a:noFill/>
        </p:spPr>
        <p:txBody>
          <a:bodyPr/>
          <a:lstStyle/>
          <a:p>
            <a:fld id="{36739D9C-F2A6-4F9C-8842-ACBC88F02341}" type="slidenum">
              <a:rPr lang="en-US" altLang="zh-TW">
                <a:solidFill>
                  <a:prstClr val="white"/>
                </a:solidFill>
              </a:rPr>
              <a:pPr/>
              <a:t>54</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noChangeArrowheads="1"/>
          </p:cNvSpPr>
          <p:nvPr>
            <p:ph type="title"/>
          </p:nvPr>
        </p:nvSpPr>
        <p:spPr/>
        <p:txBody>
          <a:bodyPr/>
          <a:lstStyle/>
          <a:p>
            <a:r>
              <a:rPr lang="en-US" altLang="zh-TW" smtClean="0"/>
              <a:t>Empirical study</a:t>
            </a:r>
            <a:endParaRPr lang="zh-TW" altLang="en-US" smtClean="0"/>
          </a:p>
        </p:txBody>
      </p:sp>
      <p:sp>
        <p:nvSpPr>
          <p:cNvPr id="30723" name="內容版面配置區 2"/>
          <p:cNvSpPr>
            <a:spLocks noGrp="1" noChangeArrowheads="1"/>
          </p:cNvSpPr>
          <p:nvPr>
            <p:ph idx="1"/>
          </p:nvPr>
        </p:nvSpPr>
        <p:spPr/>
        <p:txBody>
          <a:bodyPr/>
          <a:lstStyle/>
          <a:p>
            <a:endParaRPr lang="zh-TW" altLang="en-US" smtClean="0"/>
          </a:p>
        </p:txBody>
      </p:sp>
      <p:sp>
        <p:nvSpPr>
          <p:cNvPr id="30724" name="投影片編號版面配置區 3"/>
          <p:cNvSpPr>
            <a:spLocks noGrp="1" noChangeArrowheads="1"/>
          </p:cNvSpPr>
          <p:nvPr>
            <p:ph type="sldNum" sz="quarter" idx="10"/>
          </p:nvPr>
        </p:nvSpPr>
        <p:spPr>
          <a:noFill/>
        </p:spPr>
        <p:txBody>
          <a:bodyPr/>
          <a:lstStyle/>
          <a:p>
            <a:fld id="{C47D2900-13FB-45D7-B648-7FF8DF6F6227}" type="slidenum">
              <a:rPr lang="en-US" altLang="zh-TW">
                <a:solidFill>
                  <a:prstClr val="white"/>
                </a:solidFill>
              </a:rPr>
              <a:pPr/>
              <a:t>55</a:t>
            </a:fld>
            <a:endParaRPr lang="en-US" altLang="zh-TW">
              <a:solidFill>
                <a:prstClr val="white"/>
              </a:solidFill>
            </a:endParaRPr>
          </a:p>
        </p:txBody>
      </p:sp>
      <p:pic>
        <p:nvPicPr>
          <p:cNvPr id="30725" name="圖片 4"/>
          <p:cNvPicPr>
            <a:picLocks noChangeAspect="1" noChangeArrowheads="1"/>
          </p:cNvPicPr>
          <p:nvPr/>
        </p:nvPicPr>
        <p:blipFill>
          <a:blip r:embed="rId2" cstate="print"/>
          <a:srcRect/>
          <a:stretch>
            <a:fillRect/>
          </a:stretch>
        </p:blipFill>
        <p:spPr bwMode="auto">
          <a:xfrm>
            <a:off x="432290" y="387353"/>
            <a:ext cx="8279423" cy="2759075"/>
          </a:xfrm>
          <a:prstGeom prst="rect">
            <a:avLst/>
          </a:prstGeom>
          <a:noFill/>
          <a:ln w="9525">
            <a:noFill/>
            <a:miter lim="800000"/>
            <a:headEnd/>
            <a:tailEnd/>
          </a:ln>
        </p:spPr>
      </p:pic>
      <p:pic>
        <p:nvPicPr>
          <p:cNvPr id="30726" name="圖片 5"/>
          <p:cNvPicPr>
            <a:picLocks noChangeAspect="1" noChangeArrowheads="1"/>
          </p:cNvPicPr>
          <p:nvPr/>
        </p:nvPicPr>
        <p:blipFill>
          <a:blip r:embed="rId3" cstate="print"/>
          <a:srcRect/>
          <a:stretch>
            <a:fillRect/>
          </a:stretch>
        </p:blipFill>
        <p:spPr bwMode="auto">
          <a:xfrm>
            <a:off x="1647092" y="3409950"/>
            <a:ext cx="5451231"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noChangeArrowheads="1"/>
          </p:cNvSpPr>
          <p:nvPr>
            <p:ph type="title"/>
          </p:nvPr>
        </p:nvSpPr>
        <p:spPr/>
        <p:txBody>
          <a:bodyPr/>
          <a:lstStyle/>
          <a:p>
            <a:r>
              <a:rPr lang="en-US" altLang="zh-TW" smtClean="0"/>
              <a:t>Empirical study</a:t>
            </a:r>
            <a:endParaRPr lang="zh-TW" altLang="en-US" smtClean="0"/>
          </a:p>
        </p:txBody>
      </p:sp>
      <p:sp>
        <p:nvSpPr>
          <p:cNvPr id="31747" name="內容版面配置區 2"/>
          <p:cNvSpPr>
            <a:spLocks noGrp="1" noChangeArrowheads="1"/>
          </p:cNvSpPr>
          <p:nvPr>
            <p:ph idx="1"/>
          </p:nvPr>
        </p:nvSpPr>
        <p:spPr/>
        <p:txBody>
          <a:bodyPr/>
          <a:lstStyle/>
          <a:p>
            <a:r>
              <a:rPr lang="en-US" altLang="zh-TW" smtClean="0"/>
              <a:t>Diffusion model construction</a:t>
            </a:r>
          </a:p>
          <a:p>
            <a:pPr lvl="1"/>
            <a:r>
              <a:rPr lang="en-US" altLang="zh-TW" smtClean="0"/>
              <a:t>Step 1: Compare the Norton and Bass and Islam and Meade models. Expand the model based on four generations</a:t>
            </a:r>
          </a:p>
        </p:txBody>
      </p:sp>
      <p:sp>
        <p:nvSpPr>
          <p:cNvPr id="31748" name="投影片編號版面配置區 3"/>
          <p:cNvSpPr>
            <a:spLocks noGrp="1"/>
          </p:cNvSpPr>
          <p:nvPr>
            <p:ph type="sldNum" sz="quarter" idx="10"/>
          </p:nvPr>
        </p:nvSpPr>
        <p:spPr>
          <a:noFill/>
        </p:spPr>
        <p:txBody>
          <a:bodyPr/>
          <a:lstStyle/>
          <a:p>
            <a:fld id="{8E8D6FD4-4E1B-43B7-B4AD-EEBAA4AC3397}" type="slidenum">
              <a:rPr lang="en-US" altLang="zh-TW">
                <a:solidFill>
                  <a:prstClr val="white"/>
                </a:solidFill>
              </a:rPr>
              <a:pPr/>
              <a:t>56</a:t>
            </a:fld>
            <a:endParaRPr lang="en-US" altLang="zh-TW">
              <a:solidFill>
                <a:prstClr val="white"/>
              </a:solidFill>
            </a:endParaRPr>
          </a:p>
        </p:txBody>
      </p:sp>
      <p:pic>
        <p:nvPicPr>
          <p:cNvPr id="31749" name="圖片 1"/>
          <p:cNvPicPr>
            <a:picLocks noChangeAspect="1" noChangeArrowheads="1"/>
          </p:cNvPicPr>
          <p:nvPr/>
        </p:nvPicPr>
        <p:blipFill>
          <a:blip r:embed="rId2" cstate="print"/>
          <a:srcRect/>
          <a:stretch>
            <a:fillRect/>
          </a:stretch>
        </p:blipFill>
        <p:spPr bwMode="auto">
          <a:xfrm>
            <a:off x="2672862" y="2635253"/>
            <a:ext cx="3798277" cy="388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noChangeArrowheads="1"/>
          </p:cNvSpPr>
          <p:nvPr>
            <p:ph type="title"/>
          </p:nvPr>
        </p:nvSpPr>
        <p:spPr/>
        <p:txBody>
          <a:bodyPr/>
          <a:lstStyle/>
          <a:p>
            <a:r>
              <a:rPr lang="en-US" altLang="zh-TW" smtClean="0"/>
              <a:t>Empirical study</a:t>
            </a:r>
            <a:endParaRPr lang="zh-TW" altLang="en-US" smtClean="0"/>
          </a:p>
        </p:txBody>
      </p:sp>
      <p:sp>
        <p:nvSpPr>
          <p:cNvPr id="32771" name="內容版面配置區 2"/>
          <p:cNvSpPr>
            <a:spLocks noGrp="1" noChangeArrowheads="1"/>
          </p:cNvSpPr>
          <p:nvPr>
            <p:ph idx="1"/>
          </p:nvPr>
        </p:nvSpPr>
        <p:spPr/>
        <p:txBody>
          <a:bodyPr/>
          <a:lstStyle/>
          <a:p>
            <a:r>
              <a:rPr lang="en-US" altLang="zh-TW" smtClean="0"/>
              <a:t>Diffusion model construction</a:t>
            </a:r>
          </a:p>
          <a:p>
            <a:pPr lvl="1"/>
            <a:r>
              <a:rPr lang="en-US" altLang="zh-TW" smtClean="0"/>
              <a:t>Step 2: Test the parameter constancy (using FIML)</a:t>
            </a:r>
          </a:p>
          <a:p>
            <a:pPr lvl="1"/>
            <a:r>
              <a:rPr lang="en-US" altLang="zh-TW" smtClean="0"/>
              <a:t>Define the Norton and Bass model as a restricted model. </a:t>
            </a:r>
          </a:p>
          <a:p>
            <a:pPr lvl="1"/>
            <a:r>
              <a:rPr lang="en-US" altLang="zh-TW" smtClean="0"/>
              <a:t>Define the Islam and Meade model as an unrestricted model.</a:t>
            </a:r>
          </a:p>
          <a:p>
            <a:pPr lvl="1"/>
            <a:endParaRPr lang="en-US" altLang="zh-TW" smtClean="0"/>
          </a:p>
          <a:p>
            <a:pPr lvl="1"/>
            <a:endParaRPr lang="en-US" altLang="zh-TW" smtClean="0"/>
          </a:p>
          <a:p>
            <a:pPr lvl="1"/>
            <a:endParaRPr lang="en-US" altLang="zh-TW" smtClean="0"/>
          </a:p>
          <a:p>
            <a:pPr lvl="1"/>
            <a:r>
              <a:rPr lang="en-US" altLang="zh-TW" smtClean="0"/>
              <a:t>Test the statistics</a:t>
            </a:r>
          </a:p>
        </p:txBody>
      </p:sp>
      <p:sp>
        <p:nvSpPr>
          <p:cNvPr id="32772" name="投影片編號版面配置區 3"/>
          <p:cNvSpPr>
            <a:spLocks noGrp="1"/>
          </p:cNvSpPr>
          <p:nvPr>
            <p:ph type="sldNum" sz="quarter" idx="10"/>
          </p:nvPr>
        </p:nvSpPr>
        <p:spPr>
          <a:noFill/>
        </p:spPr>
        <p:txBody>
          <a:bodyPr/>
          <a:lstStyle/>
          <a:p>
            <a:fld id="{EE887605-A9FD-417D-8A34-739DA73F9304}" type="slidenum">
              <a:rPr lang="en-US" altLang="zh-TW">
                <a:solidFill>
                  <a:prstClr val="white"/>
                </a:solidFill>
              </a:rPr>
              <a:pPr/>
              <a:t>57</a:t>
            </a:fld>
            <a:endParaRPr lang="en-US" altLang="zh-TW">
              <a:solidFill>
                <a:prstClr val="white"/>
              </a:solidFill>
            </a:endParaRPr>
          </a:p>
        </p:txBody>
      </p:sp>
      <p:pic>
        <p:nvPicPr>
          <p:cNvPr id="32773" name="圖片 2"/>
          <p:cNvPicPr>
            <a:picLocks noChangeAspect="1" noChangeArrowheads="1"/>
          </p:cNvPicPr>
          <p:nvPr/>
        </p:nvPicPr>
        <p:blipFill>
          <a:blip r:embed="rId2" cstate="print"/>
          <a:srcRect/>
          <a:stretch>
            <a:fillRect/>
          </a:stretch>
        </p:blipFill>
        <p:spPr bwMode="auto">
          <a:xfrm>
            <a:off x="2184890" y="3087688"/>
            <a:ext cx="4774223" cy="728662"/>
          </a:xfrm>
          <a:prstGeom prst="rect">
            <a:avLst/>
          </a:prstGeom>
          <a:noFill/>
          <a:ln w="9525">
            <a:noFill/>
            <a:miter lim="800000"/>
            <a:headEnd/>
            <a:tailEnd/>
          </a:ln>
        </p:spPr>
      </p:pic>
      <p:pic>
        <p:nvPicPr>
          <p:cNvPr id="32774" name="圖片 3"/>
          <p:cNvPicPr>
            <a:picLocks noChangeAspect="1" noChangeArrowheads="1"/>
          </p:cNvPicPr>
          <p:nvPr/>
        </p:nvPicPr>
        <p:blipFill>
          <a:blip r:embed="rId3" cstate="print"/>
          <a:srcRect/>
          <a:stretch>
            <a:fillRect/>
          </a:stretch>
        </p:blipFill>
        <p:spPr bwMode="auto">
          <a:xfrm>
            <a:off x="2045677" y="4508503"/>
            <a:ext cx="5707674" cy="576263"/>
          </a:xfrm>
          <a:prstGeom prst="rect">
            <a:avLst/>
          </a:prstGeom>
          <a:noFill/>
          <a:ln w="9525">
            <a:noFill/>
            <a:miter lim="800000"/>
            <a:headEnd/>
            <a:tailEnd/>
          </a:ln>
        </p:spPr>
      </p:pic>
      <p:pic>
        <p:nvPicPr>
          <p:cNvPr id="32775" name="圖片 4"/>
          <p:cNvPicPr>
            <a:picLocks noChangeAspect="1" noChangeArrowheads="1"/>
          </p:cNvPicPr>
          <p:nvPr/>
        </p:nvPicPr>
        <p:blipFill>
          <a:blip r:embed="rId4" cstate="print"/>
          <a:srcRect/>
          <a:stretch>
            <a:fillRect/>
          </a:stretch>
        </p:blipFill>
        <p:spPr bwMode="auto">
          <a:xfrm>
            <a:off x="2154117" y="5214938"/>
            <a:ext cx="5237285" cy="1162050"/>
          </a:xfrm>
          <a:prstGeom prst="rect">
            <a:avLst/>
          </a:prstGeom>
          <a:noFill/>
          <a:ln w="9525">
            <a:noFill/>
            <a:miter lim="800000"/>
            <a:headEnd/>
            <a:tailEnd/>
          </a:ln>
        </p:spPr>
      </p:pic>
      <p:pic>
        <p:nvPicPr>
          <p:cNvPr id="32776" name="圖片 5"/>
          <p:cNvPicPr>
            <a:picLocks noChangeAspect="1"/>
          </p:cNvPicPr>
          <p:nvPr/>
        </p:nvPicPr>
        <p:blipFill>
          <a:blip r:embed="rId5" cstate="print"/>
          <a:srcRect/>
          <a:stretch>
            <a:fillRect/>
          </a:stretch>
        </p:blipFill>
        <p:spPr bwMode="auto">
          <a:xfrm>
            <a:off x="4309698" y="5126038"/>
            <a:ext cx="3050931" cy="2667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noChangeArrowheads="1"/>
          </p:cNvSpPr>
          <p:nvPr>
            <p:ph type="title"/>
          </p:nvPr>
        </p:nvSpPr>
        <p:spPr/>
        <p:txBody>
          <a:bodyPr/>
          <a:lstStyle/>
          <a:p>
            <a:r>
              <a:rPr lang="en-US" altLang="zh-TW" smtClean="0"/>
              <a:t>Empirical study</a:t>
            </a:r>
            <a:endParaRPr lang="zh-TW" altLang="en-US" smtClean="0"/>
          </a:p>
        </p:txBody>
      </p:sp>
      <p:sp>
        <p:nvSpPr>
          <p:cNvPr id="18435"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36" t="-879"/>
            </a:stretch>
          </a:blipFill>
        </p:spPr>
        <p:txBody>
          <a:bodyPr/>
          <a:lstStyle/>
          <a:p>
            <a:pPr>
              <a:defRPr/>
            </a:pPr>
            <a:r>
              <a:rPr lang="zh-TW" altLang="en-US" dirty="0">
                <a:noFill/>
              </a:rPr>
              <a:t> </a:t>
            </a:r>
          </a:p>
        </p:txBody>
      </p:sp>
      <p:sp>
        <p:nvSpPr>
          <p:cNvPr id="33796" name="投影片編號版面配置區 3"/>
          <p:cNvSpPr>
            <a:spLocks noGrp="1"/>
          </p:cNvSpPr>
          <p:nvPr>
            <p:ph type="sldNum" sz="quarter" idx="10"/>
          </p:nvPr>
        </p:nvSpPr>
        <p:spPr>
          <a:noFill/>
        </p:spPr>
        <p:txBody>
          <a:bodyPr/>
          <a:lstStyle/>
          <a:p>
            <a:fld id="{FF5E4FCF-20E4-4D50-93A2-47A754193CB8}" type="slidenum">
              <a:rPr lang="en-US" altLang="zh-TW">
                <a:solidFill>
                  <a:prstClr val="white"/>
                </a:solidFill>
              </a:rPr>
              <a:pPr/>
              <a:t>58</a:t>
            </a:fld>
            <a:endParaRPr lang="en-US" altLang="zh-TW">
              <a:solidFill>
                <a:prstClr val="white"/>
              </a:solidFill>
            </a:endParaRPr>
          </a:p>
        </p:txBody>
      </p:sp>
      <p:pic>
        <p:nvPicPr>
          <p:cNvPr id="33797" name="圖片 1"/>
          <p:cNvPicPr>
            <a:picLocks noChangeAspect="1" noChangeArrowheads="1"/>
          </p:cNvPicPr>
          <p:nvPr/>
        </p:nvPicPr>
        <p:blipFill>
          <a:blip r:embed="rId3" cstate="print"/>
          <a:srcRect/>
          <a:stretch>
            <a:fillRect/>
          </a:stretch>
        </p:blipFill>
        <p:spPr bwMode="auto">
          <a:xfrm>
            <a:off x="3081706" y="2997200"/>
            <a:ext cx="2980592" cy="693738"/>
          </a:xfrm>
          <a:prstGeom prst="rect">
            <a:avLst/>
          </a:prstGeom>
          <a:noFill/>
          <a:ln w="9525">
            <a:noFill/>
            <a:miter lim="800000"/>
            <a:headEnd/>
            <a:tailEnd/>
          </a:ln>
        </p:spPr>
      </p:pic>
      <p:sp>
        <p:nvSpPr>
          <p:cNvPr id="2" name="文字方塊 1"/>
          <p:cNvSpPr txBox="1">
            <a:spLocks noRot="1" noChangeAspect="1" noMove="1" noResize="1" noEditPoints="1" noAdjustHandles="1" noChangeArrowheads="1" noChangeShapeType="1" noTextEdit="1"/>
          </p:cNvSpPr>
          <p:nvPr/>
        </p:nvSpPr>
        <p:spPr>
          <a:xfrm>
            <a:off x="5569034" y="2204863"/>
            <a:ext cx="864096" cy="369332"/>
          </a:xfrm>
          <a:prstGeom prst="rect">
            <a:avLst/>
          </a:prstGeom>
          <a:blipFill>
            <a:blip r:embed="rId4" cstate="print"/>
            <a:stretch>
              <a:fillRect t="-10000" r="-1307" b="-26667"/>
            </a:stretch>
          </a:blipFill>
        </p:spPr>
        <p:txBody>
          <a:bodyPr/>
          <a:lstStyle/>
          <a:p>
            <a:pPr eaLnBrk="0" fontAlgn="base" hangingPunct="0">
              <a:spcBef>
                <a:spcPct val="0"/>
              </a:spcBef>
              <a:spcAft>
                <a:spcPct val="0"/>
              </a:spcAft>
              <a:defRPr/>
            </a:pPr>
            <a:r>
              <a:rPr kumimoji="1" lang="zh-TW" altLang="en-US" sz="2400" i="1">
                <a:noFill/>
                <a:latin typeface="Times New Roman" pitchFamily="18" charset="0"/>
                <a:ea typeface="新細明體" panose="02020500000000000000" pitchFamily="18" charset="-120"/>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noChangeArrowheads="1"/>
          </p:cNvSpPr>
          <p:nvPr>
            <p:ph type="title"/>
          </p:nvPr>
        </p:nvSpPr>
        <p:spPr/>
        <p:txBody>
          <a:bodyPr/>
          <a:lstStyle/>
          <a:p>
            <a:r>
              <a:rPr lang="en-US" altLang="zh-TW" smtClean="0"/>
              <a:t>Empirical study</a:t>
            </a:r>
            <a:endParaRPr lang="zh-TW" altLang="en-US" smtClean="0"/>
          </a:p>
        </p:txBody>
      </p:sp>
      <p:sp>
        <p:nvSpPr>
          <p:cNvPr id="34819" name="內容版面配置區 2"/>
          <p:cNvSpPr>
            <a:spLocks noGrp="1" noChangeArrowheads="1"/>
          </p:cNvSpPr>
          <p:nvPr>
            <p:ph idx="1"/>
          </p:nvPr>
        </p:nvSpPr>
        <p:spPr/>
        <p:txBody>
          <a:bodyPr/>
          <a:lstStyle/>
          <a:p>
            <a:r>
              <a:rPr lang="en-US" altLang="zh-TW" smtClean="0"/>
              <a:t>Diffusion model construction</a:t>
            </a:r>
          </a:p>
          <a:p>
            <a:pPr lvl="1"/>
            <a:r>
              <a:rPr lang="en-US" altLang="zh-TW" smtClean="0"/>
              <a:t>Step 3: Incorporate the effects into the proposed SMPRT model</a:t>
            </a:r>
          </a:p>
          <a:p>
            <a:pPr lvl="1"/>
            <a:r>
              <a:rPr lang="en-US" altLang="zh-TW" smtClean="0"/>
              <a:t>The introduction times of the four generations of semiconductor product X are in quarters 1, 8, 20, and 28, respectively</a:t>
            </a:r>
          </a:p>
          <a:p>
            <a:pPr lvl="1"/>
            <a:endParaRPr lang="en-US" altLang="zh-TW" smtClean="0"/>
          </a:p>
          <a:p>
            <a:pPr lvl="1"/>
            <a:endParaRPr lang="en-US" altLang="zh-TW" smtClean="0"/>
          </a:p>
        </p:txBody>
      </p:sp>
      <p:sp>
        <p:nvSpPr>
          <p:cNvPr id="34820" name="投影片編號版面配置區 3"/>
          <p:cNvSpPr>
            <a:spLocks noGrp="1"/>
          </p:cNvSpPr>
          <p:nvPr>
            <p:ph type="sldNum" sz="quarter" idx="10"/>
          </p:nvPr>
        </p:nvSpPr>
        <p:spPr>
          <a:noFill/>
        </p:spPr>
        <p:txBody>
          <a:bodyPr/>
          <a:lstStyle/>
          <a:p>
            <a:fld id="{1E870A28-6FE1-4DBD-9769-457A60BBBA7B}" type="slidenum">
              <a:rPr lang="en-US" altLang="zh-TW">
                <a:solidFill>
                  <a:prstClr val="white"/>
                </a:solidFill>
              </a:rPr>
              <a:pPr/>
              <a:t>59</a:t>
            </a:fld>
            <a:endParaRPr lang="en-US" altLang="zh-TW">
              <a:solidFill>
                <a:prstClr val="white"/>
              </a:solidFill>
            </a:endParaRPr>
          </a:p>
        </p:txBody>
      </p:sp>
      <p:pic>
        <p:nvPicPr>
          <p:cNvPr id="34821" name="圖片 4"/>
          <p:cNvPicPr>
            <a:picLocks noChangeAspect="1" noChangeArrowheads="1"/>
          </p:cNvPicPr>
          <p:nvPr/>
        </p:nvPicPr>
        <p:blipFill>
          <a:blip r:embed="rId2" cstate="print"/>
          <a:srcRect/>
          <a:stretch>
            <a:fillRect/>
          </a:stretch>
        </p:blipFill>
        <p:spPr bwMode="auto">
          <a:xfrm>
            <a:off x="783076" y="3654905"/>
            <a:ext cx="3331724" cy="2692865"/>
          </a:xfrm>
          <a:prstGeom prst="rect">
            <a:avLst/>
          </a:prstGeom>
          <a:noFill/>
          <a:ln w="9525">
            <a:noFill/>
            <a:miter lim="800000"/>
            <a:headEnd/>
            <a:tailEnd/>
          </a:ln>
        </p:spPr>
      </p:pic>
      <p:pic>
        <p:nvPicPr>
          <p:cNvPr id="34822" name="圖片 6"/>
          <p:cNvPicPr>
            <a:picLocks noChangeAspect="1" noChangeArrowheads="1"/>
          </p:cNvPicPr>
          <p:nvPr/>
        </p:nvPicPr>
        <p:blipFill>
          <a:blip r:embed="rId3" cstate="print"/>
          <a:srcRect/>
          <a:stretch>
            <a:fillRect/>
          </a:stretch>
        </p:blipFill>
        <p:spPr bwMode="auto">
          <a:xfrm>
            <a:off x="4670239" y="3274064"/>
            <a:ext cx="3218542" cy="1488726"/>
          </a:xfrm>
          <a:prstGeom prst="rect">
            <a:avLst/>
          </a:prstGeom>
          <a:noFill/>
          <a:ln w="9525">
            <a:noFill/>
            <a:miter lim="800000"/>
            <a:headEnd/>
            <a:tailEnd/>
          </a:ln>
        </p:spPr>
      </p:pic>
      <p:pic>
        <p:nvPicPr>
          <p:cNvPr id="34823" name="圖片 7"/>
          <p:cNvPicPr>
            <a:picLocks noChangeAspect="1" noChangeArrowheads="1"/>
          </p:cNvPicPr>
          <p:nvPr/>
        </p:nvPicPr>
        <p:blipFill>
          <a:blip r:embed="rId4" cstate="print"/>
          <a:srcRect/>
          <a:stretch>
            <a:fillRect/>
          </a:stretch>
        </p:blipFill>
        <p:spPr bwMode="auto">
          <a:xfrm>
            <a:off x="4687766" y="5012396"/>
            <a:ext cx="3240240" cy="1512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模型績效指標</a:t>
            </a:r>
            <a:endParaRPr lang="zh-TW" altLang="en-US" dirty="0"/>
          </a:p>
        </p:txBody>
      </p:sp>
      <p:sp>
        <p:nvSpPr>
          <p:cNvPr id="4" name="投影片編號版面配置區 3"/>
          <p:cNvSpPr>
            <a:spLocks noGrp="1"/>
          </p:cNvSpPr>
          <p:nvPr>
            <p:ph type="sldNum" sz="quarter" idx="10"/>
          </p:nvPr>
        </p:nvSpPr>
        <p:spPr>
          <a:xfrm>
            <a:off x="6898412" y="6593226"/>
            <a:ext cx="2133600" cy="228600"/>
          </a:xfrm>
        </p:spPr>
        <p:txBody>
          <a:bodyPr/>
          <a:lstStyle/>
          <a:p>
            <a:pPr>
              <a:defRPr/>
            </a:pPr>
            <a:fld id="{539B1805-3B11-41A6-9C0D-3C2201D47B8E}" type="slidenum">
              <a:rPr lang="en-US" altLang="zh-TW" smtClean="0"/>
              <a:pPr>
                <a:defRPr/>
              </a:pPr>
              <a:t>6</a:t>
            </a:fld>
            <a:endParaRPr lang="en-US" altLang="zh-TW"/>
          </a:p>
        </p:txBody>
      </p:sp>
      <p:sp>
        <p:nvSpPr>
          <p:cNvPr id="5" name="內容版面配置區 2"/>
          <p:cNvSpPr txBox="1">
            <a:spLocks/>
          </p:cNvSpPr>
          <p:nvPr/>
        </p:nvSpPr>
        <p:spPr bwMode="auto">
          <a:xfrm>
            <a:off x="450927" y="3220645"/>
            <a:ext cx="8280400" cy="429491"/>
          </a:xfrm>
          <a:prstGeom prst="rect">
            <a:avLst/>
          </a:prstGeom>
          <a:noFill/>
          <a:ln w="9525">
            <a:noFill/>
            <a:miter lim="800000"/>
            <a:headEnd/>
            <a:tailEnd/>
          </a:ln>
        </p:spPr>
        <p:txBody>
          <a:bodyPr vert="horz" wrap="square" lIns="77913" tIns="38957" rIns="77913" bIns="38957"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r>
              <a:rPr lang="zh-TW" altLang="en-US" sz="2000" dirty="0"/>
              <a:t>平均連串長度，</a:t>
            </a:r>
            <a:r>
              <a:rPr lang="en-US" altLang="zh-TW" sz="2000" dirty="0"/>
              <a:t>ARL</a:t>
            </a:r>
            <a:r>
              <a:rPr lang="zh-TW" altLang="en-US" sz="2000" dirty="0"/>
              <a:t> </a:t>
            </a:r>
            <a:r>
              <a:rPr lang="en-US" altLang="zh-TW" sz="2000" dirty="0"/>
              <a:t>(Average Run Length</a:t>
            </a:r>
            <a:r>
              <a:rPr lang="en-US" altLang="zh-TW" sz="2000" dirty="0" smtClean="0"/>
              <a:t>)</a:t>
            </a:r>
            <a:r>
              <a:rPr lang="zh-TW" altLang="en-US" sz="2000" dirty="0" smtClean="0"/>
              <a:t>示意圖</a:t>
            </a:r>
            <a:endParaRPr lang="en-US" altLang="zh-TW" sz="2000" dirty="0"/>
          </a:p>
        </p:txBody>
      </p:sp>
      <p:grpSp>
        <p:nvGrpSpPr>
          <p:cNvPr id="6" name="群組 5"/>
          <p:cNvGrpSpPr/>
          <p:nvPr/>
        </p:nvGrpSpPr>
        <p:grpSpPr>
          <a:xfrm>
            <a:off x="963824" y="3678213"/>
            <a:ext cx="7112176" cy="1995929"/>
            <a:chOff x="963824" y="3499105"/>
            <a:chExt cx="7112176" cy="1995929"/>
          </a:xfrm>
        </p:grpSpPr>
        <p:cxnSp>
          <p:nvCxnSpPr>
            <p:cNvPr id="9" name="直線接點 8"/>
            <p:cNvCxnSpPr/>
            <p:nvPr/>
          </p:nvCxnSpPr>
          <p:spPr>
            <a:xfrm>
              <a:off x="1495575" y="3953832"/>
              <a:ext cx="54504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4287270" y="3861799"/>
              <a:ext cx="0" cy="18406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4021395" y="3499105"/>
              <a:ext cx="731158" cy="407035"/>
            </a:xfrm>
            <a:prstGeom prst="rect">
              <a:avLst/>
            </a:prstGeom>
            <a:noFill/>
          </p:spPr>
          <p:txBody>
            <a:bodyPr wrap="square" rtlCol="0">
              <a:spAutoFit/>
            </a:bodyPr>
            <a:lstStyle/>
            <a:p>
              <a:r>
                <a:rPr lang="en-US" altLang="zh-TW" sz="2045" b="1" dirty="0" err="1">
                  <a:solidFill>
                    <a:schemeClr val="accent2"/>
                  </a:solidFill>
                </a:rPr>
                <a:t>cpt</a:t>
              </a:r>
              <a:endParaRPr lang="zh-TW" altLang="en-US" sz="2045" b="1" dirty="0">
                <a:solidFill>
                  <a:schemeClr val="accent2"/>
                </a:solidFill>
              </a:endParaRPr>
            </a:p>
          </p:txBody>
        </p:sp>
        <p:sp>
          <p:nvSpPr>
            <p:cNvPr id="12" name="文字方塊 11"/>
            <p:cNvSpPr txBox="1"/>
            <p:nvPr/>
          </p:nvSpPr>
          <p:spPr>
            <a:xfrm>
              <a:off x="963824" y="4094124"/>
              <a:ext cx="1612811" cy="354584"/>
            </a:xfrm>
            <a:prstGeom prst="rect">
              <a:avLst/>
            </a:prstGeom>
            <a:noFill/>
          </p:spPr>
          <p:txBody>
            <a:bodyPr wrap="square" rtlCol="0">
              <a:spAutoFit/>
            </a:bodyPr>
            <a:lstStyle/>
            <a:p>
              <a:r>
                <a:rPr lang="zh-TW" altLang="en-US" sz="1704" b="1" dirty="0">
                  <a:solidFill>
                    <a:schemeClr val="tx2"/>
                  </a:solidFill>
                  <a:latin typeface="標楷體" panose="03000509000000000000" pitchFamily="65" charset="-120"/>
                  <a:ea typeface="標楷體" panose="03000509000000000000" pitchFamily="65" charset="-120"/>
                </a:rPr>
                <a:t>資料起點</a:t>
              </a:r>
            </a:p>
          </p:txBody>
        </p:sp>
        <p:sp>
          <p:nvSpPr>
            <p:cNvPr id="13" name="文字方塊 12"/>
            <p:cNvSpPr txBox="1"/>
            <p:nvPr/>
          </p:nvSpPr>
          <p:spPr>
            <a:xfrm>
              <a:off x="6463189" y="4094124"/>
              <a:ext cx="1612811" cy="354584"/>
            </a:xfrm>
            <a:prstGeom prst="rect">
              <a:avLst/>
            </a:prstGeom>
            <a:noFill/>
          </p:spPr>
          <p:txBody>
            <a:bodyPr wrap="square" rtlCol="0">
              <a:spAutoFit/>
            </a:bodyPr>
            <a:lstStyle/>
            <a:p>
              <a:r>
                <a:rPr lang="zh-TW" altLang="en-US" sz="1704" b="1" dirty="0">
                  <a:solidFill>
                    <a:schemeClr val="tx2"/>
                  </a:solidFill>
                  <a:latin typeface="標楷體" panose="03000509000000000000" pitchFamily="65" charset="-120"/>
                  <a:ea typeface="標楷體" panose="03000509000000000000" pitchFamily="65" charset="-120"/>
                </a:rPr>
                <a:t>資料終點</a:t>
              </a:r>
            </a:p>
          </p:txBody>
        </p:sp>
        <p:sp>
          <p:nvSpPr>
            <p:cNvPr id="14" name="文字方塊 13"/>
            <p:cNvSpPr txBox="1"/>
            <p:nvPr/>
          </p:nvSpPr>
          <p:spPr>
            <a:xfrm>
              <a:off x="1983414" y="3511126"/>
              <a:ext cx="885455" cy="407035"/>
            </a:xfrm>
            <a:prstGeom prst="rect">
              <a:avLst/>
            </a:prstGeom>
            <a:noFill/>
          </p:spPr>
          <p:txBody>
            <a:bodyPr wrap="square" rtlCol="0">
              <a:spAutoFit/>
            </a:bodyPr>
            <a:lstStyle/>
            <a:p>
              <a:r>
                <a:rPr lang="en-US" altLang="zh-TW" sz="2045" b="1" dirty="0">
                  <a:solidFill>
                    <a:schemeClr val="accent3">
                      <a:lumMod val="75000"/>
                    </a:schemeClr>
                  </a:solidFill>
                </a:rPr>
                <a:t>ARL</a:t>
              </a:r>
              <a:r>
                <a:rPr lang="en-US" altLang="zh-TW" sz="1363" b="1" dirty="0">
                  <a:solidFill>
                    <a:schemeClr val="accent3">
                      <a:lumMod val="75000"/>
                    </a:schemeClr>
                  </a:solidFill>
                </a:rPr>
                <a:t>0</a:t>
              </a:r>
              <a:endParaRPr lang="zh-TW" altLang="en-US" sz="1363" b="1" dirty="0">
                <a:solidFill>
                  <a:schemeClr val="accent3">
                    <a:lumMod val="75000"/>
                  </a:schemeClr>
                </a:solidFill>
              </a:endParaRPr>
            </a:p>
          </p:txBody>
        </p:sp>
        <p:cxnSp>
          <p:nvCxnSpPr>
            <p:cNvPr id="15" name="直線單箭頭接點 14"/>
            <p:cNvCxnSpPr/>
            <p:nvPr/>
          </p:nvCxnSpPr>
          <p:spPr>
            <a:xfrm flipV="1">
              <a:off x="1429106" y="3953833"/>
              <a:ext cx="1994068" cy="3210"/>
            </a:xfrm>
            <a:prstGeom prst="straightConnector1">
              <a:avLst/>
            </a:prstGeom>
            <a:ln w="571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423174" y="3858589"/>
              <a:ext cx="0" cy="18727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192374" y="4097400"/>
              <a:ext cx="2983362" cy="354584"/>
            </a:xfrm>
            <a:prstGeom prst="rect">
              <a:avLst/>
            </a:prstGeom>
            <a:noFill/>
          </p:spPr>
          <p:txBody>
            <a:bodyPr wrap="square" rtlCol="0">
              <a:spAutoFit/>
            </a:bodyPr>
            <a:lstStyle/>
            <a:p>
              <a:r>
                <a:rPr lang="en-US" altLang="zh-TW" sz="1704" b="1" dirty="0">
                  <a:solidFill>
                    <a:schemeClr val="accent2"/>
                  </a:solidFill>
                </a:rPr>
                <a:t>CUSUM</a:t>
              </a:r>
              <a:r>
                <a:rPr lang="zh-TW" altLang="en-US" sz="1704" b="1" dirty="0">
                  <a:solidFill>
                    <a:schemeClr val="accent2"/>
                  </a:solidFill>
                  <a:latin typeface="標楷體" panose="03000509000000000000" pitchFamily="65" charset="-120"/>
                  <a:ea typeface="標楷體" panose="03000509000000000000" pitchFamily="65" charset="-120"/>
                </a:rPr>
                <a:t>超出管制線的</a:t>
              </a:r>
              <a:r>
                <a:rPr lang="en-US" altLang="zh-TW" sz="1704" b="1" dirty="0">
                  <a:solidFill>
                    <a:schemeClr val="accent2"/>
                  </a:solidFill>
                </a:rPr>
                <a:t>1st </a:t>
              </a:r>
              <a:r>
                <a:rPr lang="zh-TW" altLang="en-US" sz="1704" b="1" dirty="0">
                  <a:solidFill>
                    <a:schemeClr val="accent2"/>
                  </a:solidFill>
                  <a:latin typeface="標楷體" panose="03000509000000000000" pitchFamily="65" charset="-120"/>
                  <a:ea typeface="標楷體" panose="03000509000000000000" pitchFamily="65" charset="-120"/>
                </a:rPr>
                <a:t>點</a:t>
              </a:r>
            </a:p>
          </p:txBody>
        </p:sp>
        <p:cxnSp>
          <p:nvCxnSpPr>
            <p:cNvPr id="18" name="直線接點 17"/>
            <p:cNvCxnSpPr/>
            <p:nvPr/>
          </p:nvCxnSpPr>
          <p:spPr>
            <a:xfrm>
              <a:off x="1495575" y="4982946"/>
              <a:ext cx="54504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4287270" y="4890913"/>
              <a:ext cx="0" cy="18406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021395" y="4492099"/>
              <a:ext cx="731158" cy="407035"/>
            </a:xfrm>
            <a:prstGeom prst="rect">
              <a:avLst/>
            </a:prstGeom>
            <a:noFill/>
          </p:spPr>
          <p:txBody>
            <a:bodyPr wrap="square" rtlCol="0">
              <a:spAutoFit/>
            </a:bodyPr>
            <a:lstStyle/>
            <a:p>
              <a:r>
                <a:rPr lang="en-US" altLang="zh-TW" sz="2045" b="1" dirty="0" err="1">
                  <a:solidFill>
                    <a:schemeClr val="accent2"/>
                  </a:solidFill>
                </a:rPr>
                <a:t>cpt</a:t>
              </a:r>
              <a:endParaRPr lang="zh-TW" altLang="en-US" sz="2045" b="1" dirty="0">
                <a:solidFill>
                  <a:schemeClr val="accent2"/>
                </a:solidFill>
              </a:endParaRPr>
            </a:p>
          </p:txBody>
        </p:sp>
        <p:sp>
          <p:nvSpPr>
            <p:cNvPr id="21" name="文字方塊 20"/>
            <p:cNvSpPr txBox="1"/>
            <p:nvPr/>
          </p:nvSpPr>
          <p:spPr>
            <a:xfrm>
              <a:off x="963824" y="5123238"/>
              <a:ext cx="1612811" cy="354584"/>
            </a:xfrm>
            <a:prstGeom prst="rect">
              <a:avLst/>
            </a:prstGeom>
            <a:noFill/>
          </p:spPr>
          <p:txBody>
            <a:bodyPr wrap="square" rtlCol="0">
              <a:spAutoFit/>
            </a:bodyPr>
            <a:lstStyle/>
            <a:p>
              <a:r>
                <a:rPr lang="zh-TW" altLang="en-US" sz="1704" b="1" dirty="0">
                  <a:solidFill>
                    <a:schemeClr val="tx2"/>
                  </a:solidFill>
                  <a:latin typeface="標楷體" panose="03000509000000000000" pitchFamily="65" charset="-120"/>
                  <a:ea typeface="標楷體" panose="03000509000000000000" pitchFamily="65" charset="-120"/>
                </a:rPr>
                <a:t>資料起點</a:t>
              </a:r>
            </a:p>
          </p:txBody>
        </p:sp>
        <p:sp>
          <p:nvSpPr>
            <p:cNvPr id="22" name="文字方塊 21"/>
            <p:cNvSpPr txBox="1"/>
            <p:nvPr/>
          </p:nvSpPr>
          <p:spPr>
            <a:xfrm>
              <a:off x="6463189" y="5123238"/>
              <a:ext cx="1612811" cy="354584"/>
            </a:xfrm>
            <a:prstGeom prst="rect">
              <a:avLst/>
            </a:prstGeom>
            <a:noFill/>
          </p:spPr>
          <p:txBody>
            <a:bodyPr wrap="square" rtlCol="0">
              <a:spAutoFit/>
            </a:bodyPr>
            <a:lstStyle/>
            <a:p>
              <a:r>
                <a:rPr lang="zh-TW" altLang="en-US" sz="1704" b="1" dirty="0">
                  <a:solidFill>
                    <a:schemeClr val="tx2"/>
                  </a:solidFill>
                  <a:latin typeface="標楷體" panose="03000509000000000000" pitchFamily="65" charset="-120"/>
                  <a:ea typeface="標楷體" panose="03000509000000000000" pitchFamily="65" charset="-120"/>
                </a:rPr>
                <a:t>資料終點</a:t>
              </a:r>
            </a:p>
          </p:txBody>
        </p:sp>
        <p:sp>
          <p:nvSpPr>
            <p:cNvPr id="23" name="文字方塊 22"/>
            <p:cNvSpPr txBox="1"/>
            <p:nvPr/>
          </p:nvSpPr>
          <p:spPr>
            <a:xfrm>
              <a:off x="4686086" y="4497540"/>
              <a:ext cx="924931" cy="407035"/>
            </a:xfrm>
            <a:prstGeom prst="rect">
              <a:avLst/>
            </a:prstGeom>
            <a:noFill/>
          </p:spPr>
          <p:txBody>
            <a:bodyPr wrap="square" rtlCol="0">
              <a:spAutoFit/>
            </a:bodyPr>
            <a:lstStyle/>
            <a:p>
              <a:r>
                <a:rPr lang="en-US" altLang="zh-TW" sz="2045" b="1" dirty="0">
                  <a:solidFill>
                    <a:schemeClr val="accent3">
                      <a:lumMod val="75000"/>
                    </a:schemeClr>
                  </a:solidFill>
                </a:rPr>
                <a:t>ARL</a:t>
              </a:r>
              <a:r>
                <a:rPr lang="en-US" altLang="zh-TW" sz="1363" b="1" dirty="0">
                  <a:solidFill>
                    <a:schemeClr val="accent3">
                      <a:lumMod val="75000"/>
                    </a:schemeClr>
                  </a:solidFill>
                </a:rPr>
                <a:t>1</a:t>
              </a:r>
              <a:endParaRPr lang="zh-TW" altLang="en-US" sz="1363" b="1" dirty="0">
                <a:solidFill>
                  <a:schemeClr val="accent3">
                    <a:lumMod val="75000"/>
                  </a:schemeClr>
                </a:solidFill>
              </a:endParaRPr>
            </a:p>
          </p:txBody>
        </p:sp>
        <p:cxnSp>
          <p:nvCxnSpPr>
            <p:cNvPr id="24" name="直線單箭頭接點 23"/>
            <p:cNvCxnSpPr/>
            <p:nvPr/>
          </p:nvCxnSpPr>
          <p:spPr>
            <a:xfrm>
              <a:off x="4287270" y="4981342"/>
              <a:ext cx="1728192" cy="4816"/>
            </a:xfrm>
            <a:prstGeom prst="straightConnector1">
              <a:avLst/>
            </a:prstGeom>
            <a:ln w="571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6015462" y="4887702"/>
              <a:ext cx="0" cy="18727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593216" y="5140450"/>
              <a:ext cx="2983362" cy="354584"/>
            </a:xfrm>
            <a:prstGeom prst="rect">
              <a:avLst/>
            </a:prstGeom>
            <a:noFill/>
          </p:spPr>
          <p:txBody>
            <a:bodyPr wrap="square" rtlCol="0">
              <a:spAutoFit/>
            </a:bodyPr>
            <a:lstStyle/>
            <a:p>
              <a:r>
                <a:rPr lang="en-US" altLang="zh-TW" sz="1704" b="1" dirty="0">
                  <a:solidFill>
                    <a:schemeClr val="accent2"/>
                  </a:solidFill>
                </a:rPr>
                <a:t>CUSUM</a:t>
              </a:r>
              <a:r>
                <a:rPr lang="zh-TW" altLang="en-US" sz="1704" b="1" dirty="0">
                  <a:solidFill>
                    <a:schemeClr val="accent2"/>
                  </a:solidFill>
                  <a:latin typeface="標楷體" panose="03000509000000000000" pitchFamily="65" charset="-120"/>
                  <a:ea typeface="標楷體" panose="03000509000000000000" pitchFamily="65" charset="-120"/>
                </a:rPr>
                <a:t>超出管制線的</a:t>
              </a:r>
              <a:r>
                <a:rPr lang="en-US" altLang="zh-TW" sz="1704" b="1" dirty="0">
                  <a:solidFill>
                    <a:schemeClr val="accent2"/>
                  </a:solidFill>
                </a:rPr>
                <a:t>1st </a:t>
              </a:r>
              <a:r>
                <a:rPr lang="zh-TW" altLang="en-US" sz="1704" b="1" dirty="0">
                  <a:solidFill>
                    <a:schemeClr val="accent2"/>
                  </a:solidFill>
                  <a:latin typeface="標楷體" panose="03000509000000000000" pitchFamily="65" charset="-120"/>
                  <a:ea typeface="標楷體" panose="03000509000000000000" pitchFamily="65" charset="-120"/>
                </a:rPr>
                <a:t>點</a:t>
              </a:r>
            </a:p>
          </p:txBody>
        </p:sp>
      </p:grpSp>
      <p:sp>
        <p:nvSpPr>
          <p:cNvPr id="27" name="投影片編號版面配置區 3"/>
          <p:cNvSpPr txBox="1">
            <a:spLocks/>
          </p:cNvSpPr>
          <p:nvPr/>
        </p:nvSpPr>
        <p:spPr bwMode="auto">
          <a:xfrm>
            <a:off x="6975475" y="6346604"/>
            <a:ext cx="2133600" cy="247650"/>
          </a:xfrm>
          <a:prstGeom prst="rect">
            <a:avLst/>
          </a:prstGeom>
          <a:noFill/>
          <a:ln w="9525">
            <a:noFill/>
            <a:miter lim="800000"/>
            <a:headEnd/>
            <a:tailEnd/>
          </a:ln>
          <a:effectLst/>
        </p:spPr>
        <p:txBody>
          <a:bodyPr vert="horz" wrap="square" lIns="84406" tIns="42203" rIns="84406" bIns="42203" numCol="1" anchor="t" anchorCtr="0" compatLnSpc="1">
            <a:prstTxWarp prst="textNoShape">
              <a:avLst/>
            </a:prstTxWarp>
          </a:bodyPr>
          <a:lstStyle>
            <a:defPPr>
              <a:defRPr lang="zh-TW"/>
            </a:defPPr>
            <a:lvl1pPr algn="r" rtl="0" fontAlgn="base">
              <a:spcBef>
                <a:spcPct val="0"/>
              </a:spcBef>
              <a:spcAft>
                <a:spcPct val="0"/>
              </a:spcAft>
              <a:defRPr kumimoji="1" sz="1400" i="0" kern="1200">
                <a:solidFill>
                  <a:schemeClr val="bg1"/>
                </a:solidFill>
                <a:latin typeface="+mn-lt"/>
                <a:ea typeface="新細明體" pitchFamily="18" charset="-120"/>
                <a:cs typeface="+mn-cs"/>
              </a:defRPr>
            </a:lvl1pPr>
            <a:lvl2pPr marL="457200" algn="l" rtl="0" fontAlgn="base">
              <a:spcBef>
                <a:spcPct val="0"/>
              </a:spcBef>
              <a:spcAft>
                <a:spcPct val="0"/>
              </a:spcAft>
              <a:defRPr kumimoji="1" sz="2400" i="1"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i="1"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i="1"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i="1"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i="1"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i="1"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i="1"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i="1" kern="1200">
                <a:solidFill>
                  <a:schemeClr val="tx1"/>
                </a:solidFill>
                <a:latin typeface="Times New Roman" pitchFamily="18" charset="0"/>
                <a:ea typeface="新細明體" charset="-120"/>
                <a:cs typeface="+mn-cs"/>
              </a:defRPr>
            </a:lvl9pPr>
          </a:lstStyle>
          <a:p>
            <a:pPr>
              <a:defRPr/>
            </a:pPr>
            <a:fld id="{539B1805-3B11-41A6-9C0D-3C2201D47B8E}" type="slidenum">
              <a:rPr lang="en-US" altLang="zh-TW" sz="1292"/>
              <a:pPr>
                <a:defRPr/>
              </a:pPr>
              <a:t>6</a:t>
            </a:fld>
            <a:endParaRPr lang="en-US" altLang="zh-TW" sz="1292" dirty="0"/>
          </a:p>
        </p:txBody>
      </p:sp>
      <p:sp>
        <p:nvSpPr>
          <p:cNvPr id="28" name="內容版面配置區 2"/>
          <p:cNvSpPr txBox="1">
            <a:spLocks/>
          </p:cNvSpPr>
          <p:nvPr/>
        </p:nvSpPr>
        <p:spPr bwMode="auto">
          <a:xfrm>
            <a:off x="450927" y="1702748"/>
            <a:ext cx="8441826" cy="1257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SzPct val="60000"/>
              <a:buFont typeface="Wingdings" pitchFamily="2" charset="2"/>
              <a:buChar char="n"/>
              <a:defRPr kumimoji="1" sz="1800" b="1">
                <a:solidFill>
                  <a:srgbClr val="000099"/>
                </a:solidFill>
                <a:latin typeface="+mn-lt"/>
                <a:ea typeface="+mn-ea"/>
                <a:cs typeface="+mn-cs"/>
              </a:defRPr>
            </a:lvl1pPr>
            <a:lvl2pPr marL="557213" indent="-214313" algn="l" rtl="0" eaLnBrk="1" fontAlgn="base" hangingPunct="1">
              <a:spcBef>
                <a:spcPct val="20000"/>
              </a:spcBef>
              <a:spcAft>
                <a:spcPct val="0"/>
              </a:spcAft>
              <a:buChar char="•"/>
              <a:defRPr kumimoji="1" sz="1500" b="1">
                <a:solidFill>
                  <a:schemeClr val="tx1"/>
                </a:solidFill>
                <a:latin typeface="+mn-lt"/>
                <a:ea typeface="+mn-ea"/>
              </a:defRPr>
            </a:lvl2pPr>
            <a:lvl3pPr marL="857250" indent="-171450" algn="l" rtl="0" eaLnBrk="1" fontAlgn="base" hangingPunct="1">
              <a:spcBef>
                <a:spcPct val="20000"/>
              </a:spcBef>
              <a:spcAft>
                <a:spcPct val="0"/>
              </a:spcAft>
              <a:buFont typeface="Wingdings" pitchFamily="2" charset="2"/>
              <a:buChar char="ü"/>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4pPr>
            <a:lvl5pPr marL="15430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5pPr>
            <a:lvl6pPr marL="18859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6pPr>
            <a:lvl7pPr marL="22288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7pPr>
            <a:lvl8pPr marL="25717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8pPr>
            <a:lvl9pPr marL="29146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9pPr>
          </a:lstStyle>
          <a:p>
            <a:r>
              <a:rPr lang="zh-TW" altLang="en-US" sz="2000" kern="0" dirty="0"/>
              <a:t>以</a:t>
            </a:r>
            <a:r>
              <a:rPr lang="zh-TW" altLang="en-US" sz="2000" kern="0" dirty="0">
                <a:solidFill>
                  <a:srgbClr val="FF0000"/>
                </a:solidFill>
              </a:rPr>
              <a:t>對應</a:t>
            </a:r>
            <a:r>
              <a:rPr lang="en-US" altLang="zh-TW" sz="2000" kern="0" dirty="0">
                <a:solidFill>
                  <a:srgbClr val="FF0000"/>
                </a:solidFill>
              </a:rPr>
              <a:t>CPA</a:t>
            </a:r>
            <a:r>
              <a:rPr lang="zh-TW" altLang="en-US" sz="2000" kern="0" dirty="0">
                <a:solidFill>
                  <a:srgbClr val="FF0000"/>
                </a:solidFill>
              </a:rPr>
              <a:t>之正確率為主、</a:t>
            </a:r>
            <a:r>
              <a:rPr lang="en-US" altLang="zh-TW" sz="2000" kern="0" dirty="0">
                <a:solidFill>
                  <a:srgbClr val="FF0000"/>
                </a:solidFill>
              </a:rPr>
              <a:t>ARL</a:t>
            </a:r>
            <a:r>
              <a:rPr lang="zh-TW" altLang="en-US" sz="2000" kern="0" dirty="0">
                <a:solidFill>
                  <a:srgbClr val="FF0000"/>
                </a:solidFill>
              </a:rPr>
              <a:t>為輔</a:t>
            </a:r>
            <a:r>
              <a:rPr lang="zh-TW" altLang="en-US" sz="2000" kern="0" dirty="0"/>
              <a:t>做排名順序</a:t>
            </a:r>
            <a:endParaRPr lang="en-US" altLang="zh-TW" sz="2000" kern="0" dirty="0"/>
          </a:p>
          <a:p>
            <a:r>
              <a:rPr lang="zh-TW" altLang="en-US" sz="2000" kern="0" dirty="0" smtClean="0"/>
              <a:t>為避免 </a:t>
            </a:r>
            <a:r>
              <a:rPr lang="en-US" altLang="zh-TW" sz="2000" kern="0" dirty="0" err="1" smtClean="0"/>
              <a:t>cpt</a:t>
            </a:r>
            <a:r>
              <a:rPr lang="zh-TW" altLang="en-US" sz="2000" kern="0" dirty="0" smtClean="0"/>
              <a:t> 影響 </a:t>
            </a:r>
            <a:r>
              <a:rPr lang="en-US" altLang="zh-TW" sz="2000" kern="0" dirty="0" smtClean="0"/>
              <a:t>ARL0 </a:t>
            </a:r>
            <a:r>
              <a:rPr lang="zh-TW" altLang="en-US" sz="2000" kern="0" dirty="0" smtClean="0"/>
              <a:t>之大小，其排序以 </a:t>
            </a:r>
            <a:r>
              <a:rPr lang="en-US" altLang="zh-TW" sz="2000" kern="0" dirty="0" smtClean="0">
                <a:solidFill>
                  <a:srgbClr val="FF0000"/>
                </a:solidFill>
              </a:rPr>
              <a:t>ARL0 / </a:t>
            </a:r>
            <a:r>
              <a:rPr lang="en-US" altLang="zh-TW" sz="2000" kern="0" dirty="0" err="1" smtClean="0">
                <a:solidFill>
                  <a:srgbClr val="FF0000"/>
                </a:solidFill>
              </a:rPr>
              <a:t>cpt</a:t>
            </a:r>
            <a:r>
              <a:rPr lang="zh-TW" altLang="en-US" sz="2000" kern="0" dirty="0" smtClean="0">
                <a:solidFill>
                  <a:srgbClr val="FF0000"/>
                </a:solidFill>
              </a:rPr>
              <a:t> </a:t>
            </a:r>
            <a:r>
              <a:rPr lang="zh-TW" altLang="en-US" sz="2000" kern="0" dirty="0" smtClean="0"/>
              <a:t>作為衡量標準</a:t>
            </a:r>
            <a:endParaRPr lang="en-US" altLang="zh-TW" sz="2000" kern="0" dirty="0" smtClean="0"/>
          </a:p>
        </p:txBody>
      </p:sp>
    </p:spTree>
    <p:extLst>
      <p:ext uri="{BB962C8B-B14F-4D97-AF65-F5344CB8AC3E}">
        <p14:creationId xmlns:p14="http://schemas.microsoft.com/office/powerpoint/2010/main" xmlns="" val="29510055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noChangeArrowheads="1"/>
          </p:cNvSpPr>
          <p:nvPr>
            <p:ph type="title"/>
          </p:nvPr>
        </p:nvSpPr>
        <p:spPr/>
        <p:txBody>
          <a:bodyPr/>
          <a:lstStyle/>
          <a:p>
            <a:endParaRPr lang="zh-TW" altLang="en-US" smtClean="0"/>
          </a:p>
        </p:txBody>
      </p:sp>
      <p:sp>
        <p:nvSpPr>
          <p:cNvPr id="35843" name="內容版面配置區 2"/>
          <p:cNvSpPr>
            <a:spLocks noGrp="1" noChangeArrowheads="1"/>
          </p:cNvSpPr>
          <p:nvPr>
            <p:ph idx="1"/>
          </p:nvPr>
        </p:nvSpPr>
        <p:spPr/>
        <p:txBody>
          <a:bodyPr/>
          <a:lstStyle/>
          <a:p>
            <a:endParaRPr lang="zh-TW" altLang="en-US" dirty="0" smtClean="0"/>
          </a:p>
        </p:txBody>
      </p:sp>
      <p:sp>
        <p:nvSpPr>
          <p:cNvPr id="35844" name="投影片編號版面配置區 3"/>
          <p:cNvSpPr>
            <a:spLocks noGrp="1" noChangeArrowheads="1"/>
          </p:cNvSpPr>
          <p:nvPr>
            <p:ph type="sldNum" sz="quarter" idx="10"/>
          </p:nvPr>
        </p:nvSpPr>
        <p:spPr>
          <a:noFill/>
        </p:spPr>
        <p:txBody>
          <a:bodyPr/>
          <a:lstStyle/>
          <a:p>
            <a:fld id="{FC61BC0A-0F5A-437B-A4E4-48396A33EFE3}" type="slidenum">
              <a:rPr lang="en-US" altLang="zh-TW">
                <a:solidFill>
                  <a:prstClr val="white"/>
                </a:solidFill>
              </a:rPr>
              <a:pPr/>
              <a:t>60</a:t>
            </a:fld>
            <a:endParaRPr lang="en-US" altLang="zh-TW">
              <a:solidFill>
                <a:prstClr val="white"/>
              </a:solidFill>
            </a:endParaRPr>
          </a:p>
        </p:txBody>
      </p:sp>
      <p:pic>
        <p:nvPicPr>
          <p:cNvPr id="35845" name="圖片 5"/>
          <p:cNvPicPr>
            <a:picLocks noChangeAspect="1" noChangeArrowheads="1"/>
          </p:cNvPicPr>
          <p:nvPr/>
        </p:nvPicPr>
        <p:blipFill>
          <a:blip r:embed="rId2" cstate="print"/>
          <a:srcRect/>
          <a:stretch>
            <a:fillRect/>
          </a:stretch>
        </p:blipFill>
        <p:spPr bwMode="auto">
          <a:xfrm>
            <a:off x="1005841" y="356065"/>
            <a:ext cx="3316778" cy="2681864"/>
          </a:xfrm>
          <a:prstGeom prst="rect">
            <a:avLst/>
          </a:prstGeom>
          <a:noFill/>
          <a:ln w="9525">
            <a:noFill/>
            <a:miter lim="800000"/>
            <a:headEnd/>
            <a:tailEnd/>
          </a:ln>
        </p:spPr>
      </p:pic>
      <p:pic>
        <p:nvPicPr>
          <p:cNvPr id="35846" name="圖片 6"/>
          <p:cNvPicPr>
            <a:picLocks noChangeAspect="1" noChangeArrowheads="1"/>
          </p:cNvPicPr>
          <p:nvPr/>
        </p:nvPicPr>
        <p:blipFill>
          <a:blip r:embed="rId3" cstate="print"/>
          <a:srcRect/>
          <a:stretch>
            <a:fillRect/>
          </a:stretch>
        </p:blipFill>
        <p:spPr bwMode="auto">
          <a:xfrm>
            <a:off x="5010152" y="1422403"/>
            <a:ext cx="2945423" cy="1609725"/>
          </a:xfrm>
          <a:prstGeom prst="rect">
            <a:avLst/>
          </a:prstGeom>
          <a:noFill/>
          <a:ln w="9525">
            <a:noFill/>
            <a:miter lim="800000"/>
            <a:headEnd/>
            <a:tailEnd/>
          </a:ln>
        </p:spPr>
      </p:pic>
      <p:pic>
        <p:nvPicPr>
          <p:cNvPr id="35847" name="圖片 7"/>
          <p:cNvPicPr>
            <a:picLocks noChangeAspect="1" noChangeArrowheads="1"/>
          </p:cNvPicPr>
          <p:nvPr/>
        </p:nvPicPr>
        <p:blipFill>
          <a:blip r:embed="rId4" cstate="print"/>
          <a:srcRect/>
          <a:stretch>
            <a:fillRect/>
          </a:stretch>
        </p:blipFill>
        <p:spPr bwMode="auto">
          <a:xfrm>
            <a:off x="5010150" y="3062288"/>
            <a:ext cx="2162908" cy="590550"/>
          </a:xfrm>
          <a:prstGeom prst="rect">
            <a:avLst/>
          </a:prstGeom>
          <a:noFill/>
          <a:ln w="9525">
            <a:noFill/>
            <a:miter lim="800000"/>
            <a:headEnd/>
            <a:tailEnd/>
          </a:ln>
        </p:spPr>
      </p:pic>
      <p:pic>
        <p:nvPicPr>
          <p:cNvPr id="35848" name="圖片 8"/>
          <p:cNvPicPr>
            <a:picLocks noChangeAspect="1" noChangeArrowheads="1"/>
          </p:cNvPicPr>
          <p:nvPr/>
        </p:nvPicPr>
        <p:blipFill>
          <a:blip r:embed="rId5" cstate="print"/>
          <a:srcRect/>
          <a:stretch>
            <a:fillRect/>
          </a:stretch>
        </p:blipFill>
        <p:spPr bwMode="auto">
          <a:xfrm>
            <a:off x="5036527" y="3716338"/>
            <a:ext cx="1055077" cy="1504950"/>
          </a:xfrm>
          <a:prstGeom prst="rect">
            <a:avLst/>
          </a:prstGeom>
          <a:noFill/>
          <a:ln w="9525">
            <a:noFill/>
            <a:miter lim="800000"/>
            <a:headEnd/>
            <a:tailEnd/>
          </a:ln>
        </p:spPr>
      </p:pic>
      <p:pic>
        <p:nvPicPr>
          <p:cNvPr id="35849" name="圖片 9"/>
          <p:cNvPicPr>
            <a:picLocks noChangeAspect="1" noChangeArrowheads="1"/>
          </p:cNvPicPr>
          <p:nvPr/>
        </p:nvPicPr>
        <p:blipFill>
          <a:blip r:embed="rId6" cstate="print"/>
          <a:srcRect/>
          <a:stretch>
            <a:fillRect/>
          </a:stretch>
        </p:blipFill>
        <p:spPr bwMode="auto">
          <a:xfrm>
            <a:off x="832341" y="3157186"/>
            <a:ext cx="3515216" cy="1625952"/>
          </a:xfrm>
          <a:prstGeom prst="rect">
            <a:avLst/>
          </a:prstGeom>
          <a:noFill/>
          <a:ln w="9525">
            <a:noFill/>
            <a:miter lim="800000"/>
            <a:headEnd/>
            <a:tailEnd/>
          </a:ln>
        </p:spPr>
      </p:pic>
      <p:pic>
        <p:nvPicPr>
          <p:cNvPr id="35850" name="圖片 10"/>
          <p:cNvPicPr>
            <a:picLocks noChangeAspect="1" noChangeArrowheads="1"/>
          </p:cNvPicPr>
          <p:nvPr/>
        </p:nvPicPr>
        <p:blipFill>
          <a:blip r:embed="rId7" cstate="print"/>
          <a:srcRect/>
          <a:stretch>
            <a:fillRect/>
          </a:stretch>
        </p:blipFill>
        <p:spPr bwMode="auto">
          <a:xfrm>
            <a:off x="832338" y="4882528"/>
            <a:ext cx="3538914" cy="165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noChangeArrowheads="1"/>
          </p:cNvSpPr>
          <p:nvPr>
            <p:ph type="title"/>
          </p:nvPr>
        </p:nvSpPr>
        <p:spPr/>
        <p:txBody>
          <a:bodyPr/>
          <a:lstStyle/>
          <a:p>
            <a:r>
              <a:rPr lang="en-US" altLang="zh-TW" smtClean="0"/>
              <a:t>Empirical study</a:t>
            </a:r>
            <a:endParaRPr lang="zh-TW" altLang="en-US" smtClean="0"/>
          </a:p>
        </p:txBody>
      </p:sp>
      <p:sp>
        <p:nvSpPr>
          <p:cNvPr id="37891" name="內容版面配置區 2"/>
          <p:cNvSpPr>
            <a:spLocks noGrp="1" noChangeArrowheads="1"/>
          </p:cNvSpPr>
          <p:nvPr>
            <p:ph idx="1"/>
          </p:nvPr>
        </p:nvSpPr>
        <p:spPr/>
        <p:txBody>
          <a:bodyPr/>
          <a:lstStyle/>
          <a:p>
            <a:r>
              <a:rPr lang="en-US" altLang="zh-TW" smtClean="0"/>
              <a:t>Parameter estimation</a:t>
            </a:r>
          </a:p>
          <a:p>
            <a:pPr lvl="1"/>
            <a:r>
              <a:rPr lang="en-US" altLang="zh-TW" smtClean="0"/>
              <a:t>Use nonlinear least squares procedure to estimate the parameters.</a:t>
            </a:r>
          </a:p>
        </p:txBody>
      </p:sp>
      <p:sp>
        <p:nvSpPr>
          <p:cNvPr id="37892" name="投影片編號版面配置區 3"/>
          <p:cNvSpPr>
            <a:spLocks noGrp="1"/>
          </p:cNvSpPr>
          <p:nvPr>
            <p:ph type="sldNum" sz="quarter" idx="10"/>
          </p:nvPr>
        </p:nvSpPr>
        <p:spPr>
          <a:noFill/>
        </p:spPr>
        <p:txBody>
          <a:bodyPr/>
          <a:lstStyle/>
          <a:p>
            <a:fld id="{388F0427-9746-4D65-BA4D-172EFF723946}" type="slidenum">
              <a:rPr lang="en-US" altLang="zh-TW">
                <a:solidFill>
                  <a:prstClr val="white"/>
                </a:solidFill>
              </a:rPr>
              <a:pPr/>
              <a:t>61</a:t>
            </a:fld>
            <a:endParaRPr lang="en-US" altLang="zh-TW">
              <a:solidFill>
                <a:prstClr val="white"/>
              </a:solidFill>
            </a:endParaRPr>
          </a:p>
        </p:txBody>
      </p:sp>
      <p:pic>
        <p:nvPicPr>
          <p:cNvPr id="37893" name="圖片 1"/>
          <p:cNvPicPr>
            <a:picLocks noChangeAspect="1" noChangeArrowheads="1"/>
          </p:cNvPicPr>
          <p:nvPr/>
        </p:nvPicPr>
        <p:blipFill>
          <a:blip r:embed="rId2" cstate="print"/>
          <a:srcRect/>
          <a:stretch>
            <a:fillRect/>
          </a:stretch>
        </p:blipFill>
        <p:spPr bwMode="auto">
          <a:xfrm>
            <a:off x="1943100" y="2599515"/>
            <a:ext cx="4050376" cy="3815572"/>
          </a:xfrm>
          <a:prstGeom prst="rect">
            <a:avLst/>
          </a:prstGeom>
          <a:noFill/>
          <a:ln w="9525">
            <a:noFill/>
            <a:miter lim="800000"/>
            <a:headEnd/>
            <a:tailEnd/>
          </a:ln>
        </p:spPr>
      </p:pic>
      <p:sp>
        <p:nvSpPr>
          <p:cNvPr id="6" name="矩形 5"/>
          <p:cNvSpPr/>
          <p:nvPr/>
        </p:nvSpPr>
        <p:spPr bwMode="auto">
          <a:xfrm>
            <a:off x="2037366" y="5364972"/>
            <a:ext cx="3050024" cy="620192"/>
          </a:xfrm>
          <a:prstGeom prst="rect">
            <a:avLst/>
          </a:prstGeom>
          <a:no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noChangeArrowheads="1"/>
          </p:cNvSpPr>
          <p:nvPr>
            <p:ph type="title"/>
          </p:nvPr>
        </p:nvSpPr>
        <p:spPr/>
        <p:txBody>
          <a:bodyPr/>
          <a:lstStyle/>
          <a:p>
            <a:r>
              <a:rPr lang="en-US" altLang="zh-TW" smtClean="0"/>
              <a:t>Empirical study</a:t>
            </a:r>
            <a:endParaRPr lang="zh-TW" altLang="en-US" smtClean="0"/>
          </a:p>
        </p:txBody>
      </p:sp>
      <p:sp>
        <p:nvSpPr>
          <p:cNvPr id="38915" name="內容版面配置區 2"/>
          <p:cNvSpPr>
            <a:spLocks noGrp="1" noChangeArrowheads="1"/>
          </p:cNvSpPr>
          <p:nvPr>
            <p:ph idx="1"/>
          </p:nvPr>
        </p:nvSpPr>
        <p:spPr/>
        <p:txBody>
          <a:bodyPr/>
          <a:lstStyle/>
          <a:p>
            <a:r>
              <a:rPr lang="en-US" altLang="zh-TW" dirty="0" smtClean="0"/>
              <a:t>Parameter estimation</a:t>
            </a:r>
          </a:p>
          <a:p>
            <a:pPr lvl="1"/>
            <a:r>
              <a:rPr lang="en-US" altLang="zh-TW" dirty="0" smtClean="0"/>
              <a:t>Use nonlinear least squares procedure to estimate the parameters.</a:t>
            </a:r>
          </a:p>
        </p:txBody>
      </p:sp>
      <p:sp>
        <p:nvSpPr>
          <p:cNvPr id="38916" name="投影片編號版面配置區 3"/>
          <p:cNvSpPr>
            <a:spLocks noGrp="1"/>
          </p:cNvSpPr>
          <p:nvPr>
            <p:ph type="sldNum" sz="quarter" idx="10"/>
          </p:nvPr>
        </p:nvSpPr>
        <p:spPr>
          <a:noFill/>
        </p:spPr>
        <p:txBody>
          <a:bodyPr/>
          <a:lstStyle/>
          <a:p>
            <a:fld id="{5F362609-7D82-4A4C-8C26-AEAACA13E315}" type="slidenum">
              <a:rPr lang="en-US" altLang="zh-TW">
                <a:solidFill>
                  <a:prstClr val="white"/>
                </a:solidFill>
              </a:rPr>
              <a:pPr/>
              <a:t>62</a:t>
            </a:fld>
            <a:endParaRPr lang="en-US" altLang="zh-TW">
              <a:solidFill>
                <a:prstClr val="white"/>
              </a:solidFill>
            </a:endParaRPr>
          </a:p>
        </p:txBody>
      </p:sp>
      <p:pic>
        <p:nvPicPr>
          <p:cNvPr id="38917" name="圖片 2"/>
          <p:cNvPicPr>
            <a:picLocks noChangeAspect="1" noChangeArrowheads="1"/>
          </p:cNvPicPr>
          <p:nvPr/>
        </p:nvPicPr>
        <p:blipFill>
          <a:blip r:embed="rId2" cstate="print"/>
          <a:srcRect/>
          <a:stretch>
            <a:fillRect/>
          </a:stretch>
        </p:blipFill>
        <p:spPr bwMode="auto">
          <a:xfrm>
            <a:off x="1755531" y="1479550"/>
            <a:ext cx="5632938" cy="4935538"/>
          </a:xfrm>
          <a:prstGeom prst="rect">
            <a:avLst/>
          </a:prstGeom>
          <a:noFill/>
          <a:ln w="9525">
            <a:noFill/>
            <a:miter lim="800000"/>
            <a:headEnd/>
            <a:tailEnd/>
          </a:ln>
        </p:spPr>
      </p:pic>
      <p:sp>
        <p:nvSpPr>
          <p:cNvPr id="4" name="矩形 3"/>
          <p:cNvSpPr/>
          <p:nvPr/>
        </p:nvSpPr>
        <p:spPr bwMode="auto">
          <a:xfrm>
            <a:off x="1913793" y="2708275"/>
            <a:ext cx="5316415" cy="80168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
        <p:nvSpPr>
          <p:cNvPr id="8" name="矩形 7"/>
          <p:cNvSpPr/>
          <p:nvPr/>
        </p:nvSpPr>
        <p:spPr bwMode="auto">
          <a:xfrm>
            <a:off x="1906467" y="3546475"/>
            <a:ext cx="5316415" cy="801688"/>
          </a:xfrm>
          <a:prstGeom prst="rect">
            <a:avLst/>
          </a:prstGeom>
          <a:no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
        <p:nvSpPr>
          <p:cNvPr id="9" name="矩形 8"/>
          <p:cNvSpPr/>
          <p:nvPr/>
        </p:nvSpPr>
        <p:spPr bwMode="auto">
          <a:xfrm>
            <a:off x="1913793" y="5732466"/>
            <a:ext cx="5316415" cy="244475"/>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fontAlgn="base">
              <a:spcBef>
                <a:spcPct val="0"/>
              </a:spcBef>
              <a:spcAft>
                <a:spcPct val="0"/>
              </a:spcAft>
              <a:defRPr/>
            </a:pPr>
            <a:endParaRPr kumimoji="1" lang="zh-TW" altLang="en-US" sz="2400" i="1">
              <a:solidFill>
                <a:prstClr val="black"/>
              </a:solidFill>
              <a:latin typeface="Times New Roman" pitchFamily="18" charset="0"/>
              <a:ea typeface="新細明體" pitchFamily="18" charset="-12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noChangeArrowheads="1"/>
          </p:cNvSpPr>
          <p:nvPr>
            <p:ph type="title"/>
          </p:nvPr>
        </p:nvSpPr>
        <p:spPr/>
        <p:txBody>
          <a:bodyPr/>
          <a:lstStyle/>
          <a:p>
            <a:r>
              <a:rPr lang="en-US" altLang="zh-TW" smtClean="0"/>
              <a:t>Empirical study</a:t>
            </a:r>
            <a:endParaRPr lang="zh-TW" altLang="en-US" smtClean="0"/>
          </a:p>
        </p:txBody>
      </p:sp>
      <p:sp>
        <p:nvSpPr>
          <p:cNvPr id="39939" name="內容版面配置區 2"/>
          <p:cNvSpPr>
            <a:spLocks noGrp="1" noChangeArrowheads="1"/>
          </p:cNvSpPr>
          <p:nvPr>
            <p:ph idx="1"/>
          </p:nvPr>
        </p:nvSpPr>
        <p:spPr/>
        <p:txBody>
          <a:bodyPr/>
          <a:lstStyle/>
          <a:p>
            <a:r>
              <a:rPr lang="en-US" altLang="zh-TW" smtClean="0"/>
              <a:t>Forecasting</a:t>
            </a:r>
          </a:p>
          <a:p>
            <a:pPr lvl="1"/>
            <a:r>
              <a:rPr lang="en-US" altLang="zh-TW" smtClean="0"/>
              <a:t>Data are separated into two sets of </a:t>
            </a:r>
            <a:r>
              <a:rPr lang="en-US" altLang="zh-TW" smtClean="0">
                <a:solidFill>
                  <a:srgbClr val="C00000"/>
                </a:solidFill>
              </a:rPr>
              <a:t>training data </a:t>
            </a:r>
            <a:r>
              <a:rPr lang="en-US" altLang="zh-TW" smtClean="0"/>
              <a:t>and </a:t>
            </a:r>
            <a:r>
              <a:rPr lang="en-US" altLang="zh-TW" smtClean="0">
                <a:solidFill>
                  <a:srgbClr val="C00000"/>
                </a:solidFill>
              </a:rPr>
              <a:t>testing data</a:t>
            </a:r>
          </a:p>
          <a:p>
            <a:pPr lvl="1"/>
            <a:r>
              <a:rPr lang="en-US" altLang="zh-TW" smtClean="0">
                <a:solidFill>
                  <a:srgbClr val="C00000"/>
                </a:solidFill>
              </a:rPr>
              <a:t>34 quarter</a:t>
            </a:r>
            <a:r>
              <a:rPr lang="en-US" altLang="zh-TW" smtClean="0"/>
              <a:t>s as training data to estimate the parameters in SMPRT model</a:t>
            </a:r>
          </a:p>
          <a:p>
            <a:pPr lvl="1"/>
            <a:r>
              <a:rPr lang="en-US" altLang="zh-TW" smtClean="0"/>
              <a:t>Forecast product demand for the remaining </a:t>
            </a:r>
            <a:r>
              <a:rPr lang="en-US" altLang="zh-TW" smtClean="0">
                <a:solidFill>
                  <a:srgbClr val="C00000"/>
                </a:solidFill>
              </a:rPr>
              <a:t>2 quarters </a:t>
            </a:r>
            <a:r>
              <a:rPr lang="en-US" altLang="zh-TW" smtClean="0"/>
              <a:t>to estimate the validity of the proposed model</a:t>
            </a:r>
          </a:p>
        </p:txBody>
      </p:sp>
      <p:sp>
        <p:nvSpPr>
          <p:cNvPr id="39940" name="投影片編號版面配置區 3"/>
          <p:cNvSpPr>
            <a:spLocks noGrp="1"/>
          </p:cNvSpPr>
          <p:nvPr>
            <p:ph type="sldNum" sz="quarter" idx="10"/>
          </p:nvPr>
        </p:nvSpPr>
        <p:spPr>
          <a:noFill/>
        </p:spPr>
        <p:txBody>
          <a:bodyPr/>
          <a:lstStyle/>
          <a:p>
            <a:fld id="{7DBD92FD-0A47-4136-AA19-3321EE5CED24}" type="slidenum">
              <a:rPr lang="en-US" altLang="zh-TW">
                <a:solidFill>
                  <a:prstClr val="white"/>
                </a:solidFill>
              </a:rPr>
              <a:pPr/>
              <a:t>63</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noChangeArrowheads="1"/>
          </p:cNvSpPr>
          <p:nvPr>
            <p:ph type="title"/>
          </p:nvPr>
        </p:nvSpPr>
        <p:spPr/>
        <p:txBody>
          <a:bodyPr/>
          <a:lstStyle/>
          <a:p>
            <a:r>
              <a:rPr lang="en-US" altLang="zh-TW" smtClean="0"/>
              <a:t>Empirical study</a:t>
            </a:r>
            <a:endParaRPr lang="zh-TW" altLang="en-US" smtClean="0"/>
          </a:p>
        </p:txBody>
      </p:sp>
      <p:sp>
        <p:nvSpPr>
          <p:cNvPr id="40963" name="內容版面配置區 2"/>
          <p:cNvSpPr>
            <a:spLocks noGrp="1" noChangeArrowheads="1"/>
          </p:cNvSpPr>
          <p:nvPr>
            <p:ph idx="1"/>
          </p:nvPr>
        </p:nvSpPr>
        <p:spPr/>
        <p:txBody>
          <a:bodyPr/>
          <a:lstStyle/>
          <a:p>
            <a:r>
              <a:rPr lang="en-US" altLang="zh-TW" smtClean="0"/>
              <a:t>Results interpretation and performance evaluation</a:t>
            </a:r>
          </a:p>
          <a:p>
            <a:pPr lvl="1"/>
            <a:r>
              <a:rPr lang="en-US" altLang="zh-TW" smtClean="0"/>
              <a:t>(1) Speece and MacLachlan model </a:t>
            </a:r>
          </a:p>
          <a:p>
            <a:pPr lvl="1"/>
            <a:r>
              <a:rPr lang="en-US" altLang="zh-TW" smtClean="0"/>
              <a:t>(2) SMPRT model without </a:t>
            </a:r>
            <a:r>
              <a:rPr lang="en-US" altLang="zh-TW" smtClean="0">
                <a:solidFill>
                  <a:srgbClr val="C00000"/>
                </a:solidFill>
              </a:rPr>
              <a:t>market growth rate </a:t>
            </a:r>
            <a:r>
              <a:rPr lang="en-US" altLang="zh-TW" smtClean="0"/>
              <a:t>and </a:t>
            </a:r>
            <a:r>
              <a:rPr lang="en-US" altLang="zh-TW" smtClean="0">
                <a:solidFill>
                  <a:srgbClr val="C00000"/>
                </a:solidFill>
              </a:rPr>
              <a:t>seasonal factor</a:t>
            </a:r>
          </a:p>
          <a:p>
            <a:pPr lvl="1"/>
            <a:r>
              <a:rPr lang="en-US" altLang="zh-TW" smtClean="0"/>
              <a:t>(3) Speece and MacLachlan model with market growth rate and seasonal factor</a:t>
            </a:r>
          </a:p>
          <a:p>
            <a:pPr lvl="1"/>
            <a:r>
              <a:rPr lang="en-US" altLang="zh-TW" smtClean="0"/>
              <a:t>(4) SMPRT model with market growth rate and seasonal factors</a:t>
            </a:r>
          </a:p>
        </p:txBody>
      </p:sp>
      <p:sp>
        <p:nvSpPr>
          <p:cNvPr id="40964" name="投影片編號版面配置區 3"/>
          <p:cNvSpPr>
            <a:spLocks noGrp="1"/>
          </p:cNvSpPr>
          <p:nvPr>
            <p:ph type="sldNum" sz="quarter" idx="10"/>
          </p:nvPr>
        </p:nvSpPr>
        <p:spPr>
          <a:noFill/>
        </p:spPr>
        <p:txBody>
          <a:bodyPr/>
          <a:lstStyle/>
          <a:p>
            <a:fld id="{21401984-6A78-452C-9AAA-C6A55E051469}" type="slidenum">
              <a:rPr lang="en-US" altLang="zh-TW">
                <a:solidFill>
                  <a:prstClr val="white"/>
                </a:solidFill>
              </a:rPr>
              <a:pPr/>
              <a:t>64</a:t>
            </a:fld>
            <a:endParaRPr lang="en-US" altLang="zh-TW">
              <a:solidFill>
                <a:prstClr val="white"/>
              </a:solidFill>
            </a:endParaRPr>
          </a:p>
        </p:txBody>
      </p:sp>
      <p:pic>
        <p:nvPicPr>
          <p:cNvPr id="40965" name="圖片 1"/>
          <p:cNvPicPr>
            <a:picLocks noChangeAspect="1" noChangeArrowheads="1"/>
          </p:cNvPicPr>
          <p:nvPr/>
        </p:nvPicPr>
        <p:blipFill>
          <a:blip r:embed="rId2" cstate="print"/>
          <a:srcRect/>
          <a:stretch>
            <a:fillRect/>
          </a:stretch>
        </p:blipFill>
        <p:spPr bwMode="auto">
          <a:xfrm>
            <a:off x="2337848" y="4125545"/>
            <a:ext cx="5010603" cy="21314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noChangeArrowheads="1"/>
          </p:cNvSpPr>
          <p:nvPr>
            <p:ph type="title"/>
          </p:nvPr>
        </p:nvSpPr>
        <p:spPr/>
        <p:txBody>
          <a:bodyPr/>
          <a:lstStyle/>
          <a:p>
            <a:r>
              <a:rPr lang="en-US" altLang="zh-TW" smtClean="0"/>
              <a:t>Empirical study</a:t>
            </a:r>
            <a:endParaRPr lang="zh-TW" altLang="en-US" smtClean="0"/>
          </a:p>
        </p:txBody>
      </p:sp>
      <p:sp>
        <p:nvSpPr>
          <p:cNvPr id="41987" name="內容版面配置區 2"/>
          <p:cNvSpPr>
            <a:spLocks noGrp="1" noChangeArrowheads="1"/>
          </p:cNvSpPr>
          <p:nvPr>
            <p:ph idx="1"/>
          </p:nvPr>
        </p:nvSpPr>
        <p:spPr/>
        <p:txBody>
          <a:bodyPr/>
          <a:lstStyle/>
          <a:p>
            <a:r>
              <a:rPr lang="en-US" altLang="zh-TW" smtClean="0"/>
              <a:t>Results interpretation and performance evaluation</a:t>
            </a:r>
          </a:p>
          <a:p>
            <a:pPr marL="457200" lvl="1" indent="0">
              <a:buFontTx/>
              <a:buNone/>
            </a:pPr>
            <a:endParaRPr lang="en-US" altLang="zh-TW" smtClean="0"/>
          </a:p>
        </p:txBody>
      </p:sp>
      <p:sp>
        <p:nvSpPr>
          <p:cNvPr id="41988" name="投影片編號版面配置區 3"/>
          <p:cNvSpPr>
            <a:spLocks noGrp="1"/>
          </p:cNvSpPr>
          <p:nvPr>
            <p:ph type="sldNum" sz="quarter" idx="10"/>
          </p:nvPr>
        </p:nvSpPr>
        <p:spPr>
          <a:noFill/>
        </p:spPr>
        <p:txBody>
          <a:bodyPr/>
          <a:lstStyle/>
          <a:p>
            <a:fld id="{A8E5B1D5-0911-49C6-8909-A480574AABC1}" type="slidenum">
              <a:rPr lang="en-US" altLang="zh-TW">
                <a:solidFill>
                  <a:prstClr val="white"/>
                </a:solidFill>
              </a:rPr>
              <a:pPr/>
              <a:t>65</a:t>
            </a:fld>
            <a:endParaRPr lang="en-US" altLang="zh-TW">
              <a:solidFill>
                <a:prstClr val="white"/>
              </a:solidFill>
            </a:endParaRPr>
          </a:p>
        </p:txBody>
      </p:sp>
      <p:pic>
        <p:nvPicPr>
          <p:cNvPr id="41989" name="圖片 2"/>
          <p:cNvPicPr>
            <a:picLocks noChangeAspect="1" noChangeArrowheads="1"/>
          </p:cNvPicPr>
          <p:nvPr/>
        </p:nvPicPr>
        <p:blipFill>
          <a:blip r:embed="rId2" cstate="print"/>
          <a:srcRect/>
          <a:stretch>
            <a:fillRect/>
          </a:stretch>
        </p:blipFill>
        <p:spPr bwMode="auto">
          <a:xfrm>
            <a:off x="622790" y="188915"/>
            <a:ext cx="7851531" cy="3781425"/>
          </a:xfrm>
          <a:prstGeom prst="rect">
            <a:avLst/>
          </a:prstGeom>
          <a:noFill/>
          <a:ln w="9525">
            <a:noFill/>
            <a:miter lim="800000"/>
            <a:headEnd/>
            <a:tailEnd/>
          </a:ln>
        </p:spPr>
      </p:pic>
      <p:pic>
        <p:nvPicPr>
          <p:cNvPr id="41990" name="圖片 3"/>
          <p:cNvPicPr>
            <a:picLocks noChangeAspect="1" noChangeArrowheads="1"/>
          </p:cNvPicPr>
          <p:nvPr/>
        </p:nvPicPr>
        <p:blipFill>
          <a:blip r:embed="rId3" cstate="print"/>
          <a:srcRect/>
          <a:stretch>
            <a:fillRect/>
          </a:stretch>
        </p:blipFill>
        <p:spPr bwMode="auto">
          <a:xfrm>
            <a:off x="0" y="4016378"/>
            <a:ext cx="9144000" cy="2163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p:cNvSpPr>
            <a:spLocks noGrp="1" noChangeArrowheads="1"/>
          </p:cNvSpPr>
          <p:nvPr>
            <p:ph type="title"/>
          </p:nvPr>
        </p:nvSpPr>
        <p:spPr/>
        <p:txBody>
          <a:bodyPr/>
          <a:lstStyle/>
          <a:p>
            <a:r>
              <a:rPr lang="en-US" altLang="zh-TW" smtClean="0"/>
              <a:t>Empirical study</a:t>
            </a:r>
            <a:endParaRPr lang="zh-TW" altLang="en-US" smtClean="0"/>
          </a:p>
        </p:txBody>
      </p:sp>
      <p:sp>
        <p:nvSpPr>
          <p:cNvPr id="43011" name="內容版面配置區 2"/>
          <p:cNvSpPr>
            <a:spLocks noGrp="1" noChangeArrowheads="1"/>
          </p:cNvSpPr>
          <p:nvPr>
            <p:ph idx="1"/>
          </p:nvPr>
        </p:nvSpPr>
        <p:spPr/>
        <p:txBody>
          <a:bodyPr/>
          <a:lstStyle/>
          <a:p>
            <a:r>
              <a:rPr lang="en-US" altLang="zh-TW" smtClean="0"/>
              <a:t>Discussion and application</a:t>
            </a:r>
          </a:p>
          <a:p>
            <a:pPr lvl="1"/>
            <a:r>
              <a:rPr lang="en-US" altLang="zh-TW" smtClean="0"/>
              <a:t>No prior data are available for new products</a:t>
            </a:r>
          </a:p>
          <a:p>
            <a:pPr lvl="1"/>
            <a:r>
              <a:rPr lang="en-US" altLang="zh-TW" smtClean="0"/>
              <a:t>The shape of product life cycle is influenced by the innovation coefficient (p) and imitation coefficient (q)</a:t>
            </a:r>
          </a:p>
          <a:p>
            <a:pPr lvl="1"/>
            <a:r>
              <a:rPr lang="en-US" altLang="zh-TW" smtClean="0"/>
              <a:t>For simplicity, this study uses the estimated parameter values from </a:t>
            </a:r>
            <a:r>
              <a:rPr lang="en-US" altLang="zh-TW" smtClean="0">
                <a:solidFill>
                  <a:srgbClr val="C00000"/>
                </a:solidFill>
              </a:rPr>
              <a:t>the Islam and Meade model </a:t>
            </a:r>
            <a:r>
              <a:rPr lang="en-US" altLang="zh-TW" smtClean="0"/>
              <a:t>with different pi and qi across generations.</a:t>
            </a:r>
          </a:p>
        </p:txBody>
      </p:sp>
      <p:sp>
        <p:nvSpPr>
          <p:cNvPr id="43012" name="投影片編號版面配置區 3"/>
          <p:cNvSpPr>
            <a:spLocks noGrp="1"/>
          </p:cNvSpPr>
          <p:nvPr>
            <p:ph type="sldNum" sz="quarter" idx="10"/>
          </p:nvPr>
        </p:nvSpPr>
        <p:spPr>
          <a:noFill/>
        </p:spPr>
        <p:txBody>
          <a:bodyPr/>
          <a:lstStyle/>
          <a:p>
            <a:fld id="{EEE26E0E-5BB5-493E-B9EB-6497E2572627}" type="slidenum">
              <a:rPr lang="en-US" altLang="zh-TW">
                <a:solidFill>
                  <a:prstClr val="white"/>
                </a:solidFill>
              </a:rPr>
              <a:pPr/>
              <a:t>66</a:t>
            </a:fld>
            <a:endParaRPr lang="en-US" altLang="zh-TW">
              <a:solidFill>
                <a:prstClr val="white"/>
              </a:solidFill>
            </a:endParaRPr>
          </a:p>
        </p:txBody>
      </p:sp>
      <p:pic>
        <p:nvPicPr>
          <p:cNvPr id="43013" name="圖片 2"/>
          <p:cNvPicPr>
            <a:picLocks noChangeAspect="1" noChangeArrowheads="1"/>
          </p:cNvPicPr>
          <p:nvPr/>
        </p:nvPicPr>
        <p:blipFill>
          <a:blip r:embed="rId2" cstate="print"/>
          <a:srcRect/>
          <a:stretch>
            <a:fillRect/>
          </a:stretch>
        </p:blipFill>
        <p:spPr bwMode="auto">
          <a:xfrm>
            <a:off x="5767754" y="3597278"/>
            <a:ext cx="3124200" cy="2855913"/>
          </a:xfrm>
          <a:prstGeom prst="rect">
            <a:avLst/>
          </a:prstGeom>
          <a:noFill/>
          <a:ln w="9525">
            <a:noFill/>
            <a:miter lim="800000"/>
            <a:headEnd/>
            <a:tailEnd/>
          </a:ln>
        </p:spPr>
      </p:pic>
      <p:pic>
        <p:nvPicPr>
          <p:cNvPr id="43014" name="圖片 3"/>
          <p:cNvPicPr>
            <a:picLocks noChangeAspect="1" noChangeArrowheads="1"/>
          </p:cNvPicPr>
          <p:nvPr/>
        </p:nvPicPr>
        <p:blipFill>
          <a:blip r:embed="rId3" cstate="print"/>
          <a:srcRect/>
          <a:stretch>
            <a:fillRect/>
          </a:stretch>
        </p:blipFill>
        <p:spPr bwMode="auto">
          <a:xfrm>
            <a:off x="766397" y="3860803"/>
            <a:ext cx="4536831" cy="1450975"/>
          </a:xfrm>
          <a:prstGeom prst="rect">
            <a:avLst/>
          </a:prstGeom>
          <a:noFill/>
          <a:ln w="9525">
            <a:noFill/>
            <a:miter lim="800000"/>
            <a:headEnd/>
            <a:tailEnd/>
          </a:ln>
        </p:spPr>
      </p:pic>
      <p:pic>
        <p:nvPicPr>
          <p:cNvPr id="43015" name="圖片 4"/>
          <p:cNvPicPr>
            <a:picLocks noChangeAspect="1" noChangeArrowheads="1"/>
          </p:cNvPicPr>
          <p:nvPr/>
        </p:nvPicPr>
        <p:blipFill>
          <a:blip r:embed="rId4" cstate="print"/>
          <a:srcRect/>
          <a:stretch>
            <a:fillRect/>
          </a:stretch>
        </p:blipFill>
        <p:spPr bwMode="auto">
          <a:xfrm>
            <a:off x="764932" y="5311775"/>
            <a:ext cx="4536831" cy="1430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標題 1"/>
          <p:cNvSpPr>
            <a:spLocks noGrp="1" noChangeArrowheads="1"/>
          </p:cNvSpPr>
          <p:nvPr>
            <p:ph type="title"/>
          </p:nvPr>
        </p:nvSpPr>
        <p:spPr/>
        <p:txBody>
          <a:bodyPr/>
          <a:lstStyle/>
          <a:p>
            <a:r>
              <a:rPr lang="en-US" altLang="zh-TW" smtClean="0"/>
              <a:t>Conclusion</a:t>
            </a:r>
            <a:endParaRPr lang="zh-TW" altLang="en-US" smtClean="0"/>
          </a:p>
        </p:txBody>
      </p:sp>
      <p:sp>
        <p:nvSpPr>
          <p:cNvPr id="44035" name="內容版面配置區 2"/>
          <p:cNvSpPr>
            <a:spLocks noGrp="1" noChangeArrowheads="1"/>
          </p:cNvSpPr>
          <p:nvPr>
            <p:ph idx="1"/>
          </p:nvPr>
        </p:nvSpPr>
        <p:spPr/>
        <p:txBody>
          <a:bodyPr/>
          <a:lstStyle/>
          <a:p>
            <a:r>
              <a:rPr lang="en-US" altLang="zh-TW" sz="2000" dirty="0" smtClean="0"/>
              <a:t>This study developed a framework for forecasting semiconductor product demand and proposed a multi-generation diffusion model (i.e., SMPRT model) that incorporated S,</a:t>
            </a:r>
            <a:r>
              <a:rPr lang="zh-TW" altLang="en-US" sz="2000" dirty="0" smtClean="0"/>
              <a:t> </a:t>
            </a:r>
            <a:r>
              <a:rPr lang="en-US" altLang="zh-TW" sz="2000" dirty="0" smtClean="0"/>
              <a:t>M,</a:t>
            </a:r>
            <a:r>
              <a:rPr lang="zh-TW" altLang="en-US" sz="2000" dirty="0" smtClean="0"/>
              <a:t> </a:t>
            </a:r>
            <a:r>
              <a:rPr lang="en-US" altLang="zh-TW" sz="2000" dirty="0" smtClean="0"/>
              <a:t>P,</a:t>
            </a:r>
            <a:r>
              <a:rPr lang="zh-TW" altLang="en-US" sz="2000" dirty="0" smtClean="0"/>
              <a:t> </a:t>
            </a:r>
            <a:r>
              <a:rPr lang="en-US" altLang="zh-TW" sz="2000" dirty="0" smtClean="0"/>
              <a:t>R,</a:t>
            </a:r>
            <a:r>
              <a:rPr lang="zh-TW" altLang="en-US" sz="2000" dirty="0" smtClean="0"/>
              <a:t> </a:t>
            </a:r>
            <a:r>
              <a:rPr lang="en-US" altLang="zh-TW" sz="2000" dirty="0" smtClean="0"/>
              <a:t>T to forecast the demand of semiconductor products</a:t>
            </a:r>
          </a:p>
          <a:p>
            <a:r>
              <a:rPr lang="en-US" altLang="zh-TW" sz="2000" dirty="0" smtClean="0"/>
              <a:t>Future research can be done to examine the model assumptions in various settings and can be done to effectively expand the multi-generation diffusion model to forecast the sales of the matured technologies</a:t>
            </a:r>
          </a:p>
          <a:p>
            <a:r>
              <a:rPr lang="en-US" altLang="zh-TW" sz="2000" dirty="0" smtClean="0"/>
              <a:t>Future studies can consider other factors such as </a:t>
            </a:r>
            <a:r>
              <a:rPr lang="en-US" altLang="zh-TW" sz="2000" dirty="0" smtClean="0">
                <a:solidFill>
                  <a:srgbClr val="C00000"/>
                </a:solidFill>
              </a:rPr>
              <a:t>market share</a:t>
            </a:r>
            <a:r>
              <a:rPr lang="en-US" altLang="zh-TW" sz="2000" dirty="0" smtClean="0"/>
              <a:t>, </a:t>
            </a:r>
            <a:r>
              <a:rPr lang="en-US" altLang="zh-TW" sz="2000" dirty="0" smtClean="0">
                <a:solidFill>
                  <a:srgbClr val="C00000"/>
                </a:solidFill>
              </a:rPr>
              <a:t>capacity restriction</a:t>
            </a:r>
            <a:r>
              <a:rPr lang="en-US" altLang="zh-TW" sz="2000" dirty="0" smtClean="0"/>
              <a:t>, and </a:t>
            </a:r>
            <a:r>
              <a:rPr lang="en-US" altLang="zh-TW" sz="2000" dirty="0" smtClean="0">
                <a:solidFill>
                  <a:srgbClr val="C00000"/>
                </a:solidFill>
              </a:rPr>
              <a:t>cycle effect </a:t>
            </a:r>
            <a:r>
              <a:rPr lang="en-US" altLang="zh-TW" sz="2000" dirty="0" smtClean="0"/>
              <a:t>in the diffusion model</a:t>
            </a:r>
          </a:p>
        </p:txBody>
      </p:sp>
      <p:sp>
        <p:nvSpPr>
          <p:cNvPr id="44036" name="投影片編號版面配置區 3"/>
          <p:cNvSpPr>
            <a:spLocks noGrp="1"/>
          </p:cNvSpPr>
          <p:nvPr>
            <p:ph type="sldNum" sz="quarter" idx="10"/>
          </p:nvPr>
        </p:nvSpPr>
        <p:spPr>
          <a:noFill/>
        </p:spPr>
        <p:txBody>
          <a:bodyPr/>
          <a:lstStyle/>
          <a:p>
            <a:fld id="{035CA614-DF3F-438B-B68C-3BE361F71542}" type="slidenum">
              <a:rPr lang="en-US" altLang="zh-TW">
                <a:solidFill>
                  <a:prstClr val="white"/>
                </a:solidFill>
              </a:rPr>
              <a:pPr/>
              <a:t>67</a:t>
            </a:fld>
            <a:endParaRPr lang="en-US" altLang="zh-TW">
              <a:solidFill>
                <a:prstClr val="white"/>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參數設定</a:t>
            </a:r>
          </a:p>
        </p:txBody>
      </p:sp>
      <p:sp>
        <p:nvSpPr>
          <p:cNvPr id="4" name="投影片編號版面配置區 3"/>
          <p:cNvSpPr>
            <a:spLocks noGrp="1"/>
          </p:cNvSpPr>
          <p:nvPr>
            <p:ph type="sldNum" sz="quarter" idx="10"/>
          </p:nvPr>
        </p:nvSpPr>
        <p:spPr/>
        <p:txBody>
          <a:bodyPr/>
          <a:lstStyle/>
          <a:p>
            <a:pPr>
              <a:defRPr/>
            </a:pPr>
            <a:fld id="{539B1805-3B11-41A6-9C0D-3C2201D47B8E}" type="slidenum">
              <a:rPr lang="en-US" altLang="zh-TW" smtClean="0"/>
              <a:pPr>
                <a:defRPr/>
              </a:pPr>
              <a:t>7</a:t>
            </a:fld>
            <a:endParaRPr lang="en-US" altLang="zh-TW"/>
          </a:p>
        </p:txBody>
      </p:sp>
      <p:sp>
        <p:nvSpPr>
          <p:cNvPr id="5" name="內容版面配置區 2"/>
          <p:cNvSpPr>
            <a:spLocks noGrp="1"/>
          </p:cNvSpPr>
          <p:nvPr>
            <p:ph idx="1"/>
          </p:nvPr>
        </p:nvSpPr>
        <p:spPr>
          <a:xfrm>
            <a:off x="517396" y="1615971"/>
            <a:ext cx="7834752" cy="3712062"/>
          </a:xfrm>
        </p:spPr>
        <p:txBody>
          <a:bodyPr/>
          <a:lstStyle/>
          <a:p>
            <a:r>
              <a:rPr lang="zh-TW" altLang="en-US" sz="1846" dirty="0"/>
              <a:t>以多種 </a:t>
            </a:r>
            <a:r>
              <a:rPr lang="en-US" altLang="zh-TW" sz="2000" dirty="0" err="1"/>
              <a:t>Se.shift</a:t>
            </a:r>
            <a:r>
              <a:rPr lang="en-US" altLang="zh-TW" sz="1846" dirty="0"/>
              <a:t> </a:t>
            </a:r>
            <a:r>
              <a:rPr lang="zh-TW" altLang="en-US" sz="1846" dirty="0"/>
              <a:t>及 </a:t>
            </a:r>
            <a:r>
              <a:rPr lang="en-US" altLang="zh-TW" sz="1846" dirty="0"/>
              <a:t>Decision  Interval </a:t>
            </a:r>
            <a:r>
              <a:rPr lang="zh-TW" altLang="en-US" sz="1846" dirty="0"/>
              <a:t>排列組合</a:t>
            </a:r>
            <a:r>
              <a:rPr lang="zh-TW" altLang="en-US" sz="1846" dirty="0" smtClean="0"/>
              <a:t>，再以</a:t>
            </a:r>
            <a:r>
              <a:rPr lang="en-US" altLang="zh-TW" sz="1846" dirty="0" smtClean="0"/>
              <a:t>K-fold</a:t>
            </a:r>
            <a:r>
              <a:rPr lang="zh-TW" altLang="en-US" sz="1846" dirty="0" smtClean="0"/>
              <a:t>交叉驗證，嘗試</a:t>
            </a:r>
            <a:r>
              <a:rPr lang="zh-TW" altLang="en-US" sz="1846" dirty="0"/>
              <a:t>找出最佳參數</a:t>
            </a:r>
            <a:r>
              <a:rPr lang="zh-TW" altLang="en-US" sz="1846" dirty="0" smtClean="0"/>
              <a:t>設定</a:t>
            </a:r>
            <a:endParaRPr lang="en-US" altLang="zh-TW" sz="1846" dirty="0" smtClean="0"/>
          </a:p>
          <a:p>
            <a:endParaRPr lang="en-US" altLang="zh-TW" sz="1846" dirty="0"/>
          </a:p>
          <a:p>
            <a:r>
              <a:rPr lang="zh-TW" altLang="en-US" sz="1846" dirty="0" smtClean="0"/>
              <a:t>以</a:t>
            </a:r>
            <a:r>
              <a:rPr lang="zh-TW" altLang="en-US" sz="1846" dirty="0"/>
              <a:t>標準差為參數</a:t>
            </a:r>
            <a:endParaRPr lang="en-US" altLang="zh-TW" sz="1846" dirty="0"/>
          </a:p>
          <a:p>
            <a:pPr lvl="1"/>
            <a:r>
              <a:rPr lang="zh-TW" altLang="en-US" sz="1800" dirty="0"/>
              <a:t>中心線</a:t>
            </a:r>
            <a:r>
              <a:rPr lang="en-US" altLang="zh-TW" sz="1800" dirty="0"/>
              <a:t>(CL)</a:t>
            </a:r>
            <a:r>
              <a:rPr lang="zh-TW" altLang="en-US" sz="1800" dirty="0"/>
              <a:t>：平均值</a:t>
            </a:r>
          </a:p>
          <a:p>
            <a:pPr lvl="1"/>
            <a:r>
              <a:rPr lang="zh-TW" altLang="en-US" sz="1800" dirty="0"/>
              <a:t>管制界限：平均值 </a:t>
            </a:r>
            <a:r>
              <a:rPr lang="en-US" altLang="zh-TW" sz="1800" dirty="0"/>
              <a:t>±  k</a:t>
            </a:r>
            <a:r>
              <a:rPr lang="zh-TW" altLang="en-US" sz="1800" dirty="0"/>
              <a:t>倍標準</a:t>
            </a:r>
            <a:r>
              <a:rPr lang="zh-TW" altLang="en-US" sz="1800" dirty="0" smtClean="0"/>
              <a:t>差</a:t>
            </a:r>
            <a:endParaRPr lang="en-US" altLang="zh-TW" sz="1800" dirty="0" smtClean="0"/>
          </a:p>
          <a:p>
            <a:pPr lvl="1"/>
            <a:endParaRPr lang="en-US" altLang="zh-TW" sz="1800" dirty="0"/>
          </a:p>
          <a:p>
            <a:r>
              <a:rPr lang="zh-TW" altLang="en-US" sz="1846" dirty="0"/>
              <a:t>參數設定範圍</a:t>
            </a:r>
            <a:r>
              <a:rPr lang="zh-TW" altLang="en-US" sz="1846" dirty="0" smtClean="0"/>
              <a:t>：</a:t>
            </a:r>
            <a:endParaRPr lang="en-US" altLang="zh-TW" sz="1846" dirty="0"/>
          </a:p>
          <a:p>
            <a:pPr lvl="1"/>
            <a:r>
              <a:rPr lang="en-US" altLang="zh-TW" sz="1800" dirty="0" err="1"/>
              <a:t>Se.shift</a:t>
            </a:r>
            <a:r>
              <a:rPr lang="en-US" altLang="zh-TW" sz="1800" dirty="0"/>
              <a:t> </a:t>
            </a:r>
            <a:r>
              <a:rPr lang="zh-TW" altLang="en-US" sz="1800" dirty="0" smtClean="0"/>
              <a:t>：</a:t>
            </a:r>
            <a:r>
              <a:rPr lang="en-US" altLang="zh-TW" sz="1800" dirty="0" smtClean="0"/>
              <a:t>0.1 </a:t>
            </a:r>
            <a:r>
              <a:rPr lang="el-GR" altLang="zh-TW" sz="1800" dirty="0" smtClean="0"/>
              <a:t>σ</a:t>
            </a:r>
            <a:r>
              <a:rPr lang="en-US" altLang="zh-TW" sz="1800" dirty="0" smtClean="0"/>
              <a:t> ~ 3</a:t>
            </a:r>
            <a:r>
              <a:rPr lang="el-GR" altLang="zh-TW" sz="1800" dirty="0" smtClean="0"/>
              <a:t> σ</a:t>
            </a:r>
            <a:endParaRPr lang="en-US" altLang="zh-TW" sz="1800" dirty="0" smtClean="0"/>
          </a:p>
          <a:p>
            <a:pPr lvl="1"/>
            <a:r>
              <a:rPr lang="en-US" altLang="zh-TW" sz="1800" dirty="0" smtClean="0"/>
              <a:t>Decision  Interval </a:t>
            </a:r>
            <a:r>
              <a:rPr lang="zh-TW" altLang="en-US" sz="1800" dirty="0" smtClean="0"/>
              <a:t>：</a:t>
            </a:r>
            <a:r>
              <a:rPr lang="en-US" altLang="zh-TW" sz="1800" dirty="0" smtClean="0"/>
              <a:t>1 </a:t>
            </a:r>
            <a:r>
              <a:rPr lang="el-GR" altLang="zh-TW" sz="1800" dirty="0" smtClean="0"/>
              <a:t>σ</a:t>
            </a:r>
            <a:r>
              <a:rPr lang="en-US" altLang="zh-TW" sz="1800" dirty="0" smtClean="0"/>
              <a:t> ~ 30 </a:t>
            </a:r>
            <a:r>
              <a:rPr lang="el-GR" altLang="zh-TW" sz="1800" dirty="0" smtClean="0"/>
              <a:t>σ</a:t>
            </a:r>
            <a:r>
              <a:rPr lang="en-US" altLang="zh-TW" sz="1800" dirty="0" smtClean="0"/>
              <a:t> </a:t>
            </a:r>
          </a:p>
        </p:txBody>
      </p:sp>
      <p:grpSp>
        <p:nvGrpSpPr>
          <p:cNvPr id="8" name="群組 7"/>
          <p:cNvGrpSpPr/>
          <p:nvPr/>
        </p:nvGrpSpPr>
        <p:grpSpPr>
          <a:xfrm>
            <a:off x="4904345" y="3856264"/>
            <a:ext cx="3988135" cy="1428103"/>
            <a:chOff x="419498" y="3356992"/>
            <a:chExt cx="4650025" cy="2232248"/>
          </a:xfrm>
        </p:grpSpPr>
        <p:cxnSp>
          <p:nvCxnSpPr>
            <p:cNvPr id="9" name="直線單箭頭接點 8"/>
            <p:cNvCxnSpPr/>
            <p:nvPr/>
          </p:nvCxnSpPr>
          <p:spPr bwMode="auto">
            <a:xfrm>
              <a:off x="2225504" y="3861048"/>
              <a:ext cx="0" cy="597823"/>
            </a:xfrm>
            <a:prstGeom prst="straightConnector1">
              <a:avLst/>
            </a:prstGeom>
            <a:solidFill>
              <a:schemeClr val="accent1"/>
            </a:solidFill>
            <a:ln w="38100" cap="flat" cmpd="sng" algn="ctr">
              <a:solidFill>
                <a:schemeClr val="tx2">
                  <a:lumMod val="60000"/>
                  <a:lumOff val="40000"/>
                </a:schemeClr>
              </a:solidFill>
              <a:prstDash val="solid"/>
              <a:miter lim="800000"/>
              <a:headEnd type="arrow"/>
              <a:tailEnd type="arrow"/>
            </a:ln>
            <a:effectLst/>
          </p:spPr>
        </p:cxnSp>
        <p:grpSp>
          <p:nvGrpSpPr>
            <p:cNvPr id="10" name="群組 9"/>
            <p:cNvGrpSpPr/>
            <p:nvPr/>
          </p:nvGrpSpPr>
          <p:grpSpPr>
            <a:xfrm>
              <a:off x="769555" y="3356992"/>
              <a:ext cx="4299968" cy="2232248"/>
              <a:chOff x="1064568" y="3501008"/>
              <a:chExt cx="4299968" cy="2232248"/>
            </a:xfrm>
          </p:grpSpPr>
          <p:grpSp>
            <p:nvGrpSpPr>
              <p:cNvPr id="15" name="群組 14"/>
              <p:cNvGrpSpPr/>
              <p:nvPr/>
            </p:nvGrpSpPr>
            <p:grpSpPr>
              <a:xfrm>
                <a:off x="1064568" y="3501008"/>
                <a:ext cx="3168352" cy="2232248"/>
                <a:chOff x="946697" y="3501008"/>
                <a:chExt cx="3168352" cy="2232248"/>
              </a:xfrm>
            </p:grpSpPr>
            <p:grpSp>
              <p:nvGrpSpPr>
                <p:cNvPr id="19" name="群組 18"/>
                <p:cNvGrpSpPr/>
                <p:nvPr/>
              </p:nvGrpSpPr>
              <p:grpSpPr>
                <a:xfrm>
                  <a:off x="946697" y="3501008"/>
                  <a:ext cx="3168352" cy="2232248"/>
                  <a:chOff x="1424608" y="3645024"/>
                  <a:chExt cx="3168352" cy="2232248"/>
                </a:xfrm>
              </p:grpSpPr>
              <p:cxnSp>
                <p:nvCxnSpPr>
                  <p:cNvPr id="23" name="直線接點 22"/>
                  <p:cNvCxnSpPr/>
                  <p:nvPr/>
                </p:nvCxnSpPr>
                <p:spPr bwMode="auto">
                  <a:xfrm>
                    <a:off x="1424608" y="3645024"/>
                    <a:ext cx="0" cy="2232248"/>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cxnSp>
                <p:nvCxnSpPr>
                  <p:cNvPr id="24" name="直線接點 23"/>
                  <p:cNvCxnSpPr/>
                  <p:nvPr/>
                </p:nvCxnSpPr>
                <p:spPr bwMode="auto">
                  <a:xfrm>
                    <a:off x="1424608" y="5877272"/>
                    <a:ext cx="3168352" cy="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grpSp>
            <p:cxnSp>
              <p:nvCxnSpPr>
                <p:cNvPr id="20" name="直線接點 19"/>
                <p:cNvCxnSpPr/>
                <p:nvPr/>
              </p:nvCxnSpPr>
              <p:spPr bwMode="auto">
                <a:xfrm>
                  <a:off x="946697" y="4602887"/>
                  <a:ext cx="3168352" cy="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cxnSp>
              <p:nvCxnSpPr>
                <p:cNvPr id="21" name="直線接點 20"/>
                <p:cNvCxnSpPr/>
                <p:nvPr/>
              </p:nvCxnSpPr>
              <p:spPr bwMode="auto">
                <a:xfrm>
                  <a:off x="946697" y="4005064"/>
                  <a:ext cx="3168352" cy="0"/>
                </a:xfrm>
                <a:prstGeom prst="line">
                  <a:avLst/>
                </a:prstGeom>
                <a:solidFill>
                  <a:schemeClr val="accent1"/>
                </a:solidFill>
                <a:ln w="38100" cap="flat" cmpd="sng" algn="ctr">
                  <a:solidFill>
                    <a:srgbClr val="FF0000"/>
                  </a:solidFill>
                  <a:prstDash val="dash"/>
                  <a:miter lim="800000"/>
                  <a:headEnd type="none" w="med" len="med"/>
                  <a:tailEnd type="none" w="med" len="med"/>
                </a:ln>
                <a:effectLst/>
              </p:spPr>
            </p:cxnSp>
            <p:cxnSp>
              <p:nvCxnSpPr>
                <p:cNvPr id="22" name="直線接點 21"/>
                <p:cNvCxnSpPr/>
                <p:nvPr/>
              </p:nvCxnSpPr>
              <p:spPr bwMode="auto">
                <a:xfrm>
                  <a:off x="946697" y="5229200"/>
                  <a:ext cx="3168352" cy="0"/>
                </a:xfrm>
                <a:prstGeom prst="line">
                  <a:avLst/>
                </a:prstGeom>
                <a:solidFill>
                  <a:schemeClr val="accent1"/>
                </a:solidFill>
                <a:ln w="38100" cap="flat" cmpd="sng" algn="ctr">
                  <a:solidFill>
                    <a:srgbClr val="FF0000"/>
                  </a:solidFill>
                  <a:prstDash val="dash"/>
                  <a:miter lim="800000"/>
                  <a:headEnd type="none" w="med" len="med"/>
                  <a:tailEnd type="none" w="med" len="med"/>
                </a:ln>
                <a:effectLst/>
              </p:spPr>
            </p:cxnSp>
          </p:grpSp>
          <p:sp>
            <p:nvSpPr>
              <p:cNvPr id="16" name="文字方塊 15"/>
              <p:cNvSpPr txBox="1"/>
              <p:nvPr/>
            </p:nvSpPr>
            <p:spPr>
              <a:xfrm>
                <a:off x="4453215" y="4402832"/>
                <a:ext cx="911321" cy="554245"/>
              </a:xfrm>
              <a:prstGeom prst="rect">
                <a:avLst/>
              </a:prstGeom>
              <a:noFill/>
            </p:spPr>
            <p:txBody>
              <a:bodyPr wrap="square" rtlCol="0">
                <a:spAutoFit/>
              </a:bodyPr>
              <a:lstStyle/>
              <a:p>
                <a:r>
                  <a:rPr lang="en-US" altLang="zh-TW" sz="1704" dirty="0">
                    <a:latin typeface="+mj-lt"/>
                  </a:rPr>
                  <a:t>CL</a:t>
                </a:r>
                <a:endParaRPr lang="zh-TW" altLang="en-US" sz="1704" dirty="0">
                  <a:latin typeface="+mj-lt"/>
                </a:endParaRPr>
              </a:p>
            </p:txBody>
          </p:sp>
          <p:sp>
            <p:nvSpPr>
              <p:cNvPr id="17" name="文字方塊 16"/>
              <p:cNvSpPr txBox="1"/>
              <p:nvPr/>
            </p:nvSpPr>
            <p:spPr>
              <a:xfrm>
                <a:off x="4455081" y="5029145"/>
                <a:ext cx="909455" cy="554245"/>
              </a:xfrm>
              <a:prstGeom prst="rect">
                <a:avLst/>
              </a:prstGeom>
              <a:noFill/>
            </p:spPr>
            <p:txBody>
              <a:bodyPr wrap="square" rtlCol="0">
                <a:spAutoFit/>
              </a:bodyPr>
              <a:lstStyle/>
              <a:p>
                <a:r>
                  <a:rPr lang="en-US" altLang="zh-TW" sz="1704" dirty="0">
                    <a:latin typeface="+mj-lt"/>
                  </a:rPr>
                  <a:t>LCL</a:t>
                </a:r>
                <a:endParaRPr lang="zh-TW" altLang="en-US" sz="1704" dirty="0">
                  <a:latin typeface="+mj-lt"/>
                </a:endParaRPr>
              </a:p>
            </p:txBody>
          </p:sp>
          <p:sp>
            <p:nvSpPr>
              <p:cNvPr id="18" name="文字方塊 17"/>
              <p:cNvSpPr txBox="1"/>
              <p:nvPr/>
            </p:nvSpPr>
            <p:spPr>
              <a:xfrm>
                <a:off x="4453215" y="3805009"/>
                <a:ext cx="911321" cy="554245"/>
              </a:xfrm>
              <a:prstGeom prst="rect">
                <a:avLst/>
              </a:prstGeom>
              <a:noFill/>
            </p:spPr>
            <p:txBody>
              <a:bodyPr wrap="square" rtlCol="0">
                <a:spAutoFit/>
              </a:bodyPr>
              <a:lstStyle/>
              <a:p>
                <a:r>
                  <a:rPr lang="en-US" altLang="zh-TW" sz="1704" dirty="0">
                    <a:latin typeface="+mj-lt"/>
                  </a:rPr>
                  <a:t>UCL</a:t>
                </a:r>
                <a:endParaRPr lang="zh-TW" altLang="en-US" sz="1704" dirty="0">
                  <a:latin typeface="+mj-lt"/>
                </a:endParaRPr>
              </a:p>
            </p:txBody>
          </p:sp>
        </p:grpSp>
        <p:cxnSp>
          <p:nvCxnSpPr>
            <p:cNvPr id="11" name="直線單箭頭接點 10"/>
            <p:cNvCxnSpPr/>
            <p:nvPr/>
          </p:nvCxnSpPr>
          <p:spPr bwMode="auto">
            <a:xfrm>
              <a:off x="2225504" y="4473116"/>
              <a:ext cx="0" cy="597823"/>
            </a:xfrm>
            <a:prstGeom prst="straightConnector1">
              <a:avLst/>
            </a:prstGeom>
            <a:solidFill>
              <a:schemeClr val="accent1"/>
            </a:solidFill>
            <a:ln w="38100" cap="flat" cmpd="sng" algn="ctr">
              <a:solidFill>
                <a:schemeClr val="tx2">
                  <a:lumMod val="60000"/>
                  <a:lumOff val="40000"/>
                </a:schemeClr>
              </a:solidFill>
              <a:prstDash val="solid"/>
              <a:miter lim="800000"/>
              <a:headEnd type="arrow"/>
              <a:tailEnd type="arrow"/>
            </a:ln>
            <a:effectLst/>
          </p:spPr>
        </p:cxnSp>
        <p:sp>
          <p:nvSpPr>
            <p:cNvPr id="12" name="文字方塊 11"/>
            <p:cNvSpPr txBox="1"/>
            <p:nvPr/>
          </p:nvSpPr>
          <p:spPr>
            <a:xfrm>
              <a:off x="2507730" y="3952209"/>
              <a:ext cx="789086" cy="574892"/>
            </a:xfrm>
            <a:prstGeom prst="rect">
              <a:avLst/>
            </a:prstGeom>
            <a:noFill/>
          </p:spPr>
          <p:txBody>
            <a:bodyPr wrap="square" rtlCol="0">
              <a:spAutoFit/>
            </a:bodyPr>
            <a:lstStyle/>
            <a:p>
              <a:r>
                <a:rPr lang="en-US" altLang="zh-TW" sz="1790" b="1" dirty="0">
                  <a:solidFill>
                    <a:schemeClr val="tx2">
                      <a:lumMod val="60000"/>
                      <a:lumOff val="40000"/>
                    </a:schemeClr>
                  </a:solidFill>
                  <a:latin typeface="+mj-lt"/>
                  <a:cs typeface="Gautami"/>
                </a:rPr>
                <a:t>k</a:t>
              </a:r>
              <a:r>
                <a:rPr lang="el-GR" altLang="zh-TW" sz="1790" b="1" dirty="0">
                  <a:solidFill>
                    <a:schemeClr val="tx2">
                      <a:lumMod val="60000"/>
                      <a:lumOff val="40000"/>
                    </a:schemeClr>
                  </a:solidFill>
                  <a:latin typeface="+mj-lt"/>
                  <a:cs typeface="Gautami"/>
                </a:rPr>
                <a:t>σ</a:t>
              </a:r>
              <a:endParaRPr lang="zh-TW" altLang="en-US" sz="1790" b="1" dirty="0">
                <a:solidFill>
                  <a:schemeClr val="tx2">
                    <a:lumMod val="60000"/>
                    <a:lumOff val="40000"/>
                  </a:schemeClr>
                </a:solidFill>
                <a:latin typeface="+mj-lt"/>
              </a:endParaRPr>
            </a:p>
          </p:txBody>
        </p:sp>
        <p:sp>
          <p:nvSpPr>
            <p:cNvPr id="13" name="文字方塊 12"/>
            <p:cNvSpPr txBox="1"/>
            <p:nvPr/>
          </p:nvSpPr>
          <p:spPr>
            <a:xfrm>
              <a:off x="2507730" y="4550033"/>
              <a:ext cx="789086" cy="574892"/>
            </a:xfrm>
            <a:prstGeom prst="rect">
              <a:avLst/>
            </a:prstGeom>
            <a:noFill/>
          </p:spPr>
          <p:txBody>
            <a:bodyPr wrap="square" rtlCol="0">
              <a:spAutoFit/>
            </a:bodyPr>
            <a:lstStyle/>
            <a:p>
              <a:r>
                <a:rPr lang="en-US" altLang="zh-TW" sz="1790" b="1" dirty="0">
                  <a:solidFill>
                    <a:schemeClr val="tx2">
                      <a:lumMod val="60000"/>
                      <a:lumOff val="40000"/>
                    </a:schemeClr>
                  </a:solidFill>
                  <a:latin typeface="+mj-lt"/>
                  <a:cs typeface="Gautami"/>
                </a:rPr>
                <a:t>k</a:t>
              </a:r>
              <a:r>
                <a:rPr lang="el-GR" altLang="zh-TW" sz="1790" b="1" dirty="0">
                  <a:solidFill>
                    <a:schemeClr val="tx2">
                      <a:lumMod val="60000"/>
                      <a:lumOff val="40000"/>
                    </a:schemeClr>
                  </a:solidFill>
                  <a:latin typeface="+mj-lt"/>
                  <a:cs typeface="Gautami"/>
                </a:rPr>
                <a:t>σ</a:t>
              </a:r>
              <a:endParaRPr lang="zh-TW" altLang="en-US" sz="1790" b="1" dirty="0">
                <a:solidFill>
                  <a:schemeClr val="tx2">
                    <a:lumMod val="60000"/>
                    <a:lumOff val="40000"/>
                  </a:schemeClr>
                </a:solidFill>
                <a:latin typeface="+mj-lt"/>
              </a:endParaRPr>
            </a:p>
          </p:txBody>
        </p:sp>
        <p:sp>
          <p:nvSpPr>
            <p:cNvPr id="14" name="文字方塊 13"/>
            <p:cNvSpPr txBox="1"/>
            <p:nvPr/>
          </p:nvSpPr>
          <p:spPr>
            <a:xfrm>
              <a:off x="419498" y="4237639"/>
              <a:ext cx="789086" cy="574892"/>
            </a:xfrm>
            <a:prstGeom prst="rect">
              <a:avLst/>
            </a:prstGeom>
            <a:noFill/>
          </p:spPr>
          <p:txBody>
            <a:bodyPr wrap="square" rtlCol="0">
              <a:spAutoFit/>
            </a:bodyPr>
            <a:lstStyle/>
            <a:p>
              <a:r>
                <a:rPr lang="en-US" altLang="zh-TW" sz="1790" b="1" dirty="0">
                  <a:solidFill>
                    <a:schemeClr val="accent1">
                      <a:lumMod val="75000"/>
                    </a:schemeClr>
                  </a:solidFill>
                  <a:latin typeface="+mj-lt"/>
                  <a:cs typeface="Gautami"/>
                </a:rPr>
                <a:t>μ</a:t>
              </a:r>
              <a:endParaRPr lang="zh-TW" altLang="en-US" sz="1790" b="1" dirty="0">
                <a:solidFill>
                  <a:schemeClr val="accent1">
                    <a:lumMod val="75000"/>
                  </a:schemeClr>
                </a:solidFill>
                <a:latin typeface="+mj-lt"/>
              </a:endParaRPr>
            </a:p>
          </p:txBody>
        </p:sp>
      </p:grpSp>
      <p:sp>
        <p:nvSpPr>
          <p:cNvPr id="25" name="內容版面配置區 5"/>
          <p:cNvSpPr txBox="1">
            <a:spLocks/>
          </p:cNvSpPr>
          <p:nvPr/>
        </p:nvSpPr>
        <p:spPr bwMode="auto">
          <a:xfrm>
            <a:off x="5165186" y="5393556"/>
            <a:ext cx="3060300" cy="260763"/>
          </a:xfrm>
          <a:prstGeom prst="rect">
            <a:avLst/>
          </a:prstGeom>
          <a:noFill/>
          <a:ln w="9525">
            <a:noFill/>
            <a:miter lim="800000"/>
            <a:headEnd/>
            <a:tailEnd/>
          </a:ln>
        </p:spPr>
        <p:txBody>
          <a:bodyPr vert="horz" wrap="square" lIns="77913" tIns="38957" rIns="77913" bIns="38957"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pPr>
              <a:buFont typeface="Wingdings" panose="05000000000000000000" pitchFamily="2" charset="2"/>
              <a:buChar char="Ø"/>
            </a:pPr>
            <a:r>
              <a:rPr lang="zh-TW" altLang="en-US" sz="1704" kern="0" dirty="0">
                <a:solidFill>
                  <a:schemeClr val="tx1"/>
                </a:solidFill>
              </a:rPr>
              <a:t>以標準差為參數之圖示</a:t>
            </a:r>
            <a:endParaRPr lang="en-US" altLang="zh-TW" sz="1704" kern="0" dirty="0">
              <a:solidFill>
                <a:schemeClr val="tx1"/>
              </a:solidFill>
            </a:endParaRPr>
          </a:p>
        </p:txBody>
      </p:sp>
    </p:spTree>
    <p:extLst>
      <p:ext uri="{BB962C8B-B14F-4D97-AF65-F5344CB8AC3E}">
        <p14:creationId xmlns:p14="http://schemas.microsoft.com/office/powerpoint/2010/main" xmlns="" val="3126553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CUSUM</a:t>
            </a:r>
            <a:r>
              <a:rPr lang="zh-TW" altLang="en-US" dirty="0"/>
              <a:t>參數設定</a:t>
            </a:r>
          </a:p>
        </p:txBody>
      </p:sp>
      <p:sp>
        <p:nvSpPr>
          <p:cNvPr id="4" name="投影片編號版面配置區 3"/>
          <p:cNvSpPr>
            <a:spLocks noGrp="1"/>
          </p:cNvSpPr>
          <p:nvPr>
            <p:ph type="sldNum" sz="quarter" idx="10"/>
          </p:nvPr>
        </p:nvSpPr>
        <p:spPr/>
        <p:txBody>
          <a:bodyPr/>
          <a:lstStyle/>
          <a:p>
            <a:pPr>
              <a:defRPr/>
            </a:pPr>
            <a:fld id="{539B1805-3B11-41A6-9C0D-3C2201D47B8E}" type="slidenum">
              <a:rPr lang="en-US" altLang="zh-TW" smtClean="0"/>
              <a:pPr>
                <a:defRPr/>
              </a:pPr>
              <a:t>8</a:t>
            </a:fld>
            <a:endParaRPr lang="en-US" altLang="zh-TW"/>
          </a:p>
        </p:txBody>
      </p:sp>
      <p:sp>
        <p:nvSpPr>
          <p:cNvPr id="5" name="內容版面配置區 2"/>
          <p:cNvSpPr>
            <a:spLocks noGrp="1"/>
          </p:cNvSpPr>
          <p:nvPr>
            <p:ph idx="1"/>
          </p:nvPr>
        </p:nvSpPr>
        <p:spPr>
          <a:xfrm>
            <a:off x="517396" y="1615970"/>
            <a:ext cx="8280400" cy="4341405"/>
          </a:xfrm>
        </p:spPr>
        <p:txBody>
          <a:bodyPr/>
          <a:lstStyle/>
          <a:p>
            <a:r>
              <a:rPr lang="zh-TW" altLang="en-US" sz="1846" dirty="0"/>
              <a:t>以多種 </a:t>
            </a:r>
            <a:r>
              <a:rPr lang="en-US" altLang="zh-TW" sz="1846" dirty="0" err="1"/>
              <a:t>Se.shift</a:t>
            </a:r>
            <a:r>
              <a:rPr lang="en-US" altLang="zh-TW" sz="1846" dirty="0"/>
              <a:t> </a:t>
            </a:r>
            <a:r>
              <a:rPr lang="zh-TW" altLang="en-US" sz="1846" dirty="0"/>
              <a:t>及 </a:t>
            </a:r>
            <a:r>
              <a:rPr lang="en-US" altLang="zh-TW" sz="1846" dirty="0"/>
              <a:t>Decision  Interval </a:t>
            </a:r>
            <a:r>
              <a:rPr lang="zh-TW" altLang="en-US" sz="1846" dirty="0"/>
              <a:t>排列組合，嘗試找出最佳參數設定</a:t>
            </a:r>
            <a:endParaRPr lang="en-US" altLang="zh-TW" sz="1846" dirty="0"/>
          </a:p>
          <a:p>
            <a:r>
              <a:rPr lang="zh-TW" altLang="en-US" sz="1846" dirty="0"/>
              <a:t>將各參數組合之 </a:t>
            </a:r>
            <a:r>
              <a:rPr lang="en-US" altLang="zh-TW" sz="1846" dirty="0"/>
              <a:t>ARL</a:t>
            </a:r>
            <a:r>
              <a:rPr lang="en-US" altLang="zh-TW" sz="1477" dirty="0"/>
              <a:t>0</a:t>
            </a:r>
            <a:r>
              <a:rPr lang="zh-TW" altLang="en-US" sz="1477" dirty="0"/>
              <a:t> </a:t>
            </a:r>
            <a:r>
              <a:rPr lang="zh-TW" altLang="en-US" sz="1846" dirty="0"/>
              <a:t>及 </a:t>
            </a:r>
            <a:r>
              <a:rPr lang="en-US" altLang="zh-TW" sz="1846" dirty="0"/>
              <a:t>ARL</a:t>
            </a:r>
            <a:r>
              <a:rPr lang="en-US" altLang="zh-TW" sz="1477" dirty="0"/>
              <a:t>1</a:t>
            </a:r>
            <a:r>
              <a:rPr lang="zh-TW" altLang="en-US" sz="1477" dirty="0"/>
              <a:t> </a:t>
            </a:r>
            <a:r>
              <a:rPr lang="zh-TW" altLang="en-US" sz="1846" dirty="0"/>
              <a:t>分別做排名，相加後為總排名之依據</a:t>
            </a:r>
            <a:endParaRPr lang="en-US" altLang="zh-TW" sz="1846" dirty="0"/>
          </a:p>
          <a:p>
            <a:r>
              <a:rPr lang="zh-TW" altLang="en-US" sz="1846" dirty="0"/>
              <a:t>為避免 </a:t>
            </a:r>
            <a:r>
              <a:rPr lang="en-US" altLang="zh-TW" sz="1846" dirty="0" err="1"/>
              <a:t>cpt</a:t>
            </a:r>
            <a:r>
              <a:rPr lang="zh-TW" altLang="en-US" sz="1846" dirty="0"/>
              <a:t> 影響 </a:t>
            </a:r>
            <a:r>
              <a:rPr lang="en-US" altLang="zh-TW" sz="1846" dirty="0"/>
              <a:t>ARL</a:t>
            </a:r>
            <a:r>
              <a:rPr lang="en-US" altLang="zh-TW" sz="1477" dirty="0"/>
              <a:t>0 </a:t>
            </a:r>
            <a:r>
              <a:rPr lang="zh-TW" altLang="en-US" sz="1846" dirty="0"/>
              <a:t>之大小，其排序以 </a:t>
            </a:r>
            <a:r>
              <a:rPr lang="en-US" altLang="zh-TW" sz="1846" dirty="0">
                <a:solidFill>
                  <a:srgbClr val="FF0000"/>
                </a:solidFill>
              </a:rPr>
              <a:t>ARL</a:t>
            </a:r>
            <a:r>
              <a:rPr lang="en-US" altLang="zh-TW" sz="1477" dirty="0">
                <a:solidFill>
                  <a:srgbClr val="FF0000"/>
                </a:solidFill>
              </a:rPr>
              <a:t>0 </a:t>
            </a:r>
            <a:r>
              <a:rPr lang="en-US" altLang="zh-TW" sz="1846" dirty="0">
                <a:solidFill>
                  <a:srgbClr val="FF0000"/>
                </a:solidFill>
              </a:rPr>
              <a:t>/ </a:t>
            </a:r>
            <a:r>
              <a:rPr lang="en-US" altLang="zh-TW" sz="1846" dirty="0" err="1">
                <a:solidFill>
                  <a:srgbClr val="FF0000"/>
                </a:solidFill>
              </a:rPr>
              <a:t>cpt</a:t>
            </a:r>
            <a:r>
              <a:rPr lang="zh-TW" altLang="en-US" sz="1846" dirty="0">
                <a:solidFill>
                  <a:srgbClr val="FF0000"/>
                </a:solidFill>
              </a:rPr>
              <a:t> </a:t>
            </a:r>
            <a:r>
              <a:rPr lang="zh-TW" altLang="en-US" sz="1846" dirty="0"/>
              <a:t>作為衡量標準</a:t>
            </a:r>
            <a:endParaRPr lang="en-US" altLang="zh-TW" sz="1846" dirty="0"/>
          </a:p>
          <a:p>
            <a:r>
              <a:rPr lang="zh-TW" altLang="en-US" sz="1846" dirty="0"/>
              <a:t>可依 </a:t>
            </a:r>
            <a:r>
              <a:rPr lang="en-US" altLang="zh-TW" sz="1846" dirty="0"/>
              <a:t>ASE</a:t>
            </a:r>
            <a:r>
              <a:rPr lang="zh-TW" altLang="en-US" sz="1846" dirty="0"/>
              <a:t> 意願決定 </a:t>
            </a:r>
            <a:r>
              <a:rPr lang="en-US" altLang="zh-TW" sz="1846" dirty="0"/>
              <a:t>ARL</a:t>
            </a:r>
            <a:r>
              <a:rPr lang="en-US" altLang="zh-TW" sz="1477" dirty="0"/>
              <a:t>0</a:t>
            </a:r>
            <a:r>
              <a:rPr lang="zh-TW" altLang="en-US" sz="1477" dirty="0"/>
              <a:t> </a:t>
            </a:r>
            <a:r>
              <a:rPr lang="zh-TW" altLang="en-US" sz="1846" dirty="0"/>
              <a:t>及 </a:t>
            </a:r>
            <a:r>
              <a:rPr lang="en-US" altLang="zh-TW" sz="1846" dirty="0"/>
              <a:t>ARL</a:t>
            </a:r>
            <a:r>
              <a:rPr lang="en-US" altLang="zh-TW" sz="1477" dirty="0"/>
              <a:t>1</a:t>
            </a:r>
            <a:r>
              <a:rPr lang="zh-TW" altLang="en-US" sz="1477" dirty="0"/>
              <a:t> </a:t>
            </a:r>
            <a:r>
              <a:rPr lang="zh-TW" altLang="en-US" sz="1846" dirty="0"/>
              <a:t>之權重 </a:t>
            </a:r>
            <a:r>
              <a:rPr lang="en-US" altLang="zh-TW" sz="1846" dirty="0"/>
              <a:t>(</a:t>
            </a:r>
            <a:r>
              <a:rPr lang="zh-TW" altLang="en-US" sz="1846" dirty="0"/>
              <a:t>此版為 </a:t>
            </a:r>
            <a:r>
              <a:rPr lang="en-US" altLang="zh-TW" sz="1846" dirty="0"/>
              <a:t>1:1)</a:t>
            </a:r>
          </a:p>
          <a:p>
            <a:r>
              <a:rPr lang="zh-TW" altLang="en-US" sz="1846" dirty="0"/>
              <a:t>以</a:t>
            </a:r>
            <a:r>
              <a:rPr lang="zh-TW" altLang="en-US" sz="1846" dirty="0">
                <a:solidFill>
                  <a:srgbClr val="FF0000"/>
                </a:solidFill>
              </a:rPr>
              <a:t>正確率為主、</a:t>
            </a:r>
            <a:r>
              <a:rPr lang="en-US" altLang="zh-TW" sz="1846" dirty="0">
                <a:solidFill>
                  <a:srgbClr val="FF0000"/>
                </a:solidFill>
              </a:rPr>
              <a:t>ARL</a:t>
            </a:r>
            <a:r>
              <a:rPr lang="zh-TW" altLang="en-US" sz="1846" dirty="0">
                <a:solidFill>
                  <a:srgbClr val="FF0000"/>
                </a:solidFill>
              </a:rPr>
              <a:t>為輔</a:t>
            </a:r>
            <a:r>
              <a:rPr lang="zh-TW" altLang="en-US" sz="1846" dirty="0"/>
              <a:t>做排名順序</a:t>
            </a:r>
            <a:endParaRPr lang="en-US" altLang="zh-TW" sz="1846" dirty="0"/>
          </a:p>
          <a:p>
            <a:r>
              <a:rPr lang="zh-TW" altLang="en-US" sz="1846" dirty="0"/>
              <a:t>以標準差為參數</a:t>
            </a:r>
            <a:endParaRPr lang="en-US" altLang="zh-TW" sz="1846" dirty="0"/>
          </a:p>
          <a:p>
            <a:pPr lvl="1"/>
            <a:r>
              <a:rPr lang="zh-TW" altLang="en-US" dirty="0"/>
              <a:t>中心線</a:t>
            </a:r>
            <a:r>
              <a:rPr lang="en-US" altLang="zh-TW" dirty="0"/>
              <a:t>(CL)</a:t>
            </a:r>
            <a:r>
              <a:rPr lang="zh-TW" altLang="en-US" dirty="0"/>
              <a:t>：平均值</a:t>
            </a:r>
          </a:p>
          <a:p>
            <a:pPr lvl="1"/>
            <a:r>
              <a:rPr lang="zh-TW" altLang="en-US" dirty="0"/>
              <a:t>管制界限：平均值 </a:t>
            </a:r>
            <a:r>
              <a:rPr lang="en-US" altLang="zh-TW" dirty="0"/>
              <a:t>±  k</a:t>
            </a:r>
            <a:r>
              <a:rPr lang="zh-TW" altLang="en-US" dirty="0"/>
              <a:t>倍標準差</a:t>
            </a:r>
            <a:endParaRPr lang="en-US" altLang="zh-TW" sz="1477" dirty="0"/>
          </a:p>
          <a:p>
            <a:r>
              <a:rPr lang="zh-TW" altLang="en-US" sz="1846" dirty="0"/>
              <a:t>參數設定範圍：</a:t>
            </a:r>
            <a:endParaRPr lang="en-US" altLang="zh-TW" sz="1846" dirty="0"/>
          </a:p>
          <a:p>
            <a:pPr lvl="1"/>
            <a:r>
              <a:rPr lang="en-US" altLang="zh-TW" dirty="0" err="1"/>
              <a:t>Se.shift</a:t>
            </a:r>
            <a:r>
              <a:rPr lang="en-US" altLang="zh-TW" dirty="0"/>
              <a:t> </a:t>
            </a:r>
            <a:r>
              <a:rPr lang="zh-TW" altLang="en-US" dirty="0"/>
              <a:t>：</a:t>
            </a:r>
            <a:r>
              <a:rPr lang="en-US" altLang="zh-TW" dirty="0"/>
              <a:t>0.1 </a:t>
            </a:r>
            <a:r>
              <a:rPr lang="el-GR" altLang="zh-TW" dirty="0"/>
              <a:t>σ</a:t>
            </a:r>
            <a:r>
              <a:rPr lang="en-US" altLang="zh-TW" dirty="0"/>
              <a:t> ~ 2</a:t>
            </a:r>
            <a:r>
              <a:rPr lang="el-GR" altLang="zh-TW" dirty="0"/>
              <a:t> σ</a:t>
            </a:r>
            <a:endParaRPr lang="en-US" altLang="zh-TW" dirty="0"/>
          </a:p>
          <a:p>
            <a:pPr lvl="1"/>
            <a:r>
              <a:rPr lang="en-US" altLang="zh-TW" dirty="0"/>
              <a:t>Decision  Interval </a:t>
            </a:r>
            <a:r>
              <a:rPr lang="zh-TW" altLang="en-US" dirty="0"/>
              <a:t>：</a:t>
            </a:r>
            <a:r>
              <a:rPr lang="en-US" altLang="zh-TW" dirty="0"/>
              <a:t>1 </a:t>
            </a:r>
            <a:r>
              <a:rPr lang="el-GR" altLang="zh-TW" dirty="0"/>
              <a:t>σ</a:t>
            </a:r>
            <a:r>
              <a:rPr lang="en-US" altLang="zh-TW" dirty="0"/>
              <a:t> ~ 25 </a:t>
            </a:r>
            <a:r>
              <a:rPr lang="el-GR" altLang="zh-TW" dirty="0"/>
              <a:t>σ</a:t>
            </a:r>
            <a:r>
              <a:rPr lang="en-US" altLang="zh-TW" dirty="0"/>
              <a:t> </a:t>
            </a:r>
          </a:p>
        </p:txBody>
      </p:sp>
      <p:grpSp>
        <p:nvGrpSpPr>
          <p:cNvPr id="8" name="群組 7"/>
          <p:cNvGrpSpPr/>
          <p:nvPr/>
        </p:nvGrpSpPr>
        <p:grpSpPr>
          <a:xfrm>
            <a:off x="4904345" y="4629266"/>
            <a:ext cx="3988135" cy="1428103"/>
            <a:chOff x="419498" y="3356992"/>
            <a:chExt cx="4650025" cy="2232248"/>
          </a:xfrm>
        </p:grpSpPr>
        <p:cxnSp>
          <p:nvCxnSpPr>
            <p:cNvPr id="9" name="直線單箭頭接點 8"/>
            <p:cNvCxnSpPr/>
            <p:nvPr/>
          </p:nvCxnSpPr>
          <p:spPr bwMode="auto">
            <a:xfrm>
              <a:off x="2225504" y="3861048"/>
              <a:ext cx="0" cy="597823"/>
            </a:xfrm>
            <a:prstGeom prst="straightConnector1">
              <a:avLst/>
            </a:prstGeom>
            <a:solidFill>
              <a:schemeClr val="accent1"/>
            </a:solidFill>
            <a:ln w="38100" cap="flat" cmpd="sng" algn="ctr">
              <a:solidFill>
                <a:schemeClr val="tx2">
                  <a:lumMod val="60000"/>
                  <a:lumOff val="40000"/>
                </a:schemeClr>
              </a:solidFill>
              <a:prstDash val="solid"/>
              <a:miter lim="800000"/>
              <a:headEnd type="arrow"/>
              <a:tailEnd type="arrow"/>
            </a:ln>
            <a:effectLst/>
          </p:spPr>
        </p:cxnSp>
        <p:grpSp>
          <p:nvGrpSpPr>
            <p:cNvPr id="10" name="群組 9"/>
            <p:cNvGrpSpPr/>
            <p:nvPr/>
          </p:nvGrpSpPr>
          <p:grpSpPr>
            <a:xfrm>
              <a:off x="769555" y="3356992"/>
              <a:ext cx="4299968" cy="2232248"/>
              <a:chOff x="1064568" y="3501008"/>
              <a:chExt cx="4299968" cy="2232248"/>
            </a:xfrm>
          </p:grpSpPr>
          <p:grpSp>
            <p:nvGrpSpPr>
              <p:cNvPr id="15" name="群組 14"/>
              <p:cNvGrpSpPr/>
              <p:nvPr/>
            </p:nvGrpSpPr>
            <p:grpSpPr>
              <a:xfrm>
                <a:off x="1064568" y="3501008"/>
                <a:ext cx="3168352" cy="2232248"/>
                <a:chOff x="946697" y="3501008"/>
                <a:chExt cx="3168352" cy="2232248"/>
              </a:xfrm>
            </p:grpSpPr>
            <p:grpSp>
              <p:nvGrpSpPr>
                <p:cNvPr id="19" name="群組 18"/>
                <p:cNvGrpSpPr/>
                <p:nvPr/>
              </p:nvGrpSpPr>
              <p:grpSpPr>
                <a:xfrm>
                  <a:off x="946697" y="3501008"/>
                  <a:ext cx="3168352" cy="2232248"/>
                  <a:chOff x="1424608" y="3645024"/>
                  <a:chExt cx="3168352" cy="2232248"/>
                </a:xfrm>
              </p:grpSpPr>
              <p:cxnSp>
                <p:nvCxnSpPr>
                  <p:cNvPr id="23" name="直線接點 22"/>
                  <p:cNvCxnSpPr/>
                  <p:nvPr/>
                </p:nvCxnSpPr>
                <p:spPr bwMode="auto">
                  <a:xfrm>
                    <a:off x="1424608" y="3645024"/>
                    <a:ext cx="0" cy="2232248"/>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cxnSp>
                <p:nvCxnSpPr>
                  <p:cNvPr id="24" name="直線接點 23"/>
                  <p:cNvCxnSpPr/>
                  <p:nvPr/>
                </p:nvCxnSpPr>
                <p:spPr bwMode="auto">
                  <a:xfrm>
                    <a:off x="1424608" y="5877272"/>
                    <a:ext cx="3168352" cy="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grpSp>
            <p:cxnSp>
              <p:nvCxnSpPr>
                <p:cNvPr id="20" name="直線接點 19"/>
                <p:cNvCxnSpPr/>
                <p:nvPr/>
              </p:nvCxnSpPr>
              <p:spPr bwMode="auto">
                <a:xfrm>
                  <a:off x="946697" y="4602887"/>
                  <a:ext cx="3168352" cy="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cxnSp>
              <p:nvCxnSpPr>
                <p:cNvPr id="21" name="直線接點 20"/>
                <p:cNvCxnSpPr/>
                <p:nvPr/>
              </p:nvCxnSpPr>
              <p:spPr bwMode="auto">
                <a:xfrm>
                  <a:off x="946697" y="4005064"/>
                  <a:ext cx="3168352" cy="0"/>
                </a:xfrm>
                <a:prstGeom prst="line">
                  <a:avLst/>
                </a:prstGeom>
                <a:solidFill>
                  <a:schemeClr val="accent1"/>
                </a:solidFill>
                <a:ln w="38100" cap="flat" cmpd="sng" algn="ctr">
                  <a:solidFill>
                    <a:srgbClr val="FF0000"/>
                  </a:solidFill>
                  <a:prstDash val="dash"/>
                  <a:miter lim="800000"/>
                  <a:headEnd type="none" w="med" len="med"/>
                  <a:tailEnd type="none" w="med" len="med"/>
                </a:ln>
                <a:effectLst/>
              </p:spPr>
            </p:cxnSp>
            <p:cxnSp>
              <p:nvCxnSpPr>
                <p:cNvPr id="22" name="直線接點 21"/>
                <p:cNvCxnSpPr/>
                <p:nvPr/>
              </p:nvCxnSpPr>
              <p:spPr bwMode="auto">
                <a:xfrm>
                  <a:off x="946697" y="5229200"/>
                  <a:ext cx="3168352" cy="0"/>
                </a:xfrm>
                <a:prstGeom prst="line">
                  <a:avLst/>
                </a:prstGeom>
                <a:solidFill>
                  <a:schemeClr val="accent1"/>
                </a:solidFill>
                <a:ln w="38100" cap="flat" cmpd="sng" algn="ctr">
                  <a:solidFill>
                    <a:srgbClr val="FF0000"/>
                  </a:solidFill>
                  <a:prstDash val="dash"/>
                  <a:miter lim="800000"/>
                  <a:headEnd type="none" w="med" len="med"/>
                  <a:tailEnd type="none" w="med" len="med"/>
                </a:ln>
                <a:effectLst/>
              </p:spPr>
            </p:cxnSp>
          </p:grpSp>
          <p:sp>
            <p:nvSpPr>
              <p:cNvPr id="16" name="文字方塊 15"/>
              <p:cNvSpPr txBox="1"/>
              <p:nvPr/>
            </p:nvSpPr>
            <p:spPr>
              <a:xfrm>
                <a:off x="4453215" y="4402832"/>
                <a:ext cx="911321" cy="554245"/>
              </a:xfrm>
              <a:prstGeom prst="rect">
                <a:avLst/>
              </a:prstGeom>
              <a:noFill/>
            </p:spPr>
            <p:txBody>
              <a:bodyPr wrap="square" rtlCol="0">
                <a:spAutoFit/>
              </a:bodyPr>
              <a:lstStyle/>
              <a:p>
                <a:r>
                  <a:rPr lang="en-US" altLang="zh-TW" sz="1704" dirty="0">
                    <a:latin typeface="+mj-lt"/>
                  </a:rPr>
                  <a:t>CL</a:t>
                </a:r>
                <a:endParaRPr lang="zh-TW" altLang="en-US" sz="1704" dirty="0">
                  <a:latin typeface="+mj-lt"/>
                </a:endParaRPr>
              </a:p>
            </p:txBody>
          </p:sp>
          <p:sp>
            <p:nvSpPr>
              <p:cNvPr id="17" name="文字方塊 16"/>
              <p:cNvSpPr txBox="1"/>
              <p:nvPr/>
            </p:nvSpPr>
            <p:spPr>
              <a:xfrm>
                <a:off x="4455081" y="5029145"/>
                <a:ext cx="909455" cy="554245"/>
              </a:xfrm>
              <a:prstGeom prst="rect">
                <a:avLst/>
              </a:prstGeom>
              <a:noFill/>
            </p:spPr>
            <p:txBody>
              <a:bodyPr wrap="square" rtlCol="0">
                <a:spAutoFit/>
              </a:bodyPr>
              <a:lstStyle/>
              <a:p>
                <a:r>
                  <a:rPr lang="en-US" altLang="zh-TW" sz="1704" dirty="0">
                    <a:latin typeface="+mj-lt"/>
                  </a:rPr>
                  <a:t>LCL</a:t>
                </a:r>
                <a:endParaRPr lang="zh-TW" altLang="en-US" sz="1704" dirty="0">
                  <a:latin typeface="+mj-lt"/>
                </a:endParaRPr>
              </a:p>
            </p:txBody>
          </p:sp>
          <p:sp>
            <p:nvSpPr>
              <p:cNvPr id="18" name="文字方塊 17"/>
              <p:cNvSpPr txBox="1"/>
              <p:nvPr/>
            </p:nvSpPr>
            <p:spPr>
              <a:xfrm>
                <a:off x="4453215" y="3805009"/>
                <a:ext cx="911321" cy="554245"/>
              </a:xfrm>
              <a:prstGeom prst="rect">
                <a:avLst/>
              </a:prstGeom>
              <a:noFill/>
            </p:spPr>
            <p:txBody>
              <a:bodyPr wrap="square" rtlCol="0">
                <a:spAutoFit/>
              </a:bodyPr>
              <a:lstStyle/>
              <a:p>
                <a:r>
                  <a:rPr lang="en-US" altLang="zh-TW" sz="1704" dirty="0">
                    <a:latin typeface="+mj-lt"/>
                  </a:rPr>
                  <a:t>UCL</a:t>
                </a:r>
                <a:endParaRPr lang="zh-TW" altLang="en-US" sz="1704" dirty="0">
                  <a:latin typeface="+mj-lt"/>
                </a:endParaRPr>
              </a:p>
            </p:txBody>
          </p:sp>
        </p:grpSp>
        <p:cxnSp>
          <p:nvCxnSpPr>
            <p:cNvPr id="11" name="直線單箭頭接點 10"/>
            <p:cNvCxnSpPr/>
            <p:nvPr/>
          </p:nvCxnSpPr>
          <p:spPr bwMode="auto">
            <a:xfrm>
              <a:off x="2225504" y="4473116"/>
              <a:ext cx="0" cy="597823"/>
            </a:xfrm>
            <a:prstGeom prst="straightConnector1">
              <a:avLst/>
            </a:prstGeom>
            <a:solidFill>
              <a:schemeClr val="accent1"/>
            </a:solidFill>
            <a:ln w="38100" cap="flat" cmpd="sng" algn="ctr">
              <a:solidFill>
                <a:schemeClr val="tx2">
                  <a:lumMod val="60000"/>
                  <a:lumOff val="40000"/>
                </a:schemeClr>
              </a:solidFill>
              <a:prstDash val="solid"/>
              <a:miter lim="800000"/>
              <a:headEnd type="arrow"/>
              <a:tailEnd type="arrow"/>
            </a:ln>
            <a:effectLst/>
          </p:spPr>
        </p:cxnSp>
        <p:sp>
          <p:nvSpPr>
            <p:cNvPr id="12" name="文字方塊 11"/>
            <p:cNvSpPr txBox="1"/>
            <p:nvPr/>
          </p:nvSpPr>
          <p:spPr>
            <a:xfrm>
              <a:off x="2507730" y="3952209"/>
              <a:ext cx="789086" cy="574892"/>
            </a:xfrm>
            <a:prstGeom prst="rect">
              <a:avLst/>
            </a:prstGeom>
            <a:noFill/>
          </p:spPr>
          <p:txBody>
            <a:bodyPr wrap="square" rtlCol="0">
              <a:spAutoFit/>
            </a:bodyPr>
            <a:lstStyle/>
            <a:p>
              <a:r>
                <a:rPr lang="en-US" altLang="zh-TW" sz="1790" b="1" dirty="0">
                  <a:solidFill>
                    <a:schemeClr val="tx2">
                      <a:lumMod val="60000"/>
                      <a:lumOff val="40000"/>
                    </a:schemeClr>
                  </a:solidFill>
                  <a:latin typeface="+mj-lt"/>
                  <a:cs typeface="Gautami"/>
                </a:rPr>
                <a:t>k</a:t>
              </a:r>
              <a:r>
                <a:rPr lang="el-GR" altLang="zh-TW" sz="1790" b="1" dirty="0">
                  <a:solidFill>
                    <a:schemeClr val="tx2">
                      <a:lumMod val="60000"/>
                      <a:lumOff val="40000"/>
                    </a:schemeClr>
                  </a:solidFill>
                  <a:latin typeface="+mj-lt"/>
                  <a:cs typeface="Gautami"/>
                </a:rPr>
                <a:t>σ</a:t>
              </a:r>
              <a:endParaRPr lang="zh-TW" altLang="en-US" sz="1790" b="1" dirty="0">
                <a:solidFill>
                  <a:schemeClr val="tx2">
                    <a:lumMod val="60000"/>
                    <a:lumOff val="40000"/>
                  </a:schemeClr>
                </a:solidFill>
                <a:latin typeface="+mj-lt"/>
              </a:endParaRPr>
            </a:p>
          </p:txBody>
        </p:sp>
        <p:sp>
          <p:nvSpPr>
            <p:cNvPr id="13" name="文字方塊 12"/>
            <p:cNvSpPr txBox="1"/>
            <p:nvPr/>
          </p:nvSpPr>
          <p:spPr>
            <a:xfrm>
              <a:off x="2507730" y="4550033"/>
              <a:ext cx="789086" cy="574892"/>
            </a:xfrm>
            <a:prstGeom prst="rect">
              <a:avLst/>
            </a:prstGeom>
            <a:noFill/>
          </p:spPr>
          <p:txBody>
            <a:bodyPr wrap="square" rtlCol="0">
              <a:spAutoFit/>
            </a:bodyPr>
            <a:lstStyle/>
            <a:p>
              <a:r>
                <a:rPr lang="en-US" altLang="zh-TW" sz="1790" b="1" dirty="0">
                  <a:solidFill>
                    <a:schemeClr val="tx2">
                      <a:lumMod val="60000"/>
                      <a:lumOff val="40000"/>
                    </a:schemeClr>
                  </a:solidFill>
                  <a:latin typeface="+mj-lt"/>
                  <a:cs typeface="Gautami"/>
                </a:rPr>
                <a:t>k</a:t>
              </a:r>
              <a:r>
                <a:rPr lang="el-GR" altLang="zh-TW" sz="1790" b="1" dirty="0">
                  <a:solidFill>
                    <a:schemeClr val="tx2">
                      <a:lumMod val="60000"/>
                      <a:lumOff val="40000"/>
                    </a:schemeClr>
                  </a:solidFill>
                  <a:latin typeface="+mj-lt"/>
                  <a:cs typeface="Gautami"/>
                </a:rPr>
                <a:t>σ</a:t>
              </a:r>
              <a:endParaRPr lang="zh-TW" altLang="en-US" sz="1790" b="1" dirty="0">
                <a:solidFill>
                  <a:schemeClr val="tx2">
                    <a:lumMod val="60000"/>
                    <a:lumOff val="40000"/>
                  </a:schemeClr>
                </a:solidFill>
                <a:latin typeface="+mj-lt"/>
              </a:endParaRPr>
            </a:p>
          </p:txBody>
        </p:sp>
        <p:sp>
          <p:nvSpPr>
            <p:cNvPr id="14" name="文字方塊 13"/>
            <p:cNvSpPr txBox="1"/>
            <p:nvPr/>
          </p:nvSpPr>
          <p:spPr>
            <a:xfrm>
              <a:off x="419498" y="4237639"/>
              <a:ext cx="789086" cy="574892"/>
            </a:xfrm>
            <a:prstGeom prst="rect">
              <a:avLst/>
            </a:prstGeom>
            <a:noFill/>
          </p:spPr>
          <p:txBody>
            <a:bodyPr wrap="square" rtlCol="0">
              <a:spAutoFit/>
            </a:bodyPr>
            <a:lstStyle/>
            <a:p>
              <a:r>
                <a:rPr lang="en-US" altLang="zh-TW" sz="1790" b="1" dirty="0">
                  <a:solidFill>
                    <a:schemeClr val="accent1">
                      <a:lumMod val="75000"/>
                    </a:schemeClr>
                  </a:solidFill>
                  <a:latin typeface="+mj-lt"/>
                  <a:cs typeface="Gautami"/>
                </a:rPr>
                <a:t>μ</a:t>
              </a:r>
              <a:endParaRPr lang="zh-TW" altLang="en-US" sz="1790" b="1" dirty="0">
                <a:solidFill>
                  <a:schemeClr val="accent1">
                    <a:lumMod val="75000"/>
                  </a:schemeClr>
                </a:solidFill>
                <a:latin typeface="+mj-lt"/>
              </a:endParaRPr>
            </a:p>
          </p:txBody>
        </p:sp>
      </p:grpSp>
      <p:sp>
        <p:nvSpPr>
          <p:cNvPr id="25" name="內容版面配置區 5"/>
          <p:cNvSpPr txBox="1">
            <a:spLocks/>
          </p:cNvSpPr>
          <p:nvPr/>
        </p:nvSpPr>
        <p:spPr bwMode="auto">
          <a:xfrm>
            <a:off x="1913244" y="5826995"/>
            <a:ext cx="3060300" cy="260763"/>
          </a:xfrm>
          <a:prstGeom prst="rect">
            <a:avLst/>
          </a:prstGeom>
          <a:noFill/>
          <a:ln w="9525">
            <a:noFill/>
            <a:miter lim="800000"/>
            <a:headEnd/>
            <a:tailEnd/>
          </a:ln>
        </p:spPr>
        <p:txBody>
          <a:bodyPr vert="horz" wrap="square" lIns="77913" tIns="38957" rIns="77913" bIns="38957"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har char="•"/>
              <a:defRPr kumimoji="1" sz="2000" b="1">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新細明體" pitchFamily="18" charset="-120"/>
              </a:defRPr>
            </a:lvl9pPr>
          </a:lstStyle>
          <a:p>
            <a:pPr>
              <a:buFont typeface="Wingdings" panose="05000000000000000000" pitchFamily="2" charset="2"/>
              <a:buChar char="Ø"/>
            </a:pPr>
            <a:r>
              <a:rPr lang="zh-TW" altLang="en-US" sz="1704" kern="0" dirty="0">
                <a:solidFill>
                  <a:schemeClr val="tx1"/>
                </a:solidFill>
              </a:rPr>
              <a:t>以標準差為參數之圖示</a:t>
            </a:r>
            <a:endParaRPr lang="en-US" altLang="zh-TW" sz="1704" kern="0" dirty="0">
              <a:solidFill>
                <a:schemeClr val="tx1"/>
              </a:solidFill>
            </a:endParaRPr>
          </a:p>
        </p:txBody>
      </p:sp>
    </p:spTree>
    <p:extLst>
      <p:ext uri="{BB962C8B-B14F-4D97-AF65-F5344CB8AC3E}">
        <p14:creationId xmlns:p14="http://schemas.microsoft.com/office/powerpoint/2010/main" xmlns="" val="140526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總結</a:t>
            </a:r>
            <a:endParaRPr lang="zh-TW" altLang="en-US" dirty="0"/>
          </a:p>
        </p:txBody>
      </p:sp>
      <p:sp>
        <p:nvSpPr>
          <p:cNvPr id="4" name="投影片編號版面配置區 3"/>
          <p:cNvSpPr>
            <a:spLocks noGrp="1"/>
          </p:cNvSpPr>
          <p:nvPr>
            <p:ph type="sldNum" sz="quarter" idx="10"/>
          </p:nvPr>
        </p:nvSpPr>
        <p:spPr/>
        <p:txBody>
          <a:bodyPr/>
          <a:lstStyle/>
          <a:p>
            <a:fld id="{47DFD5EF-F0D4-4534-82DF-658335ABE228}" type="slidenum">
              <a:rPr lang="zh-TW" altLang="en-US" smtClean="0">
                <a:solidFill>
                  <a:prstClr val="white"/>
                </a:solidFill>
              </a:rPr>
              <a:pPr/>
              <a:t>9</a:t>
            </a:fld>
            <a:endParaRPr lang="zh-TW" altLang="en-US">
              <a:solidFill>
                <a:prstClr val="white"/>
              </a:solidFill>
            </a:endParaRPr>
          </a:p>
        </p:txBody>
      </p:sp>
      <p:sp>
        <p:nvSpPr>
          <p:cNvPr id="6" name="內容版面配置區 2"/>
          <p:cNvSpPr txBox="1">
            <a:spLocks/>
          </p:cNvSpPr>
          <p:nvPr/>
        </p:nvSpPr>
        <p:spPr bwMode="auto">
          <a:xfrm>
            <a:off x="360277" y="1472751"/>
            <a:ext cx="4382838" cy="381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SzPct val="60000"/>
              <a:buFont typeface="Wingdings" pitchFamily="2" charset="2"/>
              <a:buChar char="n"/>
              <a:defRPr kumimoji="1" sz="1800" b="1">
                <a:solidFill>
                  <a:srgbClr val="000099"/>
                </a:solidFill>
                <a:latin typeface="+mn-lt"/>
                <a:ea typeface="+mn-ea"/>
                <a:cs typeface="+mn-cs"/>
              </a:defRPr>
            </a:lvl1pPr>
            <a:lvl2pPr marL="557213" indent="-214313" algn="l" rtl="0" eaLnBrk="1" fontAlgn="base" hangingPunct="1">
              <a:spcBef>
                <a:spcPct val="20000"/>
              </a:spcBef>
              <a:spcAft>
                <a:spcPct val="0"/>
              </a:spcAft>
              <a:buChar char="•"/>
              <a:defRPr kumimoji="1" sz="1500" b="1">
                <a:solidFill>
                  <a:schemeClr val="tx1"/>
                </a:solidFill>
                <a:latin typeface="+mn-lt"/>
                <a:ea typeface="+mn-ea"/>
              </a:defRPr>
            </a:lvl2pPr>
            <a:lvl3pPr marL="857250" indent="-171450" algn="l" rtl="0" eaLnBrk="1" fontAlgn="base" hangingPunct="1">
              <a:spcBef>
                <a:spcPct val="20000"/>
              </a:spcBef>
              <a:spcAft>
                <a:spcPct val="0"/>
              </a:spcAft>
              <a:buFont typeface="Wingdings" pitchFamily="2" charset="2"/>
              <a:buChar char="ü"/>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4pPr>
            <a:lvl5pPr marL="15430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5pPr>
            <a:lvl6pPr marL="18859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6pPr>
            <a:lvl7pPr marL="22288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7pPr>
            <a:lvl8pPr marL="25717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8pPr>
            <a:lvl9pPr marL="29146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9pPr>
          </a:lstStyle>
          <a:p>
            <a:r>
              <a:rPr lang="zh-TW" altLang="en-US" sz="2000" kern="0" dirty="0" smtClean="0"/>
              <a:t>模型建立流程</a:t>
            </a:r>
            <a:endParaRPr lang="zh-TW" altLang="en-US" sz="2000" kern="0" dirty="0"/>
          </a:p>
        </p:txBody>
      </p:sp>
      <p:sp>
        <p:nvSpPr>
          <p:cNvPr id="8" name="內容版面配置區 2"/>
          <p:cNvSpPr txBox="1">
            <a:spLocks/>
          </p:cNvSpPr>
          <p:nvPr/>
        </p:nvSpPr>
        <p:spPr bwMode="auto">
          <a:xfrm>
            <a:off x="4305288" y="1463174"/>
            <a:ext cx="4382838" cy="381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SzPct val="60000"/>
              <a:buFont typeface="Wingdings" pitchFamily="2" charset="2"/>
              <a:buChar char="n"/>
              <a:defRPr kumimoji="1" sz="1800" b="1">
                <a:solidFill>
                  <a:srgbClr val="000099"/>
                </a:solidFill>
                <a:latin typeface="+mn-lt"/>
                <a:ea typeface="+mn-ea"/>
                <a:cs typeface="+mn-cs"/>
              </a:defRPr>
            </a:lvl1pPr>
            <a:lvl2pPr marL="557213" indent="-214313" algn="l" rtl="0" eaLnBrk="1" fontAlgn="base" hangingPunct="1">
              <a:spcBef>
                <a:spcPct val="20000"/>
              </a:spcBef>
              <a:spcAft>
                <a:spcPct val="0"/>
              </a:spcAft>
              <a:buChar char="•"/>
              <a:defRPr kumimoji="1" sz="1500" b="1">
                <a:solidFill>
                  <a:schemeClr val="tx1"/>
                </a:solidFill>
                <a:latin typeface="+mn-lt"/>
                <a:ea typeface="+mn-ea"/>
              </a:defRPr>
            </a:lvl2pPr>
            <a:lvl3pPr marL="857250" indent="-171450" algn="l" rtl="0" eaLnBrk="1" fontAlgn="base" hangingPunct="1">
              <a:spcBef>
                <a:spcPct val="20000"/>
              </a:spcBef>
              <a:spcAft>
                <a:spcPct val="0"/>
              </a:spcAft>
              <a:buFont typeface="Wingdings" pitchFamily="2" charset="2"/>
              <a:buChar char="ü"/>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4pPr>
            <a:lvl5pPr marL="15430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5pPr>
            <a:lvl6pPr marL="18859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6pPr>
            <a:lvl7pPr marL="22288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7pPr>
            <a:lvl8pPr marL="25717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8pPr>
            <a:lvl9pPr marL="2914650" indent="-171450" algn="l" rtl="0" eaLnBrk="1" fontAlgn="base" hangingPunct="1">
              <a:spcBef>
                <a:spcPct val="20000"/>
              </a:spcBef>
              <a:spcAft>
                <a:spcPct val="0"/>
              </a:spcAft>
              <a:buChar char="»"/>
              <a:defRPr kumimoji="1" sz="1500">
                <a:solidFill>
                  <a:schemeClr val="tx1"/>
                </a:solidFill>
                <a:latin typeface="Times New Roman" pitchFamily="18" charset="0"/>
                <a:ea typeface="新細明體" pitchFamily="18" charset="-120"/>
              </a:defRPr>
            </a:lvl9pPr>
          </a:lstStyle>
          <a:p>
            <a:r>
              <a:rPr lang="zh-TW" altLang="en-US" sz="2000" kern="0" dirty="0" smtClean="0"/>
              <a:t>建立異常程式分析架構 </a:t>
            </a:r>
            <a:r>
              <a:rPr lang="en-US" altLang="zh-TW" sz="2000" kern="0" dirty="0" smtClean="0"/>
              <a:t>(</a:t>
            </a:r>
            <a:r>
              <a:rPr lang="zh-TW" altLang="en-US" sz="2000" kern="0" dirty="0" smtClean="0"/>
              <a:t>上線流程</a:t>
            </a:r>
            <a:r>
              <a:rPr lang="en-US" altLang="zh-TW" sz="2000" kern="0" dirty="0" smtClean="0"/>
              <a:t>)</a:t>
            </a:r>
            <a:endParaRPr lang="zh-TW" altLang="en-US" sz="2000" kern="0" dirty="0"/>
          </a:p>
        </p:txBody>
      </p:sp>
      <p:grpSp>
        <p:nvGrpSpPr>
          <p:cNvPr id="82" name="群組 81"/>
          <p:cNvGrpSpPr/>
          <p:nvPr/>
        </p:nvGrpSpPr>
        <p:grpSpPr>
          <a:xfrm>
            <a:off x="780600" y="2005633"/>
            <a:ext cx="2829094" cy="4203823"/>
            <a:chOff x="780600" y="2005633"/>
            <a:chExt cx="2829094" cy="4203823"/>
          </a:xfrm>
        </p:grpSpPr>
        <p:cxnSp>
          <p:nvCxnSpPr>
            <p:cNvPr id="10" name="直線單箭頭接點 9"/>
            <p:cNvCxnSpPr>
              <a:stCxn id="26" idx="2"/>
              <a:endCxn id="24" idx="0"/>
            </p:cNvCxnSpPr>
            <p:nvPr/>
          </p:nvCxnSpPr>
          <p:spPr bwMode="auto">
            <a:xfrm>
              <a:off x="1489869" y="2373191"/>
              <a:ext cx="1" cy="21340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直線單箭頭接點 10"/>
            <p:cNvCxnSpPr>
              <a:stCxn id="24" idx="2"/>
              <a:endCxn id="21" idx="0"/>
            </p:cNvCxnSpPr>
            <p:nvPr/>
          </p:nvCxnSpPr>
          <p:spPr bwMode="auto">
            <a:xfrm flipH="1">
              <a:off x="1489869" y="3090567"/>
              <a:ext cx="1" cy="21340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直線單箭頭接點 11"/>
            <p:cNvCxnSpPr>
              <a:stCxn id="21" idx="2"/>
              <a:endCxn id="23" idx="0"/>
            </p:cNvCxnSpPr>
            <p:nvPr/>
          </p:nvCxnSpPr>
          <p:spPr bwMode="auto">
            <a:xfrm>
              <a:off x="1489869" y="3659971"/>
              <a:ext cx="1" cy="21340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3" name="直線單箭頭接點 12"/>
            <p:cNvCxnSpPr>
              <a:stCxn id="23" idx="2"/>
              <a:endCxn id="25" idx="0"/>
            </p:cNvCxnSpPr>
            <p:nvPr/>
          </p:nvCxnSpPr>
          <p:spPr bwMode="auto">
            <a:xfrm>
              <a:off x="1489870" y="4345054"/>
              <a:ext cx="0" cy="21340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4" name="文字方塊 13"/>
            <p:cNvSpPr txBox="1"/>
            <p:nvPr/>
          </p:nvSpPr>
          <p:spPr>
            <a:xfrm>
              <a:off x="1510110" y="2999752"/>
              <a:ext cx="316879" cy="319639"/>
            </a:xfrm>
            <a:prstGeom prst="rect">
              <a:avLst/>
            </a:prstGeom>
            <a:noFill/>
            <a:ln w="28575">
              <a:noFill/>
            </a:ln>
          </p:spPr>
          <p:txBody>
            <a:bodyPr wrap="square" rtlCol="0">
              <a:spAutoFit/>
            </a:bodyPr>
            <a:lstStyle/>
            <a:p>
              <a:r>
                <a:rPr lang="zh-TW" altLang="en-US" sz="1477" dirty="0">
                  <a:latin typeface="+mj-ea"/>
                  <a:ea typeface="+mj-ea"/>
                </a:rPr>
                <a:t>是</a:t>
              </a:r>
              <a:endParaRPr lang="en-US" altLang="zh-TW" sz="1477" dirty="0">
                <a:latin typeface="+mj-ea"/>
                <a:ea typeface="+mj-ea"/>
              </a:endParaRPr>
            </a:p>
          </p:txBody>
        </p:sp>
        <p:cxnSp>
          <p:nvCxnSpPr>
            <p:cNvPr id="15" name="直線單箭頭接點 14"/>
            <p:cNvCxnSpPr>
              <a:stCxn id="23" idx="3"/>
              <a:endCxn id="20" idx="1"/>
            </p:cNvCxnSpPr>
            <p:nvPr/>
          </p:nvCxnSpPr>
          <p:spPr bwMode="auto">
            <a:xfrm flipV="1">
              <a:off x="2199139" y="4108297"/>
              <a:ext cx="211658" cy="9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6" name="矩形 15"/>
            <p:cNvSpPr/>
            <p:nvPr/>
          </p:nvSpPr>
          <p:spPr bwMode="auto">
            <a:xfrm>
              <a:off x="2465591" y="2648696"/>
              <a:ext cx="673741" cy="378371"/>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不採用</a:t>
              </a:r>
            </a:p>
          </p:txBody>
        </p:sp>
        <p:cxnSp>
          <p:nvCxnSpPr>
            <p:cNvPr id="17" name="直線單箭頭接點 16"/>
            <p:cNvCxnSpPr>
              <a:stCxn id="24" idx="3"/>
              <a:endCxn id="16" idx="1"/>
            </p:cNvCxnSpPr>
            <p:nvPr/>
          </p:nvCxnSpPr>
          <p:spPr bwMode="auto">
            <a:xfrm flipV="1">
              <a:off x="2199139" y="2837882"/>
              <a:ext cx="266452" cy="701"/>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8" name="直線單箭頭接點 17"/>
            <p:cNvCxnSpPr>
              <a:stCxn id="25" idx="2"/>
              <a:endCxn id="22" idx="0"/>
            </p:cNvCxnSpPr>
            <p:nvPr/>
          </p:nvCxnSpPr>
          <p:spPr bwMode="auto">
            <a:xfrm>
              <a:off x="1489870" y="5025627"/>
              <a:ext cx="0" cy="21340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9" name="肘形接點 18"/>
            <p:cNvCxnSpPr>
              <a:stCxn id="20" idx="2"/>
              <a:endCxn id="22" idx="3"/>
            </p:cNvCxnSpPr>
            <p:nvPr/>
          </p:nvCxnSpPr>
          <p:spPr bwMode="auto">
            <a:xfrm rot="5400000">
              <a:off x="2040354" y="4452921"/>
              <a:ext cx="1080935" cy="858851"/>
            </a:xfrm>
            <a:prstGeom prst="bentConnector2">
              <a:avLst/>
            </a:prstGeom>
            <a:solidFill>
              <a:schemeClr val="accent1"/>
            </a:solidFill>
            <a:ln w="19050" cap="flat" cmpd="sng" algn="ctr">
              <a:solidFill>
                <a:schemeClr val="tx1"/>
              </a:solidFill>
              <a:prstDash val="solid"/>
              <a:miter lim="800000"/>
              <a:headEnd type="none" w="med" len="med"/>
              <a:tailEnd type="arrow"/>
            </a:ln>
            <a:effectLst/>
          </p:spPr>
        </p:cxnSp>
        <p:sp>
          <p:nvSpPr>
            <p:cNvPr id="20" name="矩形 19"/>
            <p:cNvSpPr/>
            <p:nvPr/>
          </p:nvSpPr>
          <p:spPr bwMode="auto">
            <a:xfrm>
              <a:off x="2410797" y="3874714"/>
              <a:ext cx="1198897" cy="467165"/>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判為正常</a:t>
              </a:r>
              <a:endParaRPr lang="en-US" altLang="zh-TW" sz="1477" dirty="0">
                <a:latin typeface="+mj-ea"/>
                <a:ea typeface="+mj-ea"/>
              </a:endParaRPr>
            </a:p>
            <a:p>
              <a:pPr algn="ctr"/>
              <a:r>
                <a:rPr lang="zh-TW" altLang="en-US" sz="1477" dirty="0">
                  <a:latin typeface="+mj-ea"/>
                  <a:ea typeface="+mj-ea"/>
                </a:rPr>
                <a:t>模型不應偵測</a:t>
              </a:r>
            </a:p>
          </p:txBody>
        </p:sp>
        <p:sp>
          <p:nvSpPr>
            <p:cNvPr id="21" name="矩形 20"/>
            <p:cNvSpPr/>
            <p:nvPr/>
          </p:nvSpPr>
          <p:spPr bwMode="auto">
            <a:xfrm>
              <a:off x="845359" y="3303975"/>
              <a:ext cx="1289020" cy="355996"/>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以</a:t>
              </a:r>
              <a:r>
                <a:rPr lang="en-US" altLang="zh-TW" sz="1477" dirty="0">
                  <a:latin typeface="+mj-ea"/>
                  <a:ea typeface="+mj-ea"/>
                </a:rPr>
                <a:t>CPA</a:t>
              </a:r>
              <a:r>
                <a:rPr lang="zh-TW" altLang="en-US" sz="1477" dirty="0">
                  <a:latin typeface="+mj-ea"/>
                  <a:ea typeface="+mj-ea"/>
                </a:rPr>
                <a:t>標定程式</a:t>
              </a:r>
            </a:p>
          </p:txBody>
        </p:sp>
        <p:sp>
          <p:nvSpPr>
            <p:cNvPr id="22" name="圓角矩形 21"/>
            <p:cNvSpPr/>
            <p:nvPr/>
          </p:nvSpPr>
          <p:spPr bwMode="auto">
            <a:xfrm>
              <a:off x="828344" y="5239035"/>
              <a:ext cx="1323051" cy="367558"/>
            </a:xfrm>
            <a:prstGeom prst="roundRect">
              <a:avLst>
                <a:gd name="adj" fmla="val 50000"/>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n-ea"/>
                </a:rPr>
                <a:t>最終測試</a:t>
              </a:r>
              <a:r>
                <a:rPr kumimoji="1" lang="zh-TW" altLang="en-US" sz="1477" dirty="0">
                  <a:latin typeface="+mn-ea"/>
                </a:rPr>
                <a:t>資料</a:t>
              </a:r>
            </a:p>
          </p:txBody>
        </p:sp>
        <p:sp>
          <p:nvSpPr>
            <p:cNvPr id="23" name="流程圖: 決策 22"/>
            <p:cNvSpPr/>
            <p:nvPr/>
          </p:nvSpPr>
          <p:spPr bwMode="auto">
            <a:xfrm>
              <a:off x="780600" y="3873379"/>
              <a:ext cx="1418539" cy="471675"/>
            </a:xfrm>
            <a:prstGeom prst="flowChartDecision">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j-lt"/>
                </a:rPr>
                <a:t>偏移</a:t>
              </a:r>
              <a:r>
                <a:rPr lang="en-US" altLang="zh-TW" sz="1477" dirty="0" smtClean="0">
                  <a:latin typeface="+mj-lt"/>
                </a:rPr>
                <a:t>&gt;S%</a:t>
              </a:r>
              <a:endParaRPr kumimoji="1" lang="zh-TW" altLang="en-US" sz="1477" dirty="0">
                <a:latin typeface="+mj-lt"/>
              </a:endParaRPr>
            </a:p>
          </p:txBody>
        </p:sp>
        <p:sp>
          <p:nvSpPr>
            <p:cNvPr id="24" name="流程圖: 決策 23"/>
            <p:cNvSpPr/>
            <p:nvPr/>
          </p:nvSpPr>
          <p:spPr bwMode="auto">
            <a:xfrm>
              <a:off x="780600" y="2586599"/>
              <a:ext cx="1418539" cy="503968"/>
            </a:xfrm>
            <a:prstGeom prst="flowChartDecision">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j-lt"/>
                </a:rPr>
                <a:t>筆數</a:t>
              </a:r>
              <a:r>
                <a:rPr lang="en-US" altLang="zh-TW" sz="1477" dirty="0">
                  <a:latin typeface="+mj-lt"/>
                </a:rPr>
                <a:t>&gt; </a:t>
              </a:r>
              <a:r>
                <a:rPr lang="en-US" altLang="zh-TW" sz="1477" dirty="0" smtClean="0">
                  <a:latin typeface="+mj-lt"/>
                </a:rPr>
                <a:t>L</a:t>
              </a:r>
              <a:endParaRPr kumimoji="1" lang="zh-TW" altLang="en-US" sz="1477" dirty="0">
                <a:latin typeface="+mj-lt"/>
              </a:endParaRPr>
            </a:p>
          </p:txBody>
        </p:sp>
        <p:sp>
          <p:nvSpPr>
            <p:cNvPr id="25" name="矩形 24"/>
            <p:cNvSpPr/>
            <p:nvPr/>
          </p:nvSpPr>
          <p:spPr bwMode="auto">
            <a:xfrm>
              <a:off x="927006" y="4558462"/>
              <a:ext cx="1125727" cy="467165"/>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a:latin typeface="+mj-ea"/>
                  <a:ea typeface="+mj-ea"/>
                </a:rPr>
                <a:t>判為異常</a:t>
              </a:r>
              <a:endParaRPr lang="en-US" altLang="zh-TW" sz="1477" dirty="0">
                <a:latin typeface="+mj-ea"/>
                <a:ea typeface="+mj-ea"/>
              </a:endParaRPr>
            </a:p>
            <a:p>
              <a:pPr algn="ctr"/>
              <a:r>
                <a:rPr lang="zh-TW" altLang="en-US" sz="1477" dirty="0">
                  <a:latin typeface="+mj-ea"/>
                  <a:ea typeface="+mj-ea"/>
                </a:rPr>
                <a:t>模型應偵測</a:t>
              </a:r>
            </a:p>
          </p:txBody>
        </p:sp>
        <p:sp>
          <p:nvSpPr>
            <p:cNvPr id="26" name="圓角矩形 25"/>
            <p:cNvSpPr/>
            <p:nvPr/>
          </p:nvSpPr>
          <p:spPr bwMode="auto">
            <a:xfrm>
              <a:off x="976336" y="2005633"/>
              <a:ext cx="1027066" cy="367558"/>
            </a:xfrm>
            <a:prstGeom prst="roundRect">
              <a:avLst>
                <a:gd name="adj" fmla="val 50000"/>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fontAlgn="base">
                <a:spcBef>
                  <a:spcPct val="0"/>
                </a:spcBef>
                <a:spcAft>
                  <a:spcPct val="0"/>
                </a:spcAft>
              </a:pPr>
              <a:r>
                <a:rPr lang="zh-TW" altLang="en-US" sz="1477" dirty="0">
                  <a:latin typeface="+mn-ea"/>
                </a:rPr>
                <a:t>原始</a:t>
              </a:r>
              <a:r>
                <a:rPr kumimoji="1" lang="zh-TW" altLang="en-US" sz="1477" dirty="0">
                  <a:latin typeface="+mn-ea"/>
                </a:rPr>
                <a:t>資料</a:t>
              </a:r>
            </a:p>
          </p:txBody>
        </p:sp>
        <p:sp>
          <p:nvSpPr>
            <p:cNvPr id="28" name="文字方塊 27"/>
            <p:cNvSpPr txBox="1"/>
            <p:nvPr/>
          </p:nvSpPr>
          <p:spPr>
            <a:xfrm>
              <a:off x="2133169" y="2522357"/>
              <a:ext cx="316879" cy="319639"/>
            </a:xfrm>
            <a:prstGeom prst="rect">
              <a:avLst/>
            </a:prstGeom>
            <a:noFill/>
            <a:ln w="28575">
              <a:noFill/>
            </a:ln>
          </p:spPr>
          <p:txBody>
            <a:bodyPr wrap="square" rtlCol="0">
              <a:spAutoFit/>
            </a:bodyPr>
            <a:lstStyle/>
            <a:p>
              <a:r>
                <a:rPr lang="zh-TW" altLang="en-US" sz="1477" dirty="0">
                  <a:latin typeface="+mj-ea"/>
                  <a:ea typeface="+mj-ea"/>
                </a:rPr>
                <a:t>否</a:t>
              </a:r>
              <a:endParaRPr lang="en-US" altLang="zh-TW" sz="1477" dirty="0">
                <a:latin typeface="+mj-ea"/>
                <a:ea typeface="+mj-ea"/>
              </a:endParaRPr>
            </a:p>
          </p:txBody>
        </p:sp>
        <p:sp>
          <p:nvSpPr>
            <p:cNvPr id="29" name="文字方塊 28"/>
            <p:cNvSpPr txBox="1"/>
            <p:nvPr/>
          </p:nvSpPr>
          <p:spPr>
            <a:xfrm>
              <a:off x="2070761" y="3765126"/>
              <a:ext cx="316879" cy="319639"/>
            </a:xfrm>
            <a:prstGeom prst="rect">
              <a:avLst/>
            </a:prstGeom>
            <a:noFill/>
            <a:ln w="28575">
              <a:noFill/>
            </a:ln>
          </p:spPr>
          <p:txBody>
            <a:bodyPr wrap="square" rtlCol="0">
              <a:spAutoFit/>
            </a:bodyPr>
            <a:lstStyle/>
            <a:p>
              <a:r>
                <a:rPr lang="zh-TW" altLang="en-US" sz="1477" dirty="0">
                  <a:latin typeface="+mj-ea"/>
                  <a:ea typeface="+mj-ea"/>
                </a:rPr>
                <a:t>否</a:t>
              </a:r>
              <a:endParaRPr lang="en-US" altLang="zh-TW" sz="1477" dirty="0">
                <a:latin typeface="+mj-ea"/>
                <a:ea typeface="+mj-ea"/>
              </a:endParaRPr>
            </a:p>
          </p:txBody>
        </p:sp>
        <p:sp>
          <p:nvSpPr>
            <p:cNvPr id="30" name="文字方塊 29"/>
            <p:cNvSpPr txBox="1"/>
            <p:nvPr/>
          </p:nvSpPr>
          <p:spPr>
            <a:xfrm>
              <a:off x="1510110" y="4246198"/>
              <a:ext cx="316879" cy="319639"/>
            </a:xfrm>
            <a:prstGeom prst="rect">
              <a:avLst/>
            </a:prstGeom>
            <a:noFill/>
            <a:ln w="28575">
              <a:noFill/>
            </a:ln>
          </p:spPr>
          <p:txBody>
            <a:bodyPr wrap="square" rtlCol="0">
              <a:spAutoFit/>
            </a:bodyPr>
            <a:lstStyle/>
            <a:p>
              <a:r>
                <a:rPr lang="zh-TW" altLang="en-US" sz="1477" dirty="0">
                  <a:latin typeface="+mj-ea"/>
                  <a:ea typeface="+mj-ea"/>
                </a:rPr>
                <a:t>是</a:t>
              </a:r>
              <a:endParaRPr lang="en-US" altLang="zh-TW" sz="1477" dirty="0">
                <a:latin typeface="+mj-ea"/>
                <a:ea typeface="+mj-ea"/>
              </a:endParaRPr>
            </a:p>
          </p:txBody>
        </p:sp>
        <p:cxnSp>
          <p:nvCxnSpPr>
            <p:cNvPr id="31" name="直線單箭頭接點 30"/>
            <p:cNvCxnSpPr>
              <a:stCxn id="22" idx="2"/>
              <a:endCxn id="33" idx="0"/>
            </p:cNvCxnSpPr>
            <p:nvPr/>
          </p:nvCxnSpPr>
          <p:spPr bwMode="auto">
            <a:xfrm>
              <a:off x="1489870" y="5606593"/>
              <a:ext cx="0" cy="21340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33" name="矩形 32"/>
            <p:cNvSpPr/>
            <p:nvPr/>
          </p:nvSpPr>
          <p:spPr bwMode="auto">
            <a:xfrm>
              <a:off x="882669" y="5820001"/>
              <a:ext cx="1214401" cy="389455"/>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a:r>
                <a:rPr lang="zh-TW" altLang="en-US" sz="1477" dirty="0" smtClean="0">
                  <a:latin typeface="+mj-ea"/>
                  <a:ea typeface="+mj-ea"/>
                </a:rPr>
                <a:t>最佳參數測試</a:t>
              </a:r>
              <a:endParaRPr lang="zh-TW" altLang="en-US" sz="1477" dirty="0">
                <a:latin typeface="+mj-ea"/>
                <a:ea typeface="+mj-ea"/>
              </a:endParaRPr>
            </a:p>
          </p:txBody>
        </p:sp>
      </p:grpSp>
      <p:grpSp>
        <p:nvGrpSpPr>
          <p:cNvPr id="81" name="群組 80"/>
          <p:cNvGrpSpPr/>
          <p:nvPr/>
        </p:nvGrpSpPr>
        <p:grpSpPr>
          <a:xfrm>
            <a:off x="4620250" y="2063384"/>
            <a:ext cx="4386238" cy="4180732"/>
            <a:chOff x="4620250" y="2063384"/>
            <a:chExt cx="4386238" cy="4180732"/>
          </a:xfrm>
        </p:grpSpPr>
        <p:sp>
          <p:nvSpPr>
            <p:cNvPr id="39" name="圓角矩形 38"/>
            <p:cNvSpPr/>
            <p:nvPr/>
          </p:nvSpPr>
          <p:spPr bwMode="auto">
            <a:xfrm>
              <a:off x="4973208" y="2063384"/>
              <a:ext cx="1466898" cy="310263"/>
            </a:xfrm>
            <a:prstGeom prst="roundRect">
              <a:avLst>
                <a:gd name="adj" fmla="val 50000"/>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sz="1480" i="0" dirty="0">
                  <a:latin typeface="+mn-ea"/>
                  <a:ea typeface="+mn-ea"/>
                </a:rPr>
                <a:t>即時更新</a:t>
              </a:r>
              <a:r>
                <a:rPr kumimoji="1" lang="zh-TW" altLang="en-US" sz="1480" b="0" i="0" u="none" strike="noStrike" cap="none" normalizeH="0" baseline="0" dirty="0" smtClean="0">
                  <a:ln>
                    <a:noFill/>
                  </a:ln>
                  <a:solidFill>
                    <a:schemeClr val="tx1"/>
                  </a:solidFill>
                  <a:effectLst/>
                  <a:latin typeface="+mn-ea"/>
                  <a:ea typeface="+mn-ea"/>
                </a:rPr>
                <a:t>資料</a:t>
              </a:r>
            </a:p>
          </p:txBody>
        </p:sp>
        <p:cxnSp>
          <p:nvCxnSpPr>
            <p:cNvPr id="40" name="直線單箭頭接點 39"/>
            <p:cNvCxnSpPr>
              <a:stCxn id="48" idx="2"/>
              <a:endCxn id="42" idx="0"/>
            </p:cNvCxnSpPr>
            <p:nvPr/>
          </p:nvCxnSpPr>
          <p:spPr bwMode="auto">
            <a:xfrm>
              <a:off x="5706658" y="3033484"/>
              <a:ext cx="0" cy="32049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41" name="直線單箭頭接點 40"/>
            <p:cNvCxnSpPr>
              <a:stCxn id="39" idx="2"/>
              <a:endCxn id="48" idx="0"/>
            </p:cNvCxnSpPr>
            <p:nvPr/>
          </p:nvCxnSpPr>
          <p:spPr bwMode="auto">
            <a:xfrm>
              <a:off x="5706657" y="2373647"/>
              <a:ext cx="1" cy="32049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42" name="矩形 41"/>
            <p:cNvSpPr/>
            <p:nvPr/>
          </p:nvSpPr>
          <p:spPr bwMode="auto">
            <a:xfrm>
              <a:off x="4870978" y="3353976"/>
              <a:ext cx="1671359" cy="33306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TW" altLang="en-US" sz="1480" i="0" dirty="0" smtClean="0">
                  <a:latin typeface="+mj-ea"/>
                  <a:ea typeface="+mj-ea"/>
                </a:rPr>
                <a:t>放入</a:t>
              </a:r>
              <a:r>
                <a:rPr lang="en-US" altLang="zh-TW" sz="1480" i="0" dirty="0" smtClean="0">
                  <a:latin typeface="+mj-ea"/>
                  <a:ea typeface="+mj-ea"/>
                </a:rPr>
                <a:t>CUSUM</a:t>
              </a:r>
              <a:r>
                <a:rPr lang="zh-TW" altLang="en-US" sz="1480" i="0" dirty="0" smtClean="0">
                  <a:latin typeface="+mj-ea"/>
                  <a:ea typeface="+mj-ea"/>
                </a:rPr>
                <a:t>偵測</a:t>
              </a:r>
              <a:endParaRPr lang="zh-TW" altLang="en-US" sz="1480" i="0" dirty="0">
                <a:latin typeface="+mj-ea"/>
                <a:ea typeface="+mj-ea"/>
              </a:endParaRPr>
            </a:p>
          </p:txBody>
        </p:sp>
        <p:cxnSp>
          <p:nvCxnSpPr>
            <p:cNvPr id="43" name="直線單箭頭接點 42"/>
            <p:cNvCxnSpPr>
              <a:stCxn id="47" idx="2"/>
              <a:endCxn id="51" idx="0"/>
            </p:cNvCxnSpPr>
            <p:nvPr/>
          </p:nvCxnSpPr>
          <p:spPr bwMode="auto">
            <a:xfrm>
              <a:off x="5706657" y="5530774"/>
              <a:ext cx="0" cy="320493"/>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44" name="文字方塊 43"/>
            <p:cNvSpPr txBox="1"/>
            <p:nvPr/>
          </p:nvSpPr>
          <p:spPr>
            <a:xfrm>
              <a:off x="6716997" y="3955111"/>
              <a:ext cx="362334" cy="320088"/>
            </a:xfrm>
            <a:prstGeom prst="rect">
              <a:avLst/>
            </a:prstGeom>
            <a:noFill/>
            <a:ln>
              <a:noFill/>
            </a:ln>
          </p:spPr>
          <p:txBody>
            <a:bodyPr wrap="square" rtlCol="0">
              <a:spAutoFit/>
            </a:bodyPr>
            <a:lstStyle/>
            <a:p>
              <a:r>
                <a:rPr lang="zh-TW" altLang="en-US" sz="1480" i="0" dirty="0" smtClean="0">
                  <a:latin typeface="+mj-ea"/>
                  <a:ea typeface="+mj-ea"/>
                </a:rPr>
                <a:t>否</a:t>
              </a:r>
              <a:endParaRPr lang="en-US" altLang="zh-TW" sz="1480" i="0" dirty="0" smtClean="0">
                <a:latin typeface="+mj-ea"/>
                <a:ea typeface="+mj-ea"/>
              </a:endParaRPr>
            </a:p>
          </p:txBody>
        </p:sp>
        <p:sp>
          <p:nvSpPr>
            <p:cNvPr id="45" name="文字方塊 44"/>
            <p:cNvSpPr txBox="1"/>
            <p:nvPr/>
          </p:nvSpPr>
          <p:spPr>
            <a:xfrm>
              <a:off x="5754128" y="4569063"/>
              <a:ext cx="362334" cy="320088"/>
            </a:xfrm>
            <a:prstGeom prst="rect">
              <a:avLst/>
            </a:prstGeom>
            <a:noFill/>
            <a:ln>
              <a:noFill/>
            </a:ln>
          </p:spPr>
          <p:txBody>
            <a:bodyPr wrap="square" rtlCol="0">
              <a:spAutoFit/>
            </a:bodyPr>
            <a:lstStyle/>
            <a:p>
              <a:r>
                <a:rPr lang="zh-TW" altLang="en-US" sz="1480" i="0" dirty="0">
                  <a:latin typeface="+mj-ea"/>
                  <a:ea typeface="+mj-ea"/>
                </a:rPr>
                <a:t>是</a:t>
              </a:r>
              <a:endParaRPr lang="en-US" altLang="zh-TW" sz="1480" i="0" dirty="0" smtClean="0">
                <a:latin typeface="+mj-ea"/>
                <a:ea typeface="+mj-ea"/>
              </a:endParaRPr>
            </a:p>
          </p:txBody>
        </p:sp>
        <p:cxnSp>
          <p:nvCxnSpPr>
            <p:cNvPr id="46" name="直線單箭頭接點 45"/>
            <p:cNvCxnSpPr>
              <a:stCxn id="42" idx="2"/>
              <a:endCxn id="50" idx="0"/>
            </p:cNvCxnSpPr>
            <p:nvPr/>
          </p:nvCxnSpPr>
          <p:spPr bwMode="auto">
            <a:xfrm flipH="1">
              <a:off x="5706657" y="3687045"/>
              <a:ext cx="1" cy="32049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47" name="矩形 46"/>
            <p:cNvSpPr/>
            <p:nvPr/>
          </p:nvSpPr>
          <p:spPr bwMode="auto">
            <a:xfrm>
              <a:off x="4868720" y="4925827"/>
              <a:ext cx="1675874" cy="604947"/>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TW" altLang="en-US" sz="1480" i="0" dirty="0" smtClean="0">
                  <a:latin typeface="+mj-ea"/>
                  <a:ea typeface="+mj-ea"/>
                </a:rPr>
                <a:t>屏</a:t>
              </a:r>
              <a:r>
                <a:rPr lang="zh-TW" altLang="en-US" sz="1480" i="0" dirty="0">
                  <a:latin typeface="+mj-ea"/>
                  <a:ea typeface="+mj-ea"/>
                </a:rPr>
                <a:t>蔽</a:t>
              </a:r>
              <a:r>
                <a:rPr lang="zh-TW" altLang="en-US" sz="1480" i="0" dirty="0" smtClean="0">
                  <a:latin typeface="+mj-ea"/>
                  <a:ea typeface="+mj-ea"/>
                </a:rPr>
                <a:t>超出</a:t>
              </a:r>
              <a:endParaRPr lang="en-US" altLang="zh-TW" sz="1480" i="0" dirty="0" smtClean="0">
                <a:latin typeface="+mj-ea"/>
                <a:ea typeface="+mj-ea"/>
              </a:endParaRPr>
            </a:p>
            <a:p>
              <a:pPr algn="ctr"/>
              <a:r>
                <a:rPr lang="zh-TW" altLang="en-US" sz="1480" i="0" dirty="0" smtClean="0">
                  <a:latin typeface="+mj-ea"/>
                  <a:ea typeface="+mj-ea"/>
                </a:rPr>
                <a:t>管制</a:t>
              </a:r>
              <a:r>
                <a:rPr lang="zh-TW" altLang="en-US" sz="1480" i="0" dirty="0">
                  <a:latin typeface="+mj-ea"/>
                  <a:ea typeface="+mj-ea"/>
                </a:rPr>
                <a:t>界限</a:t>
              </a:r>
              <a:r>
                <a:rPr lang="zh-TW" altLang="en-US" sz="1480" i="0" dirty="0" smtClean="0">
                  <a:latin typeface="+mj-ea"/>
                  <a:ea typeface="+mj-ea"/>
                </a:rPr>
                <a:t>之後區段</a:t>
              </a:r>
              <a:endParaRPr lang="en-US" altLang="zh-TW" sz="1480" i="0" dirty="0" smtClean="0">
                <a:latin typeface="+mj-ea"/>
                <a:ea typeface="+mj-ea"/>
              </a:endParaRPr>
            </a:p>
          </p:txBody>
        </p:sp>
        <p:sp>
          <p:nvSpPr>
            <p:cNvPr id="48" name="矩形 47"/>
            <p:cNvSpPr/>
            <p:nvPr/>
          </p:nvSpPr>
          <p:spPr bwMode="auto">
            <a:xfrm>
              <a:off x="4870978" y="2694139"/>
              <a:ext cx="1671359" cy="339345"/>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TW" altLang="en-US" sz="1480" i="0" dirty="0" smtClean="0">
                  <a:latin typeface="+mj-ea"/>
                  <a:ea typeface="+mj-ea"/>
                </a:rPr>
                <a:t>將程式依機型分類</a:t>
              </a:r>
              <a:endParaRPr lang="zh-TW" altLang="en-US" sz="1480" i="0" dirty="0">
                <a:latin typeface="+mj-ea"/>
                <a:ea typeface="+mj-ea"/>
              </a:endParaRPr>
            </a:p>
          </p:txBody>
        </p:sp>
        <p:cxnSp>
          <p:nvCxnSpPr>
            <p:cNvPr id="49" name="直線單箭頭接點 48"/>
            <p:cNvCxnSpPr>
              <a:stCxn id="50" idx="2"/>
              <a:endCxn id="47" idx="0"/>
            </p:cNvCxnSpPr>
            <p:nvPr/>
          </p:nvCxnSpPr>
          <p:spPr bwMode="auto">
            <a:xfrm>
              <a:off x="5706657" y="4605335"/>
              <a:ext cx="0" cy="32049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50" name="流程圖: 決策 49"/>
            <p:cNvSpPr/>
            <p:nvPr/>
          </p:nvSpPr>
          <p:spPr bwMode="auto">
            <a:xfrm>
              <a:off x="4675459" y="4007537"/>
              <a:ext cx="2062396" cy="597798"/>
            </a:xfrm>
            <a:prstGeom prst="flowChartDecision">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480" i="0" u="none" strike="noStrike" cap="none" normalizeH="0" baseline="0" dirty="0" smtClean="0">
                  <a:ln>
                    <a:noFill/>
                  </a:ln>
                  <a:solidFill>
                    <a:schemeClr val="tx1"/>
                  </a:solidFill>
                  <a:effectLst/>
                  <a:latin typeface="+mj-lt"/>
                  <a:ea typeface="+mn-ea"/>
                </a:rPr>
                <a:t>超出管制界限</a:t>
              </a:r>
            </a:p>
          </p:txBody>
        </p:sp>
        <p:sp>
          <p:nvSpPr>
            <p:cNvPr id="51" name="矩形 50"/>
            <p:cNvSpPr/>
            <p:nvPr/>
          </p:nvSpPr>
          <p:spPr bwMode="auto">
            <a:xfrm>
              <a:off x="4620250" y="5851267"/>
              <a:ext cx="2172814" cy="39284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TW" altLang="en-US" sz="1480" dirty="0" smtClean="0">
                  <a:latin typeface="+mj-ea"/>
                  <a:ea typeface="+mj-ea"/>
                </a:rPr>
                <a:t>公司人員查明原因後修正</a:t>
              </a:r>
              <a:endParaRPr lang="zh-TW" altLang="en-US" sz="1480" i="0" dirty="0">
                <a:latin typeface="+mj-ea"/>
                <a:ea typeface="+mj-ea"/>
              </a:endParaRPr>
            </a:p>
          </p:txBody>
        </p:sp>
        <p:cxnSp>
          <p:nvCxnSpPr>
            <p:cNvPr id="52" name="直線單箭頭接點 51"/>
            <p:cNvCxnSpPr>
              <a:stCxn id="50" idx="3"/>
              <a:endCxn id="53" idx="1"/>
            </p:cNvCxnSpPr>
            <p:nvPr/>
          </p:nvCxnSpPr>
          <p:spPr bwMode="auto">
            <a:xfrm>
              <a:off x="6737855" y="4306436"/>
              <a:ext cx="382275" cy="2051"/>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53" name="矩形 52"/>
            <p:cNvSpPr/>
            <p:nvPr/>
          </p:nvSpPr>
          <p:spPr bwMode="auto">
            <a:xfrm>
              <a:off x="7120130" y="4112062"/>
              <a:ext cx="1886358" cy="39284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TW" altLang="en-US" sz="1480" dirty="0" smtClean="0">
                  <a:latin typeface="+mj-ea"/>
                  <a:ea typeface="+mj-ea"/>
                </a:rPr>
                <a:t>納入</a:t>
              </a:r>
              <a:r>
                <a:rPr lang="en-US" altLang="zh-TW" sz="1480" dirty="0" smtClean="0">
                  <a:latin typeface="+mj-ea"/>
                  <a:ea typeface="+mj-ea"/>
                </a:rPr>
                <a:t>EWMA</a:t>
              </a:r>
              <a:r>
                <a:rPr lang="zh-TW" altLang="en-US" sz="1480" dirty="0" smtClean="0">
                  <a:latin typeface="+mj-ea"/>
                  <a:ea typeface="+mj-ea"/>
                </a:rPr>
                <a:t>機台控</a:t>
              </a:r>
              <a:r>
                <a:rPr lang="zh-TW" altLang="en-US" sz="1480" dirty="0">
                  <a:latin typeface="+mj-ea"/>
                  <a:ea typeface="+mj-ea"/>
                </a:rPr>
                <a:t>管</a:t>
              </a:r>
              <a:endParaRPr lang="en-US" altLang="zh-TW" sz="1480" dirty="0" smtClean="0">
                <a:latin typeface="+mj-ea"/>
                <a:ea typeface="+mj-ea"/>
              </a:endParaRPr>
            </a:p>
          </p:txBody>
        </p:sp>
        <p:sp>
          <p:nvSpPr>
            <p:cNvPr id="54" name="圓角矩形 53"/>
            <p:cNvSpPr/>
            <p:nvPr/>
          </p:nvSpPr>
          <p:spPr bwMode="auto">
            <a:xfrm>
              <a:off x="7120130" y="5063551"/>
              <a:ext cx="1886358" cy="345133"/>
            </a:xfrm>
            <a:prstGeom prst="roundRect">
              <a:avLst>
                <a:gd name="adj" fmla="val 50000"/>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TW" altLang="en-US" sz="1480" i="0" dirty="0" smtClean="0">
                  <a:latin typeface="+mn-ea"/>
                  <a:ea typeface="+mn-ea"/>
                </a:rPr>
                <a:t>屏蔽後之正常資料</a:t>
              </a:r>
              <a:endParaRPr kumimoji="1" lang="zh-TW" altLang="en-US" sz="1480" b="0" i="0" u="none" strike="noStrike" cap="none" normalizeH="0" baseline="0" dirty="0" smtClean="0">
                <a:ln>
                  <a:noFill/>
                </a:ln>
                <a:solidFill>
                  <a:schemeClr val="tx1"/>
                </a:solidFill>
                <a:effectLst/>
                <a:latin typeface="+mn-ea"/>
                <a:ea typeface="+mn-ea"/>
              </a:endParaRPr>
            </a:p>
          </p:txBody>
        </p:sp>
        <p:cxnSp>
          <p:nvCxnSpPr>
            <p:cNvPr id="55" name="直線單箭頭接點 54"/>
            <p:cNvCxnSpPr>
              <a:stCxn id="47" idx="3"/>
              <a:endCxn id="54" idx="1"/>
            </p:cNvCxnSpPr>
            <p:nvPr/>
          </p:nvCxnSpPr>
          <p:spPr bwMode="auto">
            <a:xfrm>
              <a:off x="6544594" y="5228301"/>
              <a:ext cx="575536" cy="7817"/>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56" name="直線單箭頭接點 55"/>
            <p:cNvCxnSpPr>
              <a:stCxn id="54" idx="0"/>
              <a:endCxn id="53" idx="2"/>
            </p:cNvCxnSpPr>
            <p:nvPr/>
          </p:nvCxnSpPr>
          <p:spPr bwMode="auto">
            <a:xfrm flipV="1">
              <a:off x="8063309" y="4504911"/>
              <a:ext cx="0" cy="55864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76" name="肘形接點 75"/>
            <p:cNvCxnSpPr>
              <a:stCxn id="51" idx="1"/>
              <a:endCxn id="39" idx="1"/>
            </p:cNvCxnSpPr>
            <p:nvPr/>
          </p:nvCxnSpPr>
          <p:spPr bwMode="auto">
            <a:xfrm rot="10800000" flipH="1">
              <a:off x="4620250" y="2218516"/>
              <a:ext cx="352958" cy="3829176"/>
            </a:xfrm>
            <a:prstGeom prst="bentConnector3">
              <a:avLst>
                <a:gd name="adj1" fmla="val -64767"/>
              </a:avLst>
            </a:prstGeom>
            <a:solidFill>
              <a:schemeClr val="accent1"/>
            </a:solidFill>
            <a:ln w="19050" cap="flat" cmpd="sng" algn="ctr">
              <a:solidFill>
                <a:schemeClr val="tx1"/>
              </a:solidFill>
              <a:prstDash val="solid"/>
              <a:miter lim="800000"/>
              <a:headEnd type="none" w="med" len="med"/>
              <a:tailEnd type="arrow"/>
            </a:ln>
            <a:effectLst/>
          </p:spPr>
        </p:cxnSp>
      </p:grpSp>
    </p:spTree>
    <p:extLst>
      <p:ext uri="{BB962C8B-B14F-4D97-AF65-F5344CB8AC3E}">
        <p14:creationId xmlns:p14="http://schemas.microsoft.com/office/powerpoint/2010/main" xmlns="" val="3521959423"/>
      </p:ext>
    </p:extLst>
  </p:cSld>
  <p:clrMapOvr>
    <a:masterClrMapping/>
  </p:clrMapOvr>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Lab template 中文">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1"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1"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DALab template 中文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Lab template 中文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Lab template 中文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Lab template 中文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Lab template 中文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Lab template 中文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Lab template 中文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佈景主題1" id="{120EE7CC-B2AF-4F89-9A25-5B691DB5B58B}" vid="{8D4F3DF1-819F-4BAD-BFE4-95823ECFF06F}"/>
    </a:ext>
  </a:extLst>
</a:theme>
</file>

<file path=ppt/theme/theme2.xml><?xml version="1.0" encoding="utf-8"?>
<a:theme xmlns:a="http://schemas.openxmlformats.org/drawingml/2006/main" name="DALab template 中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Lab template 中文">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1"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1"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DALab template 中文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Lab template 中文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Lab template 中文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Lab template 中文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Lab template 中文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Lab template 中文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Lab template 中文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佈景主題1</Template>
  <TotalTime>9642</TotalTime>
  <Words>2896</Words>
  <Application>Microsoft Office PowerPoint</Application>
  <PresentationFormat>如螢幕大小 (4:3)</PresentationFormat>
  <Paragraphs>452</Paragraphs>
  <Slides>67</Slides>
  <Notes>4</Notes>
  <HiddenSlides>0</HiddenSlides>
  <MMClips>0</MMClips>
  <ScaleCrop>false</ScaleCrop>
  <HeadingPairs>
    <vt:vector size="4" baseType="variant">
      <vt:variant>
        <vt:lpstr>佈景主題</vt:lpstr>
      </vt:variant>
      <vt:variant>
        <vt:i4>2</vt:i4>
      </vt:variant>
      <vt:variant>
        <vt:lpstr>投影片標題</vt:lpstr>
      </vt:variant>
      <vt:variant>
        <vt:i4>67</vt:i4>
      </vt:variant>
    </vt:vector>
  </HeadingPairs>
  <TitlesOfParts>
    <vt:vector size="69" baseType="lpstr">
      <vt:lpstr>佈景主題1</vt:lpstr>
      <vt:lpstr>DALab template 中文</vt:lpstr>
      <vt:lpstr>學術研究分享</vt:lpstr>
      <vt:lpstr>異常程式分析架構 – 以半導體封裝廠為例</vt:lpstr>
      <vt:lpstr>異常程式標訂</vt:lpstr>
      <vt:lpstr>影響 Ball Shear 值之要素選擇</vt:lpstr>
      <vt:lpstr>CUSUM構想</vt:lpstr>
      <vt:lpstr>模型績效指標</vt:lpstr>
      <vt:lpstr>參數設定</vt:lpstr>
      <vt:lpstr>CUSUM參數設定</vt:lpstr>
      <vt:lpstr>總結</vt:lpstr>
      <vt:lpstr>UNISON data-driven intermittent demand forecast framework to empower supply chain resilience and an empirical study in electronics distribution </vt:lpstr>
      <vt:lpstr>Understand and define the problem</vt:lpstr>
      <vt:lpstr>Structure influence relationship</vt:lpstr>
      <vt:lpstr>投影片 13</vt:lpstr>
      <vt:lpstr>Temporal aggregation</vt:lpstr>
      <vt:lpstr>Sub-aggregated demand forecast</vt:lpstr>
      <vt:lpstr>Sub-aggregated demand forecast</vt:lpstr>
      <vt:lpstr>Sub-aggregated demand forecast</vt:lpstr>
      <vt:lpstr>Sub-aggregated demand forecast</vt:lpstr>
      <vt:lpstr>Sub-aggregated demand forecast</vt:lpstr>
      <vt:lpstr>Sense and describe the results</vt:lpstr>
      <vt:lpstr>Sense and describe the results</vt:lpstr>
      <vt:lpstr>Sense and describe the results</vt:lpstr>
      <vt:lpstr>Overall judgement and measurement</vt:lpstr>
      <vt:lpstr>Empirical Study</vt:lpstr>
      <vt:lpstr>Empirical Study</vt:lpstr>
      <vt:lpstr>Empirical Study</vt:lpstr>
      <vt:lpstr>Empirical Study</vt:lpstr>
      <vt:lpstr>Empirical Study</vt:lpstr>
      <vt:lpstr>Empirical Study</vt:lpstr>
      <vt:lpstr>Conclusion</vt:lpstr>
      <vt:lpstr>Manufacturing intelligence for semiconductor demand forecast based on technology diffusion and product life cycle</vt:lpstr>
      <vt:lpstr>Introduction</vt:lpstr>
      <vt:lpstr>Introduction</vt:lpstr>
      <vt:lpstr>Fundamental</vt:lpstr>
      <vt:lpstr>Fundamental</vt:lpstr>
      <vt:lpstr>Fundamental</vt:lpstr>
      <vt:lpstr>Fundamental</vt:lpstr>
      <vt:lpstr>Fundamental</vt:lpstr>
      <vt:lpstr>Fundamental</vt:lpstr>
      <vt:lpstr>Fundamental</vt:lpstr>
      <vt:lpstr>Approach</vt:lpstr>
      <vt:lpstr>Approach</vt:lpstr>
      <vt:lpstr>Approach</vt:lpstr>
      <vt:lpstr>Approach</vt:lpstr>
      <vt:lpstr>Approach</vt:lpstr>
      <vt:lpstr>Approach</vt:lpstr>
      <vt:lpstr>Approach</vt:lpstr>
      <vt:lpstr>Approach</vt:lpstr>
      <vt:lpstr>Approach</vt:lpstr>
      <vt:lpstr>Approach</vt:lpstr>
      <vt:lpstr>Approach</vt:lpstr>
      <vt:lpstr>Approach</vt:lpstr>
      <vt:lpstr>Empirical study</vt:lpstr>
      <vt:lpstr>Empirical study</vt:lpstr>
      <vt:lpstr>Empirical study</vt:lpstr>
      <vt:lpstr>Empirical study</vt:lpstr>
      <vt:lpstr>Empirical study</vt:lpstr>
      <vt:lpstr>Empirical study</vt:lpstr>
      <vt:lpstr>Empirical study</vt:lpstr>
      <vt:lpstr>投影片 60</vt:lpstr>
      <vt:lpstr>Empirical study</vt:lpstr>
      <vt:lpstr>Empirical study</vt:lpstr>
      <vt:lpstr>Empirical study</vt:lpstr>
      <vt:lpstr>Empirical study</vt:lpstr>
      <vt:lpstr>Empirical study</vt:lpstr>
      <vt:lpstr>Empirical study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chianchen</dc:creator>
  <cp:lastModifiedBy>2007002 朱柏賢</cp:lastModifiedBy>
  <cp:revision>235</cp:revision>
  <dcterms:created xsi:type="dcterms:W3CDTF">2018-08-01T08:23:34Z</dcterms:created>
  <dcterms:modified xsi:type="dcterms:W3CDTF">2020-08-14T06:37:39Z</dcterms:modified>
</cp:coreProperties>
</file>