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413" r:id="rId3"/>
    <p:sldId id="257" r:id="rId4"/>
    <p:sldId id="419" r:id="rId5"/>
    <p:sldId id="482" r:id="rId6"/>
    <p:sldId id="418" r:id="rId7"/>
    <p:sldId id="481" r:id="rId8"/>
    <p:sldId id="438" r:id="rId9"/>
    <p:sldId id="484" r:id="rId10"/>
    <p:sldId id="489" r:id="rId11"/>
    <p:sldId id="504" r:id="rId12"/>
    <p:sldId id="498" r:id="rId13"/>
    <p:sldId id="499" r:id="rId14"/>
    <p:sldId id="502" r:id="rId15"/>
    <p:sldId id="501" r:id="rId16"/>
    <p:sldId id="490" r:id="rId17"/>
    <p:sldId id="491" r:id="rId18"/>
    <p:sldId id="495" r:id="rId19"/>
    <p:sldId id="494" r:id="rId20"/>
    <p:sldId id="503" r:id="rId21"/>
    <p:sldId id="493" r:id="rId22"/>
    <p:sldId id="497" r:id="rId23"/>
    <p:sldId id="505" r:id="rId24"/>
    <p:sldId id="500" r:id="rId25"/>
    <p:sldId id="496" r:id="rId26"/>
    <p:sldId id="480" r:id="rId27"/>
    <p:sldId id="487" r:id="rId28"/>
    <p:sldId id="479" r:id="rId29"/>
    <p:sldId id="375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4" autoAdjust="0"/>
    <p:restoredTop sz="94643"/>
  </p:normalViewPr>
  <p:slideViewPr>
    <p:cSldViewPr>
      <p:cViewPr varScale="1">
        <p:scale>
          <a:sx n="120" d="100"/>
          <a:sy n="120" d="100"/>
        </p:scale>
        <p:origin x="1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77969-915A-41A4-A3DD-F35BF9ECAC8D}" type="datetimeFigureOut">
              <a:rPr lang="pt-BR" smtClean="0"/>
              <a:t>13/06/17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6073-5397-467D-87D4-E227E5B58D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43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13/06/17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ranquinho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user/augustobranquinh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7200" dirty="0" err="1" smtClean="0"/>
              <a:t>Kotlin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/>
              <a:t>Augusto A. B. Branquinho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5661248"/>
            <a:ext cx="2057248" cy="1073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67469" y="1327448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smtClean="0"/>
              <a:t>Data </a:t>
            </a:r>
            <a:r>
              <a:rPr lang="pt-BR" sz="3400" dirty="0" err="1" smtClean="0"/>
              <a:t>Class</a:t>
            </a:r>
            <a:endParaRPr lang="pt-BR" sz="3400" dirty="0" smtClean="0">
              <a:solidFill>
                <a:schemeClr val="tx1"/>
              </a:solidFill>
            </a:endParaRPr>
          </a:p>
          <a:p>
            <a:endParaRPr lang="pt-BR" sz="3400" dirty="0"/>
          </a:p>
          <a:p>
            <a:endParaRPr lang="pt-BR" sz="3400" dirty="0" smtClean="0">
              <a:solidFill>
                <a:schemeClr val="tx1"/>
              </a:solidFill>
            </a:endParaRPr>
          </a:p>
          <a:p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 smtClean="0"/>
              <a:t>Kotlin</a:t>
            </a:r>
            <a:endParaRPr lang="pt-BR" sz="4400" dirty="0"/>
          </a:p>
        </p:txBody>
      </p:sp>
      <p:sp>
        <p:nvSpPr>
          <p:cNvPr id="4" name="Rectangle 3"/>
          <p:cNvSpPr/>
          <p:nvPr/>
        </p:nvSpPr>
        <p:spPr>
          <a:xfrm>
            <a:off x="323528" y="2502188"/>
            <a:ext cx="7038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000080"/>
                </a:solidFill>
              </a:rPr>
              <a:t>public class </a:t>
            </a:r>
            <a:r>
              <a:rPr lang="en-US" sz="800" dirty="0" err="1"/>
              <a:t>PersonJava</a:t>
            </a:r>
            <a:r>
              <a:rPr lang="en-US" sz="800" dirty="0"/>
              <a:t> </a:t>
            </a:r>
            <a:r>
              <a:rPr lang="en-US" sz="800" dirty="0" smtClean="0"/>
              <a:t>{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private final </a:t>
            </a:r>
            <a:r>
              <a:rPr lang="en-US" sz="800" dirty="0"/>
              <a:t>Integer </a:t>
            </a:r>
            <a:r>
              <a:rPr lang="en-US" sz="800" b="1" dirty="0">
                <a:solidFill>
                  <a:srgbClr val="660E7A"/>
                </a:solidFill>
              </a:rPr>
              <a:t>id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808000"/>
                </a:solidFill>
              </a:rPr>
              <a:t>@</a:t>
            </a:r>
            <a:r>
              <a:rPr lang="en-US" sz="800" dirty="0" err="1">
                <a:solidFill>
                  <a:srgbClr val="808000"/>
                </a:solidFill>
              </a:rPr>
              <a:t>NotNull</a:t>
            </a:r>
            <a:r>
              <a:rPr lang="en-US" sz="800" dirty="0">
                <a:solidFill>
                  <a:srgbClr val="808000"/>
                </a:solidFill>
              </a:rPr>
              <a:t/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private final </a:t>
            </a:r>
            <a:r>
              <a:rPr lang="en-US" sz="800" dirty="0"/>
              <a:t>String </a:t>
            </a:r>
            <a:r>
              <a:rPr lang="en-US" sz="800" b="1" dirty="0">
                <a:solidFill>
                  <a:srgbClr val="660E7A"/>
                </a:solidFill>
              </a:rPr>
              <a:t>name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808000"/>
                </a:solidFill>
              </a:rPr>
              <a:t>@</a:t>
            </a:r>
            <a:r>
              <a:rPr lang="en-US" sz="800" dirty="0" err="1">
                <a:solidFill>
                  <a:srgbClr val="808000"/>
                </a:solidFill>
              </a:rPr>
              <a:t>NotNull</a:t>
            </a:r>
            <a:r>
              <a:rPr lang="en-US" sz="800" dirty="0">
                <a:solidFill>
                  <a:srgbClr val="808000"/>
                </a:solidFill>
              </a:rPr>
              <a:t/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private final </a:t>
            </a:r>
            <a:r>
              <a:rPr lang="en-US" sz="800" dirty="0"/>
              <a:t>Integer </a:t>
            </a:r>
            <a:r>
              <a:rPr lang="en-US" sz="800" b="1" dirty="0">
                <a:solidFill>
                  <a:srgbClr val="660E7A"/>
                </a:solidFill>
              </a:rPr>
              <a:t>age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808000"/>
                </a:solidFill>
              </a:rPr>
              <a:t>@</a:t>
            </a:r>
            <a:r>
              <a:rPr lang="en-US" sz="800" dirty="0" err="1">
                <a:solidFill>
                  <a:srgbClr val="808000"/>
                </a:solidFill>
              </a:rPr>
              <a:t>NotNull</a:t>
            </a:r>
            <a:r>
              <a:rPr lang="en-US" sz="800" dirty="0">
                <a:solidFill>
                  <a:srgbClr val="808000"/>
                </a:solidFill>
              </a:rPr>
              <a:t/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private final </a:t>
            </a:r>
            <a:r>
              <a:rPr lang="en-US" sz="800" dirty="0"/>
              <a:t>Double </a:t>
            </a:r>
            <a:r>
              <a:rPr lang="en-US" sz="800" b="1" dirty="0">
                <a:solidFill>
                  <a:srgbClr val="660E7A"/>
                </a:solidFill>
              </a:rPr>
              <a:t>salary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dirty="0" err="1"/>
              <a:t>PersonJava</a:t>
            </a:r>
            <a:r>
              <a:rPr lang="en-US" sz="800" dirty="0"/>
              <a:t>(Integer id, String name, Integer age, Double salary)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 err="1">
                <a:solidFill>
                  <a:srgbClr val="000080"/>
                </a:solidFill>
              </a:rPr>
              <a:t>this</a:t>
            </a:r>
            <a:r>
              <a:rPr lang="en-US" sz="800" dirty="0" err="1"/>
              <a:t>.</a:t>
            </a:r>
            <a:r>
              <a:rPr lang="en-US" sz="800" b="1" dirty="0" err="1">
                <a:solidFill>
                  <a:srgbClr val="660E7A"/>
                </a:solidFill>
              </a:rPr>
              <a:t>id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= id;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 err="1">
                <a:solidFill>
                  <a:srgbClr val="000080"/>
                </a:solidFill>
              </a:rPr>
              <a:t>this</a:t>
            </a:r>
            <a:r>
              <a:rPr lang="en-US" sz="800" dirty="0" err="1"/>
              <a:t>.</a:t>
            </a:r>
            <a:r>
              <a:rPr lang="en-US" sz="800" b="1" dirty="0" err="1">
                <a:solidFill>
                  <a:srgbClr val="660E7A"/>
                </a:solidFill>
              </a:rPr>
              <a:t>name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= name;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 err="1">
                <a:solidFill>
                  <a:srgbClr val="000080"/>
                </a:solidFill>
              </a:rPr>
              <a:t>this</a:t>
            </a:r>
            <a:r>
              <a:rPr lang="en-US" sz="800" dirty="0" err="1"/>
              <a:t>.</a:t>
            </a:r>
            <a:r>
              <a:rPr lang="en-US" sz="800" b="1" dirty="0" err="1">
                <a:solidFill>
                  <a:srgbClr val="660E7A"/>
                </a:solidFill>
              </a:rPr>
              <a:t>age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= age;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 err="1">
                <a:solidFill>
                  <a:srgbClr val="000080"/>
                </a:solidFill>
              </a:rPr>
              <a:t>this</a:t>
            </a:r>
            <a:r>
              <a:rPr lang="en-US" sz="800" dirty="0" err="1"/>
              <a:t>.</a:t>
            </a:r>
            <a:r>
              <a:rPr lang="en-US" sz="800" b="1" dirty="0" err="1">
                <a:solidFill>
                  <a:srgbClr val="660E7A"/>
                </a:solidFill>
              </a:rPr>
              <a:t>salary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= salary;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dirty="0"/>
              <a:t>Integer </a:t>
            </a:r>
            <a:r>
              <a:rPr lang="en-US" sz="800" dirty="0" err="1"/>
              <a:t>getId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</a:t>
            </a:r>
            <a:r>
              <a:rPr lang="en-US" sz="800" b="1" dirty="0">
                <a:solidFill>
                  <a:srgbClr val="660E7A"/>
                </a:solidFill>
              </a:rPr>
              <a:t>id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dirty="0"/>
              <a:t>String </a:t>
            </a:r>
            <a:r>
              <a:rPr lang="en-US" sz="800" dirty="0" err="1"/>
              <a:t>getName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</a:t>
            </a:r>
            <a:r>
              <a:rPr lang="en-US" sz="800" b="1" dirty="0">
                <a:solidFill>
                  <a:srgbClr val="660E7A"/>
                </a:solidFill>
              </a:rPr>
              <a:t>name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dirty="0"/>
              <a:t>Integer </a:t>
            </a:r>
            <a:r>
              <a:rPr lang="en-US" sz="800" dirty="0" err="1"/>
              <a:t>getAge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</a:t>
            </a:r>
            <a:r>
              <a:rPr lang="en-US" sz="800" b="1" dirty="0">
                <a:solidFill>
                  <a:srgbClr val="660E7A"/>
                </a:solidFill>
              </a:rPr>
              <a:t>age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dirty="0"/>
              <a:t>Double </a:t>
            </a:r>
            <a:r>
              <a:rPr lang="en-US" sz="800" dirty="0" err="1"/>
              <a:t>getSalary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</a:t>
            </a:r>
            <a:r>
              <a:rPr lang="en-US" sz="800" b="1" dirty="0">
                <a:solidFill>
                  <a:srgbClr val="660E7A"/>
                </a:solidFill>
              </a:rPr>
              <a:t>salary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842792" y="2419553"/>
            <a:ext cx="7038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smtClean="0">
                <a:solidFill>
                  <a:srgbClr val="000080"/>
                </a:solidFill>
              </a:rPr>
              <a:t>   public </a:t>
            </a:r>
            <a:r>
              <a:rPr lang="en-US" sz="800" b="1" dirty="0">
                <a:solidFill>
                  <a:srgbClr val="000080"/>
                </a:solidFill>
              </a:rPr>
              <a:t>final </a:t>
            </a:r>
            <a:r>
              <a:rPr lang="en-US" sz="800" dirty="0" err="1"/>
              <a:t>PersonJava</a:t>
            </a:r>
            <a:r>
              <a:rPr lang="en-US" sz="800" dirty="0"/>
              <a:t> copy(Integer id, </a:t>
            </a:r>
            <a:r>
              <a:rPr lang="en-US" sz="800" dirty="0">
                <a:solidFill>
                  <a:srgbClr val="808000"/>
                </a:solidFill>
              </a:rPr>
              <a:t>@</a:t>
            </a:r>
            <a:r>
              <a:rPr lang="en-US" sz="800" dirty="0" err="1">
                <a:solidFill>
                  <a:srgbClr val="808000"/>
                </a:solidFill>
              </a:rPr>
              <a:t>NotNull</a:t>
            </a:r>
            <a:r>
              <a:rPr lang="en-US" sz="800" dirty="0">
                <a:solidFill>
                  <a:srgbClr val="808000"/>
                </a:solidFill>
              </a:rPr>
              <a:t> </a:t>
            </a:r>
            <a:r>
              <a:rPr lang="en-US" sz="800" dirty="0"/>
              <a:t>String name, </a:t>
            </a:r>
            <a:r>
              <a:rPr lang="en-US" sz="800" dirty="0">
                <a:solidFill>
                  <a:srgbClr val="808000"/>
                </a:solidFill>
              </a:rPr>
              <a:t>@</a:t>
            </a:r>
            <a:r>
              <a:rPr lang="en-US" sz="800" dirty="0" err="1">
                <a:solidFill>
                  <a:srgbClr val="808000"/>
                </a:solidFill>
              </a:rPr>
              <a:t>NotNull</a:t>
            </a:r>
            <a:r>
              <a:rPr lang="en-US" sz="800" dirty="0">
                <a:solidFill>
                  <a:srgbClr val="808000"/>
                </a:solidFill>
              </a:rPr>
              <a:t> </a:t>
            </a:r>
            <a:r>
              <a:rPr lang="en-US" sz="800" dirty="0"/>
              <a:t>Integer age, </a:t>
            </a:r>
            <a:r>
              <a:rPr lang="en-US" sz="800" dirty="0">
                <a:solidFill>
                  <a:srgbClr val="808000"/>
                </a:solidFill>
              </a:rPr>
              <a:t>@</a:t>
            </a:r>
            <a:r>
              <a:rPr lang="en-US" sz="800" dirty="0" err="1">
                <a:solidFill>
                  <a:srgbClr val="808000"/>
                </a:solidFill>
              </a:rPr>
              <a:t>NotNull</a:t>
            </a:r>
            <a:r>
              <a:rPr lang="en-US" sz="800" dirty="0">
                <a:solidFill>
                  <a:srgbClr val="808000"/>
                </a:solidFill>
              </a:rPr>
              <a:t> </a:t>
            </a:r>
            <a:r>
              <a:rPr lang="en-US" sz="800" dirty="0"/>
              <a:t>Double salary)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new </a:t>
            </a:r>
            <a:r>
              <a:rPr lang="en-US" sz="800" dirty="0" err="1"/>
              <a:t>PersonJava</a:t>
            </a:r>
            <a:r>
              <a:rPr lang="en-US" sz="800" dirty="0"/>
              <a:t>(id, name, age, salary);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808000"/>
                </a:solidFill>
              </a:rPr>
              <a:t>@Override</a:t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dirty="0"/>
              <a:t>String </a:t>
            </a:r>
            <a:r>
              <a:rPr lang="en-US" sz="800" dirty="0" err="1"/>
              <a:t>toString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PersonJava</a:t>
            </a:r>
            <a:r>
              <a:rPr lang="en-US" sz="800" b="1" dirty="0">
                <a:solidFill>
                  <a:srgbClr val="008000"/>
                </a:solidFill>
              </a:rPr>
              <a:t>{" </a:t>
            </a:r>
            <a:r>
              <a:rPr lang="en-US" sz="800" dirty="0"/>
              <a:t>+</a:t>
            </a:r>
            <a:br>
              <a:rPr lang="en-US" sz="800" dirty="0"/>
            </a:br>
            <a:r>
              <a:rPr lang="en-US" sz="800" dirty="0"/>
              <a:t>                </a:t>
            </a:r>
            <a:r>
              <a:rPr lang="en-US" sz="800" b="1" dirty="0">
                <a:solidFill>
                  <a:srgbClr val="008000"/>
                </a:solidFill>
              </a:rPr>
              <a:t>"id=" </a:t>
            </a:r>
            <a:r>
              <a:rPr lang="en-US" sz="800" dirty="0"/>
              <a:t>+ </a:t>
            </a:r>
            <a:r>
              <a:rPr lang="en-US" sz="800" b="1" dirty="0">
                <a:solidFill>
                  <a:srgbClr val="660E7A"/>
                </a:solidFill>
              </a:rPr>
              <a:t>id </a:t>
            </a:r>
            <a:r>
              <a:rPr lang="en-US" sz="800" dirty="0"/>
              <a:t>+</a:t>
            </a:r>
            <a:br>
              <a:rPr lang="en-US" sz="800" dirty="0"/>
            </a:br>
            <a:r>
              <a:rPr lang="en-US" sz="800" dirty="0"/>
              <a:t>                </a:t>
            </a:r>
            <a:r>
              <a:rPr lang="en-US" sz="800" b="1" dirty="0">
                <a:solidFill>
                  <a:srgbClr val="008000"/>
                </a:solidFill>
              </a:rPr>
              <a:t>", name='" </a:t>
            </a:r>
            <a:r>
              <a:rPr lang="en-US" sz="800" dirty="0"/>
              <a:t>+ </a:t>
            </a:r>
            <a:r>
              <a:rPr lang="en-US" sz="800" b="1" dirty="0">
                <a:solidFill>
                  <a:srgbClr val="660E7A"/>
                </a:solidFill>
              </a:rPr>
              <a:t>name </a:t>
            </a:r>
            <a:r>
              <a:rPr lang="en-US" sz="800" dirty="0"/>
              <a:t>+ </a:t>
            </a:r>
            <a:r>
              <a:rPr lang="en-US" sz="800" b="1" dirty="0">
                <a:solidFill>
                  <a:srgbClr val="008000"/>
                </a:solidFill>
              </a:rPr>
              <a:t>'</a:t>
            </a:r>
            <a:r>
              <a:rPr lang="en-US" sz="800" b="1" dirty="0">
                <a:solidFill>
                  <a:srgbClr val="000080"/>
                </a:solidFill>
              </a:rPr>
              <a:t>\'</a:t>
            </a:r>
            <a:r>
              <a:rPr lang="en-US" sz="800" b="1" dirty="0">
                <a:solidFill>
                  <a:srgbClr val="008000"/>
                </a:solidFill>
              </a:rPr>
              <a:t>' </a:t>
            </a:r>
            <a:r>
              <a:rPr lang="en-US" sz="800" dirty="0"/>
              <a:t>+</a:t>
            </a:r>
            <a:br>
              <a:rPr lang="en-US" sz="800" dirty="0"/>
            </a:br>
            <a:r>
              <a:rPr lang="en-US" sz="800" dirty="0"/>
              <a:t>                </a:t>
            </a:r>
            <a:r>
              <a:rPr lang="en-US" sz="800" b="1" dirty="0">
                <a:solidFill>
                  <a:srgbClr val="008000"/>
                </a:solidFill>
              </a:rPr>
              <a:t>", age=" </a:t>
            </a:r>
            <a:r>
              <a:rPr lang="en-US" sz="800" dirty="0"/>
              <a:t>+ </a:t>
            </a:r>
            <a:r>
              <a:rPr lang="en-US" sz="800" b="1" dirty="0">
                <a:solidFill>
                  <a:srgbClr val="660E7A"/>
                </a:solidFill>
              </a:rPr>
              <a:t>age </a:t>
            </a:r>
            <a:r>
              <a:rPr lang="en-US" sz="800" dirty="0"/>
              <a:t>+</a:t>
            </a:r>
            <a:br>
              <a:rPr lang="en-US" sz="800" dirty="0"/>
            </a:br>
            <a:r>
              <a:rPr lang="en-US" sz="800" dirty="0"/>
              <a:t>                </a:t>
            </a:r>
            <a:r>
              <a:rPr lang="en-US" sz="800" b="1" dirty="0">
                <a:solidFill>
                  <a:srgbClr val="008000"/>
                </a:solidFill>
              </a:rPr>
              <a:t>", salary=" </a:t>
            </a:r>
            <a:r>
              <a:rPr lang="en-US" sz="800" dirty="0"/>
              <a:t>+ </a:t>
            </a:r>
            <a:r>
              <a:rPr lang="en-US" sz="800" b="1" dirty="0">
                <a:solidFill>
                  <a:srgbClr val="660E7A"/>
                </a:solidFill>
              </a:rPr>
              <a:t>salary </a:t>
            </a:r>
            <a:r>
              <a:rPr lang="en-US" sz="800" dirty="0"/>
              <a:t>+</a:t>
            </a:r>
            <a:br>
              <a:rPr lang="en-US" sz="800" dirty="0"/>
            </a:br>
            <a:r>
              <a:rPr lang="en-US" sz="800" dirty="0"/>
              <a:t>                </a:t>
            </a:r>
            <a:r>
              <a:rPr lang="en-US" sz="800" b="1" dirty="0">
                <a:solidFill>
                  <a:srgbClr val="008000"/>
                </a:solidFill>
              </a:rPr>
              <a:t>'}'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808000"/>
                </a:solidFill>
              </a:rPr>
              <a:t>@Override</a:t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b="1" dirty="0" err="1">
                <a:solidFill>
                  <a:srgbClr val="000080"/>
                </a:solidFill>
              </a:rPr>
              <a:t>boolean</a:t>
            </a:r>
            <a:r>
              <a:rPr lang="en-US" sz="800" b="1" dirty="0">
                <a:solidFill>
                  <a:srgbClr val="000080"/>
                </a:solidFill>
              </a:rPr>
              <a:t> </a:t>
            </a:r>
            <a:r>
              <a:rPr lang="en-US" sz="800" dirty="0"/>
              <a:t>equals(Object o)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if </a:t>
            </a:r>
            <a:r>
              <a:rPr lang="en-US" sz="800" dirty="0"/>
              <a:t>(</a:t>
            </a:r>
            <a:r>
              <a:rPr lang="en-US" sz="800" b="1" dirty="0">
                <a:solidFill>
                  <a:srgbClr val="000080"/>
                </a:solidFill>
              </a:rPr>
              <a:t>this </a:t>
            </a:r>
            <a:r>
              <a:rPr lang="en-US" sz="800" dirty="0"/>
              <a:t>== o) </a:t>
            </a:r>
            <a:r>
              <a:rPr lang="en-US" sz="800" b="1" dirty="0">
                <a:solidFill>
                  <a:srgbClr val="000080"/>
                </a:solidFill>
              </a:rPr>
              <a:t>return true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if </a:t>
            </a:r>
            <a:r>
              <a:rPr lang="en-US" sz="800" dirty="0"/>
              <a:t>(o ==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|| </a:t>
            </a:r>
            <a:r>
              <a:rPr lang="en-US" sz="800" dirty="0" err="1"/>
              <a:t>getClass</a:t>
            </a:r>
            <a:r>
              <a:rPr lang="en-US" sz="800" dirty="0"/>
              <a:t>() != </a:t>
            </a:r>
            <a:r>
              <a:rPr lang="en-US" sz="800" dirty="0" err="1"/>
              <a:t>o.getClass</a:t>
            </a:r>
            <a:r>
              <a:rPr lang="en-US" sz="800" dirty="0"/>
              <a:t>()) </a:t>
            </a:r>
            <a:r>
              <a:rPr lang="en-US" sz="800" b="1" dirty="0">
                <a:solidFill>
                  <a:srgbClr val="000080"/>
                </a:solidFill>
              </a:rPr>
              <a:t>return false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dirty="0" err="1"/>
              <a:t>PersonJava</a:t>
            </a:r>
            <a:r>
              <a:rPr lang="en-US" sz="800" dirty="0"/>
              <a:t> that = (</a:t>
            </a:r>
            <a:r>
              <a:rPr lang="en-US" sz="800" dirty="0" err="1"/>
              <a:t>PersonJava</a:t>
            </a:r>
            <a:r>
              <a:rPr lang="en-US" sz="800" dirty="0"/>
              <a:t>) o;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if </a:t>
            </a:r>
            <a:r>
              <a:rPr lang="en-US" sz="800" dirty="0"/>
              <a:t>(</a:t>
            </a:r>
            <a:r>
              <a:rPr lang="en-US" sz="800" b="1" dirty="0">
                <a:solidFill>
                  <a:srgbClr val="660E7A"/>
                </a:solidFill>
              </a:rPr>
              <a:t>id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!</a:t>
            </a:r>
            <a:r>
              <a:rPr lang="en-US" sz="800" b="1" dirty="0" err="1">
                <a:solidFill>
                  <a:srgbClr val="660E7A"/>
                </a:solidFill>
              </a:rPr>
              <a:t>id</a:t>
            </a:r>
            <a:r>
              <a:rPr lang="en-US" sz="800" dirty="0" err="1"/>
              <a:t>.equals</a:t>
            </a:r>
            <a:r>
              <a:rPr lang="en-US" sz="800" dirty="0"/>
              <a:t>(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id</a:t>
            </a:r>
            <a:r>
              <a:rPr lang="en-US" sz="800" dirty="0"/>
              <a:t>) : 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id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</a:t>
            </a:r>
            <a:r>
              <a:rPr lang="en-US" sz="800" dirty="0"/>
              <a:t>) </a:t>
            </a:r>
            <a:r>
              <a:rPr lang="en-US" sz="800" b="1" dirty="0">
                <a:solidFill>
                  <a:srgbClr val="000080"/>
                </a:solidFill>
              </a:rPr>
              <a:t>return false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if </a:t>
            </a:r>
            <a:r>
              <a:rPr lang="en-US" sz="800" dirty="0"/>
              <a:t>(</a:t>
            </a:r>
            <a:r>
              <a:rPr lang="en-US" sz="800" b="1" dirty="0">
                <a:solidFill>
                  <a:srgbClr val="660E7A"/>
                </a:solidFill>
              </a:rPr>
              <a:t>name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!</a:t>
            </a:r>
            <a:r>
              <a:rPr lang="en-US" sz="800" b="1" dirty="0" err="1">
                <a:solidFill>
                  <a:srgbClr val="660E7A"/>
                </a:solidFill>
              </a:rPr>
              <a:t>name</a:t>
            </a:r>
            <a:r>
              <a:rPr lang="en-US" sz="800" dirty="0" err="1"/>
              <a:t>.equals</a:t>
            </a:r>
            <a:r>
              <a:rPr lang="en-US" sz="800" dirty="0"/>
              <a:t>(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name</a:t>
            </a:r>
            <a:r>
              <a:rPr lang="en-US" sz="800" dirty="0"/>
              <a:t>) : 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name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</a:t>
            </a:r>
            <a:r>
              <a:rPr lang="en-US" sz="800" dirty="0"/>
              <a:t>) </a:t>
            </a:r>
            <a:r>
              <a:rPr lang="en-US" sz="800" b="1" dirty="0">
                <a:solidFill>
                  <a:srgbClr val="000080"/>
                </a:solidFill>
              </a:rPr>
              <a:t>return false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if </a:t>
            </a:r>
            <a:r>
              <a:rPr lang="en-US" sz="800" dirty="0"/>
              <a:t>(</a:t>
            </a:r>
            <a:r>
              <a:rPr lang="en-US" sz="800" b="1" dirty="0">
                <a:solidFill>
                  <a:srgbClr val="660E7A"/>
                </a:solidFill>
              </a:rPr>
              <a:t>age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!</a:t>
            </a:r>
            <a:r>
              <a:rPr lang="en-US" sz="800" b="1" dirty="0" err="1">
                <a:solidFill>
                  <a:srgbClr val="660E7A"/>
                </a:solidFill>
              </a:rPr>
              <a:t>age</a:t>
            </a:r>
            <a:r>
              <a:rPr lang="en-US" sz="800" dirty="0" err="1"/>
              <a:t>.equals</a:t>
            </a:r>
            <a:r>
              <a:rPr lang="en-US" sz="800" dirty="0"/>
              <a:t>(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age</a:t>
            </a:r>
            <a:r>
              <a:rPr lang="en-US" sz="800" dirty="0"/>
              <a:t>) : 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age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</a:t>
            </a:r>
            <a:r>
              <a:rPr lang="en-US" sz="800" dirty="0"/>
              <a:t>) </a:t>
            </a:r>
            <a:r>
              <a:rPr lang="en-US" sz="800" b="1" dirty="0">
                <a:solidFill>
                  <a:srgbClr val="000080"/>
                </a:solidFill>
              </a:rPr>
              <a:t>return false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</a:t>
            </a:r>
            <a:r>
              <a:rPr lang="en-US" sz="800" b="1" dirty="0">
                <a:solidFill>
                  <a:srgbClr val="660E7A"/>
                </a:solidFill>
              </a:rPr>
              <a:t>salary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</a:t>
            </a:r>
            <a:r>
              <a:rPr lang="en-US" sz="800" b="1" dirty="0" err="1">
                <a:solidFill>
                  <a:srgbClr val="660E7A"/>
                </a:solidFill>
              </a:rPr>
              <a:t>salary</a:t>
            </a:r>
            <a:r>
              <a:rPr lang="en-US" sz="800" dirty="0" err="1"/>
              <a:t>.equals</a:t>
            </a:r>
            <a:r>
              <a:rPr lang="en-US" sz="800" dirty="0"/>
              <a:t>(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salary</a:t>
            </a:r>
            <a:r>
              <a:rPr lang="en-US" sz="800" dirty="0"/>
              <a:t>) : </a:t>
            </a:r>
            <a:r>
              <a:rPr lang="en-US" sz="800" dirty="0" err="1"/>
              <a:t>that.</a:t>
            </a:r>
            <a:r>
              <a:rPr lang="en-US" sz="800" b="1" dirty="0" err="1">
                <a:solidFill>
                  <a:srgbClr val="660E7A"/>
                </a:solidFill>
              </a:rPr>
              <a:t>salary</a:t>
            </a:r>
            <a:r>
              <a:rPr lang="en-US" sz="800" b="1" dirty="0">
                <a:solidFill>
                  <a:srgbClr val="660E7A"/>
                </a:solidFill>
              </a:rPr>
              <a:t> </a:t>
            </a:r>
            <a:r>
              <a:rPr lang="en-US" sz="800" dirty="0"/>
              <a:t>== </a:t>
            </a:r>
            <a:r>
              <a:rPr lang="en-US" sz="800" b="1" dirty="0">
                <a:solidFill>
                  <a:srgbClr val="000080"/>
                </a:solidFill>
              </a:rPr>
              <a:t>null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>
                <a:solidFill>
                  <a:srgbClr val="808000"/>
                </a:solidFill>
              </a:rPr>
              <a:t>@Override</a:t>
            </a:r>
            <a:br>
              <a:rPr lang="en-US" sz="800" dirty="0">
                <a:solidFill>
                  <a:srgbClr val="808000"/>
                </a:solidFill>
              </a:rPr>
            </a:br>
            <a:r>
              <a:rPr lang="en-US" sz="800" dirty="0">
                <a:solidFill>
                  <a:srgbClr val="808000"/>
                </a:solidFill>
              </a:rPr>
              <a:t>    </a:t>
            </a:r>
            <a:r>
              <a:rPr lang="en-US" sz="800" b="1" dirty="0">
                <a:solidFill>
                  <a:srgbClr val="000080"/>
                </a:solidFill>
              </a:rPr>
              <a:t>public </a:t>
            </a:r>
            <a:r>
              <a:rPr lang="en-US" sz="800" b="1" dirty="0" err="1">
                <a:solidFill>
                  <a:srgbClr val="000080"/>
                </a:solidFill>
              </a:rPr>
              <a:t>int</a:t>
            </a:r>
            <a:r>
              <a:rPr lang="en-US" sz="800" b="1" dirty="0">
                <a:solidFill>
                  <a:srgbClr val="000080"/>
                </a:solidFill>
              </a:rPr>
              <a:t> </a:t>
            </a:r>
            <a:r>
              <a:rPr lang="en-US" sz="800" dirty="0" err="1"/>
              <a:t>hashCode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 err="1">
                <a:solidFill>
                  <a:srgbClr val="000080"/>
                </a:solidFill>
              </a:rPr>
              <a:t>int</a:t>
            </a:r>
            <a:r>
              <a:rPr lang="en-US" sz="800" b="1" dirty="0">
                <a:solidFill>
                  <a:srgbClr val="000080"/>
                </a:solidFill>
              </a:rPr>
              <a:t> </a:t>
            </a:r>
            <a:r>
              <a:rPr lang="en-US" sz="800" dirty="0"/>
              <a:t>result = </a:t>
            </a:r>
            <a:r>
              <a:rPr lang="en-US" sz="800" b="1" dirty="0">
                <a:solidFill>
                  <a:srgbClr val="660E7A"/>
                </a:solidFill>
              </a:rPr>
              <a:t>id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</a:t>
            </a:r>
            <a:r>
              <a:rPr lang="en-US" sz="800" b="1" dirty="0" err="1">
                <a:solidFill>
                  <a:srgbClr val="660E7A"/>
                </a:solidFill>
              </a:rPr>
              <a:t>id</a:t>
            </a:r>
            <a:r>
              <a:rPr lang="en-US" sz="800" dirty="0" err="1"/>
              <a:t>.hashCode</a:t>
            </a:r>
            <a:r>
              <a:rPr lang="en-US" sz="800" dirty="0"/>
              <a:t>() : </a:t>
            </a:r>
            <a:r>
              <a:rPr lang="en-US" sz="800" dirty="0">
                <a:solidFill>
                  <a:srgbClr val="0000FF"/>
                </a:solidFill>
              </a:rPr>
              <a:t>0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    result = </a:t>
            </a:r>
            <a:r>
              <a:rPr lang="en-US" sz="800" dirty="0">
                <a:solidFill>
                  <a:srgbClr val="0000FF"/>
                </a:solidFill>
              </a:rPr>
              <a:t>31 </a:t>
            </a:r>
            <a:r>
              <a:rPr lang="en-US" sz="800" dirty="0"/>
              <a:t>* result + (</a:t>
            </a:r>
            <a:r>
              <a:rPr lang="en-US" sz="800" b="1" dirty="0">
                <a:solidFill>
                  <a:srgbClr val="660E7A"/>
                </a:solidFill>
              </a:rPr>
              <a:t>name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</a:t>
            </a:r>
            <a:r>
              <a:rPr lang="en-US" sz="800" b="1" dirty="0" err="1">
                <a:solidFill>
                  <a:srgbClr val="660E7A"/>
                </a:solidFill>
              </a:rPr>
              <a:t>name</a:t>
            </a:r>
            <a:r>
              <a:rPr lang="en-US" sz="800" dirty="0" err="1"/>
              <a:t>.hashCode</a:t>
            </a:r>
            <a:r>
              <a:rPr lang="en-US" sz="800" dirty="0"/>
              <a:t>() : </a:t>
            </a:r>
            <a:r>
              <a:rPr lang="en-US" sz="800" dirty="0">
                <a:solidFill>
                  <a:srgbClr val="0000FF"/>
                </a:solidFill>
              </a:rPr>
              <a:t>0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  result = </a:t>
            </a:r>
            <a:r>
              <a:rPr lang="en-US" sz="800" dirty="0">
                <a:solidFill>
                  <a:srgbClr val="0000FF"/>
                </a:solidFill>
              </a:rPr>
              <a:t>31 </a:t>
            </a:r>
            <a:r>
              <a:rPr lang="en-US" sz="800" dirty="0"/>
              <a:t>* result + (</a:t>
            </a:r>
            <a:r>
              <a:rPr lang="en-US" sz="800" b="1" dirty="0">
                <a:solidFill>
                  <a:srgbClr val="660E7A"/>
                </a:solidFill>
              </a:rPr>
              <a:t>age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</a:t>
            </a:r>
            <a:r>
              <a:rPr lang="en-US" sz="800" b="1" dirty="0" err="1">
                <a:solidFill>
                  <a:srgbClr val="660E7A"/>
                </a:solidFill>
              </a:rPr>
              <a:t>age</a:t>
            </a:r>
            <a:r>
              <a:rPr lang="en-US" sz="800" dirty="0" err="1"/>
              <a:t>.hashCode</a:t>
            </a:r>
            <a:r>
              <a:rPr lang="en-US" sz="800" dirty="0"/>
              <a:t>() : </a:t>
            </a:r>
            <a:r>
              <a:rPr lang="en-US" sz="800" dirty="0">
                <a:solidFill>
                  <a:srgbClr val="0000FF"/>
                </a:solidFill>
              </a:rPr>
              <a:t>0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  result = </a:t>
            </a:r>
            <a:r>
              <a:rPr lang="en-US" sz="800" dirty="0">
                <a:solidFill>
                  <a:srgbClr val="0000FF"/>
                </a:solidFill>
              </a:rPr>
              <a:t>31 </a:t>
            </a:r>
            <a:r>
              <a:rPr lang="en-US" sz="800" dirty="0"/>
              <a:t>* result + (</a:t>
            </a:r>
            <a:r>
              <a:rPr lang="en-US" sz="800" b="1" dirty="0">
                <a:solidFill>
                  <a:srgbClr val="660E7A"/>
                </a:solidFill>
              </a:rPr>
              <a:t>salary </a:t>
            </a:r>
            <a:r>
              <a:rPr lang="en-US" sz="800" dirty="0"/>
              <a:t>!= </a:t>
            </a:r>
            <a:r>
              <a:rPr lang="en-US" sz="800" b="1" dirty="0">
                <a:solidFill>
                  <a:srgbClr val="000080"/>
                </a:solidFill>
              </a:rPr>
              <a:t>null </a:t>
            </a:r>
            <a:r>
              <a:rPr lang="en-US" sz="800" dirty="0"/>
              <a:t>? </a:t>
            </a:r>
            <a:r>
              <a:rPr lang="en-US" sz="800" b="1" dirty="0" err="1">
                <a:solidFill>
                  <a:srgbClr val="660E7A"/>
                </a:solidFill>
              </a:rPr>
              <a:t>salary</a:t>
            </a:r>
            <a:r>
              <a:rPr lang="en-US" sz="800" dirty="0" err="1"/>
              <a:t>.hashCode</a:t>
            </a:r>
            <a:r>
              <a:rPr lang="en-US" sz="800" dirty="0"/>
              <a:t>() : </a:t>
            </a:r>
            <a:r>
              <a:rPr lang="en-US" sz="800" dirty="0">
                <a:solidFill>
                  <a:srgbClr val="0000FF"/>
                </a:solidFill>
              </a:rPr>
              <a:t>0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  </a:t>
            </a:r>
            <a:r>
              <a:rPr lang="en-US" sz="800" b="1" dirty="0">
                <a:solidFill>
                  <a:srgbClr val="000080"/>
                </a:solidFill>
              </a:rPr>
              <a:t>return </a:t>
            </a:r>
            <a:r>
              <a:rPr lang="en-US" sz="800" dirty="0"/>
              <a:t>result;</a:t>
            </a:r>
            <a:br>
              <a:rPr lang="en-US" sz="800" dirty="0"/>
            </a:br>
            <a:r>
              <a:rPr lang="en-US" sz="800" dirty="0"/>
              <a:t>    }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4" y="2795593"/>
            <a:ext cx="2043142" cy="238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2230090" y="3374778"/>
            <a:ext cx="5438253" cy="612648"/>
          </a:xfrm>
          <a:prstGeom prst="wedgeRectCallout">
            <a:avLst>
              <a:gd name="adj1" fmla="val -57394"/>
              <a:gd name="adj2" fmla="val 109359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NUUUHHHH, MUITOOO F</a:t>
            </a:r>
            <a:r>
              <a:rPr lang="pt-BR" dirty="0" smtClean="0"/>
              <a:t>ÁCILLLL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236" y="1847796"/>
            <a:ext cx="817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data class </a:t>
            </a:r>
            <a:r>
              <a:rPr lang="en-US" dirty="0"/>
              <a:t>Person(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?,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String,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money</a:t>
            </a:r>
            <a:r>
              <a:rPr lang="en-US" dirty="0"/>
              <a:t>: Money)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data class </a:t>
            </a:r>
            <a:r>
              <a:rPr lang="en-US" dirty="0"/>
              <a:t>Money(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amount</a:t>
            </a:r>
            <a:r>
              <a:rPr lang="en-US" dirty="0"/>
              <a:t>: </a:t>
            </a:r>
            <a:r>
              <a:rPr lang="en-US" dirty="0" err="1"/>
              <a:t>BigDecimal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currency</a:t>
            </a:r>
            <a:r>
              <a:rPr lang="en-US" dirty="0"/>
              <a:t>: String)</a:t>
            </a:r>
          </a:p>
        </p:txBody>
      </p:sp>
    </p:spTree>
    <p:extLst>
      <p:ext uri="{BB962C8B-B14F-4D97-AF65-F5344CB8AC3E}">
        <p14:creationId xmlns:p14="http://schemas.microsoft.com/office/powerpoint/2010/main" val="7573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Getter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 smtClean="0">
                <a:solidFill>
                  <a:schemeClr val="tx1"/>
                </a:solidFill>
              </a:rPr>
              <a:t>and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 smtClean="0">
                <a:solidFill>
                  <a:schemeClr val="tx1"/>
                </a:solidFill>
              </a:rPr>
              <a:t>Setter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611560" y="2050221"/>
            <a:ext cx="7416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 dirty="0" err="1"/>
              <a:t>MoneyClass</a:t>
            </a:r>
            <a:r>
              <a:rPr lang="en-US" dirty="0"/>
              <a:t>(amount: </a:t>
            </a:r>
            <a:r>
              <a:rPr lang="en-US" dirty="0" err="1"/>
              <a:t>BigDecimal</a:t>
            </a:r>
            <a:r>
              <a:rPr lang="en-US" dirty="0"/>
              <a:t>, currency: String)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amount</a:t>
            </a:r>
            <a:r>
              <a:rPr lang="en-US" dirty="0"/>
              <a:t>: </a:t>
            </a:r>
            <a:r>
              <a:rPr lang="en-US" dirty="0" err="1"/>
              <a:t>BigDecimal</a:t>
            </a:r>
            <a:r>
              <a:rPr lang="en-US" dirty="0"/>
              <a:t> = amount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get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/>
              <a:t>field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set</a:t>
            </a:r>
            <a:r>
              <a:rPr lang="en-US" dirty="0"/>
              <a:t>(value)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field </a:t>
            </a:r>
            <a:r>
              <a:rPr lang="en-US" dirty="0"/>
              <a:t>= value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currency</a:t>
            </a:r>
            <a:r>
              <a:rPr lang="en-US" dirty="0"/>
              <a:t>: String = currency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Equality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0" y="203680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val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 err="1"/>
              <a:t>augusto</a:t>
            </a:r>
            <a:r>
              <a:rPr lang="en-US" sz="1400" dirty="0"/>
              <a:t> = Person(</a:t>
            </a:r>
            <a:r>
              <a:rPr lang="en-US" sz="1400" dirty="0">
                <a:solidFill>
                  <a:srgbClr val="4A86E8"/>
                </a:solidFill>
              </a:rPr>
              <a:t>id = </a:t>
            </a:r>
            <a:r>
              <a:rPr lang="en-US" sz="1400" dirty="0">
                <a:solidFill>
                  <a:srgbClr val="0000FF"/>
                </a:solidFill>
              </a:rPr>
              <a:t>1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4A86E8"/>
                </a:solidFill>
              </a:rPr>
              <a:t>name =  </a:t>
            </a:r>
            <a:r>
              <a:rPr lang="en-US" sz="1400" b="1" dirty="0">
                <a:solidFill>
                  <a:srgbClr val="008000"/>
                </a:solidFill>
              </a:rPr>
              <a:t>"Augusto"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4A86E8"/>
                </a:solidFill>
              </a:rPr>
              <a:t>money = </a:t>
            </a:r>
            <a:r>
              <a:rPr lang="en-US" sz="1400" dirty="0"/>
              <a:t>Money(</a:t>
            </a:r>
            <a:r>
              <a:rPr lang="en-US" sz="1400" dirty="0">
                <a:solidFill>
                  <a:srgbClr val="4A86E8"/>
                </a:solidFill>
              </a:rPr>
              <a:t>amount = </a:t>
            </a:r>
            <a:r>
              <a:rPr lang="en-US" sz="1400" dirty="0" err="1"/>
              <a:t>BigDecimal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00FF"/>
                </a:solidFill>
              </a:rPr>
              <a:t>1000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4A86E8"/>
                </a:solidFill>
              </a:rPr>
              <a:t>currency = </a:t>
            </a:r>
            <a:r>
              <a:rPr lang="en-US" sz="1400" b="1" dirty="0">
                <a:solidFill>
                  <a:srgbClr val="008000"/>
                </a:solidFill>
              </a:rPr>
              <a:t>"R$"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val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 err="1"/>
              <a:t>branquinho</a:t>
            </a:r>
            <a:r>
              <a:rPr lang="en-US" sz="1400" dirty="0"/>
              <a:t> = Person(</a:t>
            </a:r>
            <a:r>
              <a:rPr lang="en-US" sz="1400" dirty="0">
                <a:solidFill>
                  <a:srgbClr val="4A86E8"/>
                </a:solidFill>
              </a:rPr>
              <a:t>id = </a:t>
            </a:r>
            <a:r>
              <a:rPr lang="en-US" sz="1400" dirty="0">
                <a:solidFill>
                  <a:srgbClr val="0000FF"/>
                </a:solidFill>
              </a:rPr>
              <a:t>1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4A86E8"/>
                </a:solidFill>
              </a:rPr>
              <a:t>name =  </a:t>
            </a:r>
            <a:r>
              <a:rPr lang="en-US" sz="1400" b="1" dirty="0">
                <a:solidFill>
                  <a:srgbClr val="008000"/>
                </a:solidFill>
              </a:rPr>
              <a:t>"Augusto"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4A86E8"/>
                </a:solidFill>
              </a:rPr>
              <a:t>money = </a:t>
            </a:r>
            <a:r>
              <a:rPr lang="en-US" sz="1400" dirty="0"/>
              <a:t>Money(</a:t>
            </a:r>
            <a:r>
              <a:rPr lang="en-US" sz="1400" dirty="0">
                <a:solidFill>
                  <a:srgbClr val="4A86E8"/>
                </a:solidFill>
              </a:rPr>
              <a:t>amount = </a:t>
            </a:r>
            <a:r>
              <a:rPr lang="en-US" sz="1400" dirty="0" err="1"/>
              <a:t>BigDecimal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00FF"/>
                </a:solidFill>
              </a:rPr>
              <a:t>1000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4A86E8"/>
                </a:solidFill>
              </a:rPr>
              <a:t>currency = </a:t>
            </a:r>
            <a:r>
              <a:rPr lang="en-US" sz="1400" b="1" dirty="0">
                <a:solidFill>
                  <a:srgbClr val="008000"/>
                </a:solidFill>
              </a:rPr>
              <a:t>"R$"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if </a:t>
            </a:r>
            <a:r>
              <a:rPr lang="en-US" sz="1400" dirty="0"/>
              <a:t>(</a:t>
            </a:r>
            <a:r>
              <a:rPr lang="en-US" sz="1400" dirty="0" err="1"/>
              <a:t>augusto</a:t>
            </a:r>
            <a:r>
              <a:rPr lang="en-US" sz="1400" dirty="0"/>
              <a:t> == </a:t>
            </a:r>
            <a:r>
              <a:rPr lang="en-US" sz="1400" dirty="0" err="1"/>
              <a:t>branquinho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"Same values"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} </a:t>
            </a:r>
            <a:r>
              <a:rPr lang="en-US" sz="1400" b="1" dirty="0">
                <a:solidFill>
                  <a:srgbClr val="000080"/>
                </a:solidFill>
              </a:rPr>
              <a:t>else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"Houston, we have a problem!"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if </a:t>
            </a:r>
            <a:r>
              <a:rPr lang="en-US" sz="1400" dirty="0"/>
              <a:t>(</a:t>
            </a:r>
            <a:r>
              <a:rPr lang="en-US" sz="1400" dirty="0" err="1"/>
              <a:t>augusto</a:t>
            </a:r>
            <a:r>
              <a:rPr lang="en-US" sz="1400" dirty="0"/>
              <a:t> === </a:t>
            </a:r>
            <a:r>
              <a:rPr lang="en-US" sz="1400" dirty="0" err="1"/>
              <a:t>branquinho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"Houston, we have a problem!"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} </a:t>
            </a:r>
            <a:r>
              <a:rPr lang="en-US" sz="1400" b="1" dirty="0">
                <a:solidFill>
                  <a:srgbClr val="000080"/>
                </a:solidFill>
              </a:rPr>
              <a:t>else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"Equals"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if </a:t>
            </a:r>
            <a:r>
              <a:rPr lang="en-US" sz="1400" dirty="0"/>
              <a:t>((</a:t>
            </a:r>
            <a:r>
              <a:rPr lang="en-US" sz="1400" dirty="0" err="1"/>
              <a:t>augusto</a:t>
            </a:r>
            <a:r>
              <a:rPr lang="en-US" sz="1400" dirty="0"/>
              <a:t> == </a:t>
            </a:r>
            <a:r>
              <a:rPr lang="en-US" sz="1400" dirty="0" err="1"/>
              <a:t>augusto</a:t>
            </a:r>
            <a:r>
              <a:rPr lang="en-US" sz="1400" dirty="0"/>
              <a:t>) &amp;&amp; (</a:t>
            </a:r>
            <a:r>
              <a:rPr lang="en-US" sz="1400" dirty="0" err="1"/>
              <a:t>augusto</a:t>
            </a:r>
            <a:r>
              <a:rPr lang="en-US" sz="1400" dirty="0"/>
              <a:t> === </a:t>
            </a:r>
            <a:r>
              <a:rPr lang="en-US" sz="1400" dirty="0" err="1"/>
              <a:t>augusto</a:t>
            </a:r>
            <a:r>
              <a:rPr lang="en-US" sz="1400" dirty="0"/>
              <a:t>))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"Ok"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} </a:t>
            </a:r>
            <a:r>
              <a:rPr lang="en-US" sz="1400" b="1" dirty="0">
                <a:solidFill>
                  <a:srgbClr val="000080"/>
                </a:solidFill>
              </a:rPr>
              <a:t>else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"Houston, we have a problem!"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61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Strings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23396" y="2164407"/>
            <a:ext cx="91206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    </a:t>
            </a:r>
            <a:r>
              <a:rPr lang="en-US" sz="1400" b="1" dirty="0" err="1">
                <a:solidFill>
                  <a:srgbClr val="000080"/>
                </a:solidFill>
              </a:rPr>
              <a:t>val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 err="1"/>
              <a:t>augusto</a:t>
            </a:r>
            <a:r>
              <a:rPr lang="en-US" sz="1400" dirty="0"/>
              <a:t> = Person(</a:t>
            </a:r>
            <a:r>
              <a:rPr lang="en-US" sz="1400" dirty="0">
                <a:solidFill>
                  <a:srgbClr val="4A86E8"/>
                </a:solidFill>
              </a:rPr>
              <a:t>id = </a:t>
            </a:r>
            <a:r>
              <a:rPr lang="en-US" sz="1400" dirty="0">
                <a:solidFill>
                  <a:srgbClr val="0000FF"/>
                </a:solidFill>
              </a:rPr>
              <a:t>1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4A86E8"/>
                </a:solidFill>
              </a:rPr>
              <a:t>name =  </a:t>
            </a:r>
            <a:r>
              <a:rPr lang="en-US" sz="1400" b="1" dirty="0">
                <a:solidFill>
                  <a:srgbClr val="008000"/>
                </a:solidFill>
              </a:rPr>
              <a:t>"Augusto"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4A86E8"/>
                </a:solidFill>
              </a:rPr>
              <a:t>money = </a:t>
            </a:r>
            <a:r>
              <a:rPr lang="en-US" sz="1400" dirty="0"/>
              <a:t>Money(</a:t>
            </a:r>
            <a:r>
              <a:rPr lang="en-US" sz="1400" dirty="0">
                <a:solidFill>
                  <a:srgbClr val="4A86E8"/>
                </a:solidFill>
              </a:rPr>
              <a:t>amount = </a:t>
            </a:r>
            <a:r>
              <a:rPr lang="en-US" sz="1400" dirty="0" err="1"/>
              <a:t>BigDecimal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00FF"/>
                </a:solidFill>
              </a:rPr>
              <a:t>1000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4A86E8"/>
                </a:solidFill>
              </a:rPr>
              <a:t>currency = </a:t>
            </a:r>
            <a:r>
              <a:rPr lang="en-US" sz="1400" b="1" dirty="0">
                <a:solidFill>
                  <a:srgbClr val="008000"/>
                </a:solidFill>
              </a:rPr>
              <a:t>"R$"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"Person[id="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id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", name='"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name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"', money="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currency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 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amount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"]"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"Person[id=</a:t>
            </a:r>
            <a:r>
              <a:rPr lang="en-US" sz="1400" b="1" dirty="0">
                <a:solidFill>
                  <a:srgbClr val="000080"/>
                </a:solidFill>
              </a:rPr>
              <a:t>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id</a:t>
            </a:r>
            <a:r>
              <a:rPr lang="en-US" sz="1400" b="1" dirty="0">
                <a:solidFill>
                  <a:srgbClr val="000080"/>
                </a:solidFill>
              </a:rPr>
              <a:t>}</a:t>
            </a:r>
            <a:r>
              <a:rPr lang="en-US" sz="1400" b="1" dirty="0">
                <a:solidFill>
                  <a:srgbClr val="008000"/>
                </a:solidFill>
              </a:rPr>
              <a:t>, name='</a:t>
            </a:r>
            <a:r>
              <a:rPr lang="en-US" sz="1400" b="1" dirty="0">
                <a:solidFill>
                  <a:srgbClr val="000080"/>
                </a:solidFill>
              </a:rPr>
              <a:t>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name</a:t>
            </a:r>
            <a:r>
              <a:rPr lang="en-US" sz="1400" b="1" dirty="0">
                <a:solidFill>
                  <a:srgbClr val="000080"/>
                </a:solidFill>
              </a:rPr>
              <a:t>}</a:t>
            </a:r>
            <a:r>
              <a:rPr lang="en-US" sz="1400" b="1" dirty="0">
                <a:solidFill>
                  <a:srgbClr val="008000"/>
                </a:solidFill>
              </a:rPr>
              <a:t>', money=</a:t>
            </a:r>
            <a:r>
              <a:rPr lang="en-US" sz="1400" b="1" dirty="0">
                <a:solidFill>
                  <a:srgbClr val="000080"/>
                </a:solidFill>
              </a:rPr>
              <a:t>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currency</a:t>
            </a:r>
            <a:r>
              <a:rPr lang="en-US" sz="1400" b="1" dirty="0">
                <a:solidFill>
                  <a:srgbClr val="000080"/>
                </a:solidFill>
              </a:rPr>
              <a:t>} 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amount</a:t>
            </a:r>
            <a:r>
              <a:rPr lang="en-US" sz="1400" b="1" dirty="0">
                <a:solidFill>
                  <a:srgbClr val="000080"/>
                </a:solidFill>
              </a:rPr>
              <a:t>}</a:t>
            </a:r>
            <a:r>
              <a:rPr lang="en-US" sz="1400" b="1" dirty="0">
                <a:solidFill>
                  <a:srgbClr val="008000"/>
                </a:solidFill>
              </a:rPr>
              <a:t>]"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 err="1">
                <a:solidFill>
                  <a:srgbClr val="008000"/>
                </a:solidFill>
              </a:rPr>
              <a:t>PersonMutableJava</a:t>
            </a:r>
            <a:r>
              <a:rPr lang="en-US" sz="1400" b="1" dirty="0">
                <a:solidFill>
                  <a:srgbClr val="008000"/>
                </a:solidFill>
              </a:rPr>
              <a:t>[</a:t>
            </a:r>
            <a:r>
              <a:rPr lang="en-US" sz="1400" b="1" dirty="0">
                <a:solidFill>
                  <a:srgbClr val="000080"/>
                </a:solidFill>
              </a:rPr>
              <a:t>\n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dirty="0"/>
              <a:t>+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b="1" dirty="0">
                <a:solidFill>
                  <a:srgbClr val="008000"/>
                </a:solidFill>
              </a:rPr>
              <a:t>"    id="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id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",</a:t>
            </a:r>
            <a:r>
              <a:rPr lang="en-US" sz="1400" b="1" dirty="0">
                <a:solidFill>
                  <a:srgbClr val="000080"/>
                </a:solidFill>
              </a:rPr>
              <a:t>\n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dirty="0"/>
              <a:t>+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b="1" dirty="0">
                <a:solidFill>
                  <a:srgbClr val="008000"/>
                </a:solidFill>
              </a:rPr>
              <a:t>"    name="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name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",</a:t>
            </a:r>
            <a:r>
              <a:rPr lang="en-US" sz="1400" b="1" dirty="0">
                <a:solidFill>
                  <a:srgbClr val="000080"/>
                </a:solidFill>
              </a:rPr>
              <a:t>\n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dirty="0"/>
              <a:t>+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b="1" dirty="0">
                <a:solidFill>
                  <a:srgbClr val="008000"/>
                </a:solidFill>
              </a:rPr>
              <a:t>"    money="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currency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 " </a:t>
            </a:r>
            <a:r>
              <a:rPr lang="en-US" sz="1400" dirty="0"/>
              <a:t>+ 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amount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+ 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b="1" dirty="0">
                <a:solidFill>
                  <a:srgbClr val="000080"/>
                </a:solidFill>
              </a:rPr>
              <a:t>\n</a:t>
            </a:r>
            <a:r>
              <a:rPr lang="en-US" sz="1400" b="1" dirty="0">
                <a:solidFill>
                  <a:srgbClr val="008000"/>
                </a:solidFill>
              </a:rPr>
              <a:t>" </a:t>
            </a:r>
            <a:r>
              <a:rPr lang="en-US" sz="1400" dirty="0"/>
              <a:t>+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b="1" dirty="0">
                <a:solidFill>
                  <a:srgbClr val="008000"/>
                </a:solidFill>
              </a:rPr>
              <a:t>"]"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i="1" dirty="0" err="1"/>
              <a:t>println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b="1" dirty="0">
                <a:solidFill>
                  <a:srgbClr val="008000"/>
                </a:solidFill>
              </a:rPr>
              <a:t>"""</a:t>
            </a:r>
            <a:r>
              <a:rPr lang="en-US" sz="1400" b="1" dirty="0" err="1">
                <a:solidFill>
                  <a:srgbClr val="008000"/>
                </a:solidFill>
              </a:rPr>
              <a:t>PersonMutableJava</a:t>
            </a:r>
            <a:r>
              <a:rPr lang="en-US" sz="1400" b="1" dirty="0">
                <a:solidFill>
                  <a:srgbClr val="008000"/>
                </a:solidFill>
              </a:rPr>
              <a:t>[</a:t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>
                <a:solidFill>
                  <a:srgbClr val="008000"/>
                </a:solidFill>
              </a:rPr>
              <a:t>    id=</a:t>
            </a:r>
            <a:r>
              <a:rPr lang="en-US" sz="1400" b="1" dirty="0">
                <a:solidFill>
                  <a:srgbClr val="000080"/>
                </a:solidFill>
              </a:rPr>
              <a:t>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id</a:t>
            </a:r>
            <a:r>
              <a:rPr lang="en-US" sz="1400" b="1" dirty="0">
                <a:solidFill>
                  <a:srgbClr val="000080"/>
                </a:solidFill>
              </a:rPr>
              <a:t>}</a:t>
            </a:r>
            <a:r>
              <a:rPr lang="en-US" sz="1400" b="1" dirty="0">
                <a:solidFill>
                  <a:srgbClr val="008000"/>
                </a:solidFill>
              </a:rPr>
              <a:t>,</a:t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>
                <a:solidFill>
                  <a:srgbClr val="008000"/>
                </a:solidFill>
              </a:rPr>
              <a:t>    name='</a:t>
            </a:r>
            <a:r>
              <a:rPr lang="en-US" sz="1400" b="1" dirty="0">
                <a:solidFill>
                  <a:srgbClr val="000080"/>
                </a:solidFill>
              </a:rPr>
              <a:t>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name</a:t>
            </a:r>
            <a:r>
              <a:rPr lang="en-US" sz="1400" b="1" dirty="0">
                <a:solidFill>
                  <a:srgbClr val="000080"/>
                </a:solidFill>
              </a:rPr>
              <a:t>}</a:t>
            </a:r>
            <a:r>
              <a:rPr lang="en-US" sz="1400" b="1" dirty="0">
                <a:solidFill>
                  <a:srgbClr val="008000"/>
                </a:solidFill>
              </a:rPr>
              <a:t>',</a:t>
            </a:r>
            <a:br>
              <a:rPr lang="en-US" sz="1400" b="1" dirty="0">
                <a:solidFill>
                  <a:srgbClr val="008000"/>
                </a:solidFill>
              </a:rPr>
            </a:br>
            <a:r>
              <a:rPr lang="en-US" sz="1400" b="1" dirty="0">
                <a:solidFill>
                  <a:srgbClr val="008000"/>
                </a:solidFill>
              </a:rPr>
              <a:t>    money=</a:t>
            </a:r>
            <a:r>
              <a:rPr lang="en-US" sz="1400" b="1" dirty="0">
                <a:solidFill>
                  <a:srgbClr val="000080"/>
                </a:solidFill>
              </a:rPr>
              <a:t>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currency</a:t>
            </a:r>
            <a:r>
              <a:rPr lang="en-US" sz="1400" b="1" dirty="0">
                <a:solidFill>
                  <a:srgbClr val="000080"/>
                </a:solidFill>
              </a:rPr>
              <a:t>} ${</a:t>
            </a:r>
            <a:r>
              <a:rPr lang="en-US" sz="1400" dirty="0" err="1"/>
              <a:t>augusto.</a:t>
            </a:r>
            <a:r>
              <a:rPr lang="en-US" sz="1400" b="1" dirty="0" err="1">
                <a:solidFill>
                  <a:srgbClr val="660E7A"/>
                </a:solidFill>
              </a:rPr>
              <a:t>money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amount</a:t>
            </a:r>
            <a:r>
              <a:rPr lang="en-US" sz="1400" b="1" dirty="0">
                <a:solidFill>
                  <a:srgbClr val="000080"/>
                </a:solidFill>
              </a:rPr>
              <a:t>}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 smtClean="0">
                <a:solidFill>
                  <a:srgbClr val="008000"/>
                </a:solidFill>
              </a:rPr>
              <a:t>]"""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86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When</a:t>
            </a:r>
            <a:r>
              <a:rPr lang="pt-BR" sz="3400" dirty="0" smtClean="0">
                <a:solidFill>
                  <a:schemeClr val="tx1"/>
                </a:solidFill>
              </a:rPr>
              <a:t> Expression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683568" y="2636912"/>
            <a:ext cx="6696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x = </a:t>
            </a:r>
            <a:r>
              <a:rPr lang="en-US" i="1" dirty="0" err="1"/>
              <a:t>readLine</a:t>
            </a:r>
            <a:r>
              <a:rPr lang="en-US" dirty="0"/>
              <a:t>()!!.</a:t>
            </a:r>
            <a:r>
              <a:rPr lang="en-US" i="1" dirty="0" err="1"/>
              <a:t>toInt</a:t>
            </a:r>
            <a:r>
              <a:rPr lang="en-US" dirty="0"/>
              <a:t>()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validNumbers</a:t>
            </a:r>
            <a:r>
              <a:rPr lang="en-US" dirty="0"/>
              <a:t> = </a:t>
            </a:r>
            <a:r>
              <a:rPr lang="en-US" i="1" dirty="0" err="1"/>
              <a:t>arrayListOf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15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when </a:t>
            </a:r>
            <a:r>
              <a:rPr lang="en-US" dirty="0"/>
              <a:t>(x)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..</a:t>
            </a:r>
            <a:r>
              <a:rPr lang="en-US" dirty="0">
                <a:solidFill>
                  <a:srgbClr val="0000FF"/>
                </a:solidFill>
              </a:rPr>
              <a:t>10 </a:t>
            </a:r>
            <a:r>
              <a:rPr lang="en-US" dirty="0"/>
              <a:t>-&gt; </a:t>
            </a:r>
            <a:r>
              <a:rPr lang="en-US" i="1" dirty="0"/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"x is in the range"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 err="1"/>
              <a:t>validNumbers</a:t>
            </a:r>
            <a:r>
              <a:rPr lang="en-US" dirty="0"/>
              <a:t> -&gt; </a:t>
            </a:r>
            <a:r>
              <a:rPr lang="en-US" i="1" dirty="0"/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"x is valid"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!in 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..</a:t>
            </a:r>
            <a:r>
              <a:rPr lang="en-US" dirty="0">
                <a:solidFill>
                  <a:srgbClr val="0000FF"/>
                </a:solidFill>
              </a:rPr>
              <a:t>20 </a:t>
            </a:r>
            <a:r>
              <a:rPr lang="en-US" dirty="0"/>
              <a:t>-&gt; </a:t>
            </a:r>
            <a:r>
              <a:rPr lang="en-US" i="1" dirty="0"/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"x is outside the range"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else </a:t>
            </a:r>
            <a:r>
              <a:rPr lang="en-US" dirty="0"/>
              <a:t>-&gt; </a:t>
            </a:r>
            <a:r>
              <a:rPr lang="en-US" i="1" dirty="0"/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"none of the above"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5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Smart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 smtClean="0">
                <a:solidFill>
                  <a:schemeClr val="tx1"/>
                </a:solidFill>
              </a:rPr>
              <a:t>Cast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58670" y="2242857"/>
            <a:ext cx="6696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people: </a:t>
            </a:r>
            <a:r>
              <a:rPr lang="en-US" dirty="0" err="1"/>
              <a:t>IPerson</a:t>
            </a:r>
            <a:r>
              <a:rPr lang="en-US" dirty="0"/>
              <a:t> = Augusto()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(people </a:t>
            </a:r>
            <a:r>
              <a:rPr lang="en-US" b="1" dirty="0">
                <a:solidFill>
                  <a:srgbClr val="000080"/>
                </a:solidFill>
              </a:rPr>
              <a:t>is </a:t>
            </a:r>
            <a:r>
              <a:rPr lang="en-US" dirty="0" err="1"/>
              <a:t>Branquinho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people.methodBranquinho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when </a:t>
            </a:r>
            <a:r>
              <a:rPr lang="en-US" dirty="0"/>
              <a:t>(people)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is </a:t>
            </a:r>
            <a:r>
              <a:rPr lang="en-US" dirty="0"/>
              <a:t>Augusto -&gt; </a:t>
            </a:r>
            <a:r>
              <a:rPr lang="en-US" dirty="0" err="1"/>
              <a:t>people.methodAugusto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is </a:t>
            </a:r>
            <a:r>
              <a:rPr lang="en-US" dirty="0" err="1"/>
              <a:t>Branquinho</a:t>
            </a:r>
            <a:r>
              <a:rPr lang="en-US" dirty="0"/>
              <a:t> -&gt; </a:t>
            </a:r>
            <a:r>
              <a:rPr lang="en-US" dirty="0" err="1"/>
              <a:t>people.methodBranquinho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else </a:t>
            </a:r>
            <a:r>
              <a:rPr lang="en-US" dirty="0"/>
              <a:t>-&gt; </a:t>
            </a:r>
            <a:r>
              <a:rPr lang="en-US" b="1" dirty="0">
                <a:solidFill>
                  <a:srgbClr val="000080"/>
                </a:solidFill>
              </a:rPr>
              <a:t>throw </a:t>
            </a:r>
            <a:r>
              <a:rPr lang="en-US" dirty="0" err="1"/>
              <a:t>IllegalArgumentException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2" descr="http://vignette3.wikia.nocookie.net/fakemon/images/3/39/Crying_Meme.png/revision/latest?cb=20130524235901&amp;path-prefix=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92" y="908720"/>
            <a:ext cx="4536504" cy="49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2411760" y="675602"/>
            <a:ext cx="3480305" cy="1224136"/>
          </a:xfrm>
          <a:prstGeom prst="wedgeEllipseCallout">
            <a:avLst>
              <a:gd name="adj1" fmla="val 72059"/>
              <a:gd name="adj2" fmla="val 1530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Que lindo!!!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541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Object</a:t>
            </a:r>
            <a:r>
              <a:rPr lang="pt-BR" sz="3400" dirty="0" smtClean="0">
                <a:solidFill>
                  <a:schemeClr val="tx1"/>
                </a:solidFill>
              </a:rPr>
              <a:t> (</a:t>
            </a:r>
            <a:r>
              <a:rPr lang="pt-BR" sz="3400" dirty="0" err="1" smtClean="0">
                <a:solidFill>
                  <a:schemeClr val="tx1"/>
                </a:solidFill>
              </a:rPr>
              <a:t>Singleton</a:t>
            </a:r>
            <a:r>
              <a:rPr lang="pt-BR" sz="3400" dirty="0" smtClean="0">
                <a:solidFill>
                  <a:schemeClr val="tx1"/>
                </a:solidFill>
              </a:rPr>
              <a:t>)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457200" y="2204864"/>
            <a:ext cx="8532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object </a:t>
            </a:r>
            <a:r>
              <a:rPr lang="en-US" dirty="0" err="1"/>
              <a:t>DataSet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id </a:t>
            </a:r>
            <a:r>
              <a:rPr lang="en-US" dirty="0"/>
              <a:t>= </a:t>
            </a:r>
            <a:r>
              <a:rPr lang="en-US" dirty="0" err="1"/>
              <a:t>AtomicInteger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smtClean="0">
                <a:solidFill>
                  <a:srgbClr val="660E7A"/>
                </a:solidFill>
              </a:rPr>
              <a:t>data</a:t>
            </a:r>
            <a:r>
              <a:rPr lang="en-US" dirty="0" smtClean="0"/>
              <a:t>: </a:t>
            </a:r>
            <a:r>
              <a:rPr lang="en-US" dirty="0" err="1"/>
              <a:t>MutableSet</a:t>
            </a:r>
            <a:r>
              <a:rPr lang="en-US" dirty="0"/>
              <a:t>&lt;Person&gt; = </a:t>
            </a:r>
            <a:r>
              <a:rPr lang="en-US" i="1" dirty="0" err="1"/>
              <a:t>mutableSetOf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Person(</a:t>
            </a:r>
            <a:r>
              <a:rPr lang="en-US" dirty="0">
                <a:solidFill>
                  <a:srgbClr val="4A86E8"/>
                </a:solidFill>
              </a:rPr>
              <a:t>id = </a:t>
            </a:r>
            <a:r>
              <a:rPr lang="en-US" dirty="0" err="1"/>
              <a:t>newId</a:t>
            </a:r>
            <a:r>
              <a:rPr lang="en-US" dirty="0"/>
              <a:t>(), </a:t>
            </a:r>
            <a:r>
              <a:rPr lang="en-US" dirty="0">
                <a:solidFill>
                  <a:srgbClr val="4A86E8"/>
                </a:solidFill>
              </a:rPr>
              <a:t>name = </a:t>
            </a:r>
            <a:r>
              <a:rPr lang="en-US" b="1" dirty="0">
                <a:solidFill>
                  <a:srgbClr val="008000"/>
                </a:solidFill>
              </a:rPr>
              <a:t>"Person 1"</a:t>
            </a:r>
            <a:r>
              <a:rPr lang="en-US" dirty="0"/>
              <a:t>, </a:t>
            </a:r>
            <a:r>
              <a:rPr lang="en-US" dirty="0">
                <a:solidFill>
                  <a:srgbClr val="4A86E8"/>
                </a:solidFill>
              </a:rPr>
              <a:t>money = </a:t>
            </a:r>
            <a:r>
              <a:rPr lang="en-US" dirty="0"/>
              <a:t>Money(</a:t>
            </a:r>
            <a:r>
              <a:rPr lang="en-US" dirty="0">
                <a:solidFill>
                  <a:srgbClr val="4A86E8"/>
                </a:solidFill>
              </a:rPr>
              <a:t>amount = </a:t>
            </a:r>
            <a:r>
              <a:rPr lang="en-US" dirty="0" err="1"/>
              <a:t>BigDecimal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"1273.28"</a:t>
            </a:r>
            <a:r>
              <a:rPr lang="en-US" dirty="0"/>
              <a:t>), </a:t>
            </a:r>
            <a:r>
              <a:rPr lang="en-US" dirty="0">
                <a:solidFill>
                  <a:srgbClr val="4A86E8"/>
                </a:solidFill>
              </a:rPr>
              <a:t>currency = </a:t>
            </a:r>
            <a:r>
              <a:rPr lang="en-US" b="1" dirty="0">
                <a:solidFill>
                  <a:srgbClr val="008000"/>
                </a:solidFill>
              </a:rPr>
              <a:t>"R$"</a:t>
            </a:r>
            <a:r>
              <a:rPr lang="en-US" dirty="0"/>
              <a:t>)),</a:t>
            </a:r>
            <a:br>
              <a:rPr lang="en-US" dirty="0"/>
            </a:br>
            <a:r>
              <a:rPr lang="en-US" dirty="0"/>
              <a:t>            Person(</a:t>
            </a:r>
            <a:r>
              <a:rPr lang="en-US" dirty="0">
                <a:solidFill>
                  <a:srgbClr val="4A86E8"/>
                </a:solidFill>
              </a:rPr>
              <a:t>id = </a:t>
            </a:r>
            <a:r>
              <a:rPr lang="en-US" dirty="0" err="1"/>
              <a:t>newId</a:t>
            </a:r>
            <a:r>
              <a:rPr lang="en-US" dirty="0"/>
              <a:t>(), </a:t>
            </a:r>
            <a:r>
              <a:rPr lang="en-US" dirty="0">
                <a:solidFill>
                  <a:srgbClr val="4A86E8"/>
                </a:solidFill>
              </a:rPr>
              <a:t>name = </a:t>
            </a:r>
            <a:r>
              <a:rPr lang="en-US" b="1" dirty="0">
                <a:solidFill>
                  <a:srgbClr val="008000"/>
                </a:solidFill>
              </a:rPr>
              <a:t>"Person 2"</a:t>
            </a:r>
            <a:r>
              <a:rPr lang="en-US" dirty="0"/>
              <a:t>, </a:t>
            </a:r>
            <a:r>
              <a:rPr lang="en-US" dirty="0">
                <a:solidFill>
                  <a:srgbClr val="4A86E8"/>
                </a:solidFill>
              </a:rPr>
              <a:t>money = </a:t>
            </a:r>
            <a:r>
              <a:rPr lang="en-US" dirty="0"/>
              <a:t>Money(</a:t>
            </a:r>
            <a:r>
              <a:rPr lang="en-US" dirty="0">
                <a:solidFill>
                  <a:srgbClr val="4A86E8"/>
                </a:solidFill>
              </a:rPr>
              <a:t>amount = </a:t>
            </a:r>
            <a:r>
              <a:rPr lang="en-US" dirty="0" err="1"/>
              <a:t>BigDecimal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"2012.75"</a:t>
            </a:r>
            <a:r>
              <a:rPr lang="en-US" dirty="0"/>
              <a:t>), </a:t>
            </a:r>
            <a:r>
              <a:rPr lang="en-US" dirty="0">
                <a:solidFill>
                  <a:srgbClr val="4A86E8"/>
                </a:solidFill>
              </a:rPr>
              <a:t>currency = </a:t>
            </a:r>
            <a:r>
              <a:rPr lang="en-US" b="1" dirty="0">
                <a:solidFill>
                  <a:srgbClr val="008000"/>
                </a:solidFill>
              </a:rPr>
              <a:t>"$"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 err="1"/>
              <a:t>newId</a:t>
            </a:r>
            <a:r>
              <a:rPr lang="en-US" dirty="0"/>
              <a:t>(): </a:t>
            </a:r>
            <a:r>
              <a:rPr lang="en-US" dirty="0" err="1"/>
              <a:t>Int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dirty="0" err="1"/>
              <a:t>.getAndIncrement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3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Kotlin</a:t>
            </a:r>
            <a:r>
              <a:rPr lang="pt-BR" sz="3400" dirty="0" smtClean="0">
                <a:solidFill>
                  <a:schemeClr val="tx1"/>
                </a:solidFill>
              </a:rPr>
              <a:t> + Spring Boot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683568" y="2132856"/>
            <a:ext cx="7272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main(</a:t>
            </a:r>
            <a:r>
              <a:rPr lang="en-US" dirty="0" err="1"/>
              <a:t>args</a:t>
            </a:r>
            <a:r>
              <a:rPr lang="en-US" dirty="0"/>
              <a:t>: Array&lt;String&gt;)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"Hello, Hack4Food!"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SpringApplication.run</a:t>
            </a:r>
            <a:r>
              <a:rPr lang="en-US" dirty="0"/>
              <a:t>(Hack4FoodConfig::</a:t>
            </a:r>
            <a:r>
              <a:rPr lang="en-US" b="1" dirty="0" err="1">
                <a:solidFill>
                  <a:srgbClr val="000080"/>
                </a:solidFill>
              </a:rPr>
              <a:t>class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660E7A"/>
                </a:solidFill>
              </a:rPr>
              <a:t>java</a:t>
            </a:r>
            <a:r>
              <a:rPr lang="en-US" dirty="0"/>
              <a:t>, *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3933056"/>
            <a:ext cx="6560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SpringBootApplication</a:t>
            </a:r>
            <a:r>
              <a:rPr lang="en-US" dirty="0">
                <a:solidFill>
                  <a:srgbClr val="000080"/>
                </a:solidFill>
              </a:rPr>
              <a:t/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@Configuration</a:t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ComponentScan</a:t>
            </a:r>
            <a:r>
              <a:rPr lang="en-US" dirty="0"/>
              <a:t>(</a:t>
            </a:r>
            <a:r>
              <a:rPr lang="en-US" dirty="0" err="1">
                <a:solidFill>
                  <a:srgbClr val="4A86E8"/>
                </a:solidFill>
              </a:rPr>
              <a:t>basePackages</a:t>
            </a:r>
            <a:r>
              <a:rPr lang="en-US" dirty="0">
                <a:solidFill>
                  <a:srgbClr val="4A86E8"/>
                </a:solidFill>
              </a:rPr>
              <a:t> = </a:t>
            </a:r>
            <a:r>
              <a:rPr lang="en-US" i="1" dirty="0" err="1"/>
              <a:t>arrayOf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"br.com.zup.hack4food"</a:t>
            </a:r>
            <a:r>
              <a:rPr lang="en-US" dirty="0"/>
              <a:t>))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open class </a:t>
            </a:r>
            <a:r>
              <a:rPr lang="en-US" dirty="0"/>
              <a:t>Hack4FoodConfig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Repository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4710844" y="6119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/>
              <a:t>Repository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 err="1"/>
              <a:t>findAll</a:t>
            </a:r>
            <a:r>
              <a:rPr lang="en-US" dirty="0"/>
              <a:t>(): List&lt;Person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add(person: Person): </a:t>
            </a:r>
            <a:r>
              <a:rPr lang="en-US" dirty="0" smtClean="0"/>
              <a:t>Person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 err="1"/>
              <a:t>findOne</a:t>
            </a:r>
            <a:r>
              <a:rPr lang="en-US" dirty="0"/>
              <a:t>(id: </a:t>
            </a:r>
            <a:r>
              <a:rPr lang="en-US" dirty="0" err="1"/>
              <a:t>Int</a:t>
            </a:r>
            <a:r>
              <a:rPr lang="en-US" dirty="0"/>
              <a:t>): Person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2246636"/>
            <a:ext cx="60841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@Component</a:t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RepositoryImpl</a:t>
            </a:r>
            <a:r>
              <a:rPr lang="en-US" dirty="0"/>
              <a:t> : Repository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override fun </a:t>
            </a:r>
            <a:r>
              <a:rPr lang="en-US" dirty="0" err="1"/>
              <a:t>findAll</a:t>
            </a:r>
            <a:r>
              <a:rPr lang="en-US" dirty="0"/>
              <a:t>()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DataSet.</a:t>
            </a:r>
            <a:r>
              <a:rPr lang="en-US" b="1" dirty="0" err="1">
                <a:solidFill>
                  <a:srgbClr val="660E7A"/>
                </a:solidFill>
              </a:rPr>
              <a:t>data</a:t>
            </a:r>
            <a:r>
              <a:rPr lang="en-US" dirty="0" err="1"/>
              <a:t>.</a:t>
            </a:r>
            <a:r>
              <a:rPr lang="en-US" i="1" dirty="0" err="1"/>
              <a:t>toList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override fun </a:t>
            </a:r>
            <a:r>
              <a:rPr lang="en-US" dirty="0"/>
              <a:t>add(person: Person): Person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newPerson</a:t>
            </a:r>
            <a:r>
              <a:rPr lang="en-US" dirty="0"/>
              <a:t> = </a:t>
            </a:r>
            <a:r>
              <a:rPr lang="en-US" dirty="0" err="1"/>
              <a:t>person.copy</a:t>
            </a:r>
            <a:r>
              <a:rPr lang="en-US" dirty="0"/>
              <a:t>(</a:t>
            </a:r>
            <a:r>
              <a:rPr lang="en-US" dirty="0">
                <a:solidFill>
                  <a:srgbClr val="4A86E8"/>
                </a:solidFill>
              </a:rPr>
              <a:t>id = </a:t>
            </a:r>
            <a:r>
              <a:rPr lang="en-US" dirty="0" err="1"/>
              <a:t>DataSet.newId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DataSet.</a:t>
            </a:r>
            <a:r>
              <a:rPr lang="en-US" b="1" dirty="0" err="1">
                <a:solidFill>
                  <a:srgbClr val="660E7A"/>
                </a:solidFill>
              </a:rPr>
              <a:t>data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dirty="0" err="1"/>
              <a:t>newPerson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newPerson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override fun </a:t>
            </a:r>
            <a:r>
              <a:rPr lang="en-US" dirty="0" err="1"/>
              <a:t>findOne</a:t>
            </a:r>
            <a:r>
              <a:rPr lang="en-US" dirty="0"/>
              <a:t>(id: </a:t>
            </a:r>
            <a:r>
              <a:rPr lang="en-US" dirty="0" err="1"/>
              <a:t>Int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DataSet.</a:t>
            </a:r>
            <a:r>
              <a:rPr lang="en-US" b="1" dirty="0" err="1">
                <a:solidFill>
                  <a:srgbClr val="660E7A"/>
                </a:solidFill>
              </a:rPr>
              <a:t>data</a:t>
            </a:r>
            <a:r>
              <a:rPr lang="en-US" dirty="0" err="1"/>
              <a:t>.</a:t>
            </a:r>
            <a:r>
              <a:rPr lang="en-US" i="1" dirty="0" err="1"/>
              <a:t>filter</a:t>
            </a:r>
            <a:r>
              <a:rPr lang="en-US" i="1" dirty="0"/>
              <a:t> </a:t>
            </a:r>
            <a:r>
              <a:rPr lang="en-US" b="1" dirty="0"/>
              <a:t>{ </a:t>
            </a:r>
            <a:r>
              <a:rPr lang="en-US" b="1" dirty="0" err="1"/>
              <a:t>it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== id </a:t>
            </a:r>
            <a:r>
              <a:rPr lang="en-US" b="1" dirty="0"/>
              <a:t>}</a:t>
            </a:r>
            <a:r>
              <a:rPr lang="en-US" dirty="0"/>
              <a:t>.</a:t>
            </a:r>
            <a:r>
              <a:rPr lang="en-US" i="1" dirty="0" err="1"/>
              <a:t>firstOrNull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smtClean="0"/>
              <a:t>REST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288032" y="2276872"/>
            <a:ext cx="8532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RestController</a:t>
            </a:r>
            <a:r>
              <a:rPr lang="en-US" dirty="0">
                <a:solidFill>
                  <a:srgbClr val="000080"/>
                </a:solidFill>
              </a:rPr>
              <a:t/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RequestMapping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"/person"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Controller </a:t>
            </a: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Autowired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repository</a:t>
            </a:r>
            <a:r>
              <a:rPr lang="en-US" dirty="0"/>
              <a:t>: Repository)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GetMapping</a:t>
            </a:r>
            <a:r>
              <a:rPr lang="en-US" dirty="0">
                <a:solidFill>
                  <a:srgbClr val="000080"/>
                </a:solidFill>
              </a:rPr>
              <a:t/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 err="1"/>
              <a:t>findAll</a:t>
            </a:r>
            <a:r>
              <a:rPr lang="en-US" dirty="0"/>
              <a:t>() =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b="1" dirty="0" err="1">
                <a:solidFill>
                  <a:srgbClr val="660E7A"/>
                </a:solidFill>
              </a:rPr>
              <a:t>repository</a:t>
            </a:r>
            <a:r>
              <a:rPr lang="en-US" dirty="0" err="1"/>
              <a:t>.findAll</a:t>
            </a:r>
            <a:r>
              <a:rPr lang="en-US" dirty="0" smtClean="0"/>
              <a:t>(), 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OK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"/{id}"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 err="1"/>
              <a:t>findById</a:t>
            </a:r>
            <a:r>
              <a:rPr lang="en-US" dirty="0"/>
              <a:t>(</a:t>
            </a: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) id: </a:t>
            </a:r>
            <a:r>
              <a:rPr lang="en-US" dirty="0" err="1"/>
              <a:t>Int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Optional.ofNullable</a:t>
            </a:r>
            <a:r>
              <a:rPr lang="en-US" dirty="0"/>
              <a:t>(</a:t>
            </a:r>
            <a:r>
              <a:rPr lang="en-US" b="1" dirty="0" err="1">
                <a:solidFill>
                  <a:srgbClr val="660E7A"/>
                </a:solidFill>
              </a:rPr>
              <a:t>repository</a:t>
            </a:r>
            <a:r>
              <a:rPr lang="en-US" dirty="0" err="1"/>
              <a:t>.findOne</a:t>
            </a:r>
            <a:r>
              <a:rPr lang="en-US" dirty="0"/>
              <a:t>(id))</a:t>
            </a:r>
            <a:br>
              <a:rPr lang="en-US" dirty="0"/>
            </a:br>
            <a:r>
              <a:rPr lang="en-US" dirty="0"/>
              <a:t>                .map </a:t>
            </a:r>
            <a:r>
              <a:rPr lang="en-US" b="1" dirty="0"/>
              <a:t>{ </a:t>
            </a:r>
            <a:r>
              <a:rPr lang="en-US" dirty="0" err="1" smtClean="0"/>
              <a:t>ResponseEntity</a:t>
            </a:r>
            <a:r>
              <a:rPr lang="en-US" dirty="0" smtClean="0"/>
              <a:t> (</a:t>
            </a:r>
            <a:r>
              <a:rPr lang="en-US" b="1" dirty="0" smtClean="0"/>
              <a:t>it</a:t>
            </a:r>
            <a:r>
              <a:rPr lang="en-US" dirty="0" smtClean="0"/>
              <a:t>, 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OK</a:t>
            </a:r>
            <a:r>
              <a:rPr lang="en-US" dirty="0"/>
              <a:t>) </a:t>
            </a: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dirty="0"/>
              <a:t>.</a:t>
            </a:r>
            <a:r>
              <a:rPr lang="en-US" dirty="0" err="1" smtClean="0"/>
              <a:t>orElse</a:t>
            </a:r>
            <a:r>
              <a:rPr lang="en-US" dirty="0" smtClean="0"/>
              <a:t>(</a:t>
            </a:r>
            <a:r>
              <a:rPr lang="en-US" dirty="0" err="1" smtClean="0"/>
              <a:t>ResponseEntity</a:t>
            </a:r>
            <a:r>
              <a:rPr lang="en-US" dirty="0" smtClean="0"/>
              <a:t> (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NOT_FOUND</a:t>
            </a:r>
            <a:r>
              <a:rPr lang="en-US" dirty="0" smtClean="0"/>
              <a:t>))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04664"/>
            <a:ext cx="9007963" cy="4320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</a:t>
            </a:r>
            <a:r>
              <a:rPr lang="pt-BR" sz="2400" dirty="0">
                <a:hlinkClick r:id="rId2"/>
              </a:rPr>
              <a:t>://</a:t>
            </a:r>
            <a:r>
              <a:rPr lang="pt-BR" sz="2400" dirty="0" smtClean="0">
                <a:hlinkClick r:id="rId2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/>
              <a:t>Github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>
                <a:hlinkClick r:id="rId3"/>
              </a:rPr>
              <a:t>https://github.com/bbranquinho</a:t>
            </a:r>
            <a:r>
              <a:rPr lang="pt-BR" sz="2400" dirty="0"/>
              <a:t> </a:t>
            </a: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Nullable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/>
              <a:t>c</a:t>
            </a:r>
            <a:r>
              <a:rPr lang="pt-BR" sz="3400" dirty="0" err="1" smtClean="0">
                <a:solidFill>
                  <a:schemeClr val="tx1"/>
                </a:solidFill>
              </a:rPr>
              <a:t>hecking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395536" y="2564904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"/currency/{id}"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currency(</a:t>
            </a: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) id: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ResponseEntity</a:t>
            </a:r>
            <a:r>
              <a:rPr lang="en-US" dirty="0"/>
              <a:t>&lt;String&gt;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when </a:t>
            </a:r>
            <a:r>
              <a:rPr lang="en-US" dirty="0"/>
              <a:t>(</a:t>
            </a:r>
            <a:r>
              <a:rPr lang="en-US" b="1" dirty="0" err="1">
                <a:solidFill>
                  <a:srgbClr val="660E7A"/>
                </a:solidFill>
              </a:rPr>
              <a:t>repository</a:t>
            </a:r>
            <a:r>
              <a:rPr lang="en-US" dirty="0" err="1"/>
              <a:t>.findOne</a:t>
            </a:r>
            <a:r>
              <a:rPr lang="en-US" dirty="0"/>
              <a:t>(id)?.</a:t>
            </a:r>
            <a:r>
              <a:rPr lang="en-US" b="1" dirty="0" err="1">
                <a:solidFill>
                  <a:srgbClr val="660E7A"/>
                </a:solidFill>
              </a:rPr>
              <a:t>money</a:t>
            </a:r>
            <a:r>
              <a:rPr lang="en-US" dirty="0" err="1"/>
              <a:t>?.</a:t>
            </a:r>
            <a:r>
              <a:rPr lang="en-US" b="1" dirty="0" err="1">
                <a:solidFill>
                  <a:srgbClr val="660E7A"/>
                </a:solidFill>
              </a:rPr>
              <a:t>currency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8000"/>
                </a:solidFill>
              </a:rPr>
              <a:t>"R$" </a:t>
            </a:r>
            <a:r>
              <a:rPr lang="en-US" dirty="0"/>
              <a:t>-&gt;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"Real"</a:t>
            </a:r>
            <a:r>
              <a:rPr lang="en-US" dirty="0"/>
              <a:t>, 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OK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8000"/>
                </a:solidFill>
              </a:rPr>
              <a:t>"$" </a:t>
            </a:r>
            <a:r>
              <a:rPr lang="en-US" dirty="0"/>
              <a:t>-&gt;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Dolar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OK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null </a:t>
            </a:r>
            <a:r>
              <a:rPr lang="en-US" dirty="0"/>
              <a:t>-&gt;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NOT_FOUND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else </a:t>
            </a:r>
            <a:r>
              <a:rPr lang="en-US" dirty="0"/>
              <a:t>-&gt;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NOT_FOUND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2" descr="http://gartic.com.br/imgs/mural/er/erike/fred-mercury-m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27448"/>
            <a:ext cx="4320480" cy="49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119464" y="1196752"/>
            <a:ext cx="4273624" cy="1692768"/>
          </a:xfrm>
          <a:prstGeom prst="wedgeEllipseCallout">
            <a:avLst>
              <a:gd name="adj1" fmla="val -40395"/>
              <a:gd name="adj2" fmla="val 10674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LINDO!!!</a:t>
            </a:r>
            <a:endParaRPr lang="pt-BR" sz="2400" dirty="0" smtClean="0"/>
          </a:p>
          <a:p>
            <a:pPr algn="ctr"/>
            <a:r>
              <a:rPr lang="pt-BR" sz="2400" dirty="0" smtClean="0"/>
              <a:t>De tão lindo chega a ser GOSTOSO!!!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85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Extension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 smtClean="0">
                <a:solidFill>
                  <a:schemeClr val="tx1"/>
                </a:solidFill>
              </a:rPr>
              <a:t>Method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53752" y="2132856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data class </a:t>
            </a:r>
            <a:r>
              <a:rPr lang="en-US" dirty="0" err="1"/>
              <a:t>PersonRepresentation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?,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String,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money</a:t>
            </a:r>
            <a:r>
              <a:rPr lang="en-US" dirty="0"/>
              <a:t>: String)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3429000"/>
            <a:ext cx="8393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 err="1"/>
              <a:t>Person.toRepresentation</a:t>
            </a:r>
            <a:r>
              <a:rPr lang="en-US" dirty="0"/>
              <a:t>()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PersonRepresentation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4A86E8"/>
                </a:solidFill>
              </a:rPr>
              <a:t>id 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4A86E8"/>
                </a:solidFill>
              </a:rPr>
              <a:t>name 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4A86E8"/>
                </a:solidFill>
              </a:rPr>
              <a:t>money 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0080"/>
                </a:solidFill>
              </a:rPr>
              <a:t>${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money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currency</a:t>
            </a:r>
            <a:r>
              <a:rPr lang="en-US" b="1" dirty="0">
                <a:solidFill>
                  <a:srgbClr val="000080"/>
                </a:solidFill>
              </a:rPr>
              <a:t>} ${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money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amount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List&lt;Person&gt;.</a:t>
            </a:r>
            <a:r>
              <a:rPr lang="en-US" dirty="0" err="1"/>
              <a:t>toRepresentation</a:t>
            </a:r>
            <a:r>
              <a:rPr lang="en-US" dirty="0"/>
              <a:t>()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map</a:t>
            </a:r>
            <a:r>
              <a:rPr lang="en-US" i="1" dirty="0"/>
              <a:t> </a:t>
            </a:r>
            <a:r>
              <a:rPr lang="en-US" b="1" dirty="0"/>
              <a:t>{ </a:t>
            </a:r>
            <a:r>
              <a:rPr lang="en-US" b="1" dirty="0" err="1"/>
              <a:t>it</a:t>
            </a:r>
            <a:r>
              <a:rPr lang="en-US" dirty="0" err="1"/>
              <a:t>.</a:t>
            </a:r>
            <a:r>
              <a:rPr lang="en-US" i="1" dirty="0" err="1"/>
              <a:t>toRepresentation</a:t>
            </a:r>
            <a:r>
              <a:rPr lang="en-US" dirty="0"/>
              <a:t>() </a:t>
            </a: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Infix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161256" y="2341639"/>
            <a:ext cx="8507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infix fun </a:t>
            </a:r>
            <a:r>
              <a:rPr lang="en-US" dirty="0" err="1"/>
              <a:t>BigDecimal.percentage</a:t>
            </a:r>
            <a:r>
              <a:rPr lang="en-US" dirty="0"/>
              <a:t>(percentage: </a:t>
            </a:r>
            <a:r>
              <a:rPr lang="en-US" dirty="0" err="1"/>
              <a:t>Int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.multiply</a:t>
            </a:r>
            <a:r>
              <a:rPr lang="en-US" dirty="0"/>
              <a:t>(</a:t>
            </a:r>
            <a:r>
              <a:rPr lang="en-US" dirty="0" err="1"/>
              <a:t>BigDecimal</a:t>
            </a:r>
            <a:r>
              <a:rPr lang="en-US" dirty="0"/>
              <a:t>(percentage)).divide(</a:t>
            </a:r>
            <a:r>
              <a:rPr lang="en-US" dirty="0" err="1"/>
              <a:t>BigDecimal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256" y="3844825"/>
            <a:ext cx="8982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"/percentage/{id}"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percentage(</a:t>
            </a: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) id: </a:t>
            </a:r>
            <a:r>
              <a:rPr lang="en-US" dirty="0" err="1"/>
              <a:t>Int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Optional.ofNullable</a:t>
            </a:r>
            <a:r>
              <a:rPr lang="en-US" dirty="0"/>
              <a:t>(</a:t>
            </a:r>
            <a:r>
              <a:rPr lang="en-US" b="1" dirty="0" err="1">
                <a:solidFill>
                  <a:srgbClr val="660E7A"/>
                </a:solidFill>
              </a:rPr>
              <a:t>repository</a:t>
            </a:r>
            <a:r>
              <a:rPr lang="en-US" dirty="0" err="1"/>
              <a:t>.findOne</a:t>
            </a:r>
            <a:r>
              <a:rPr lang="en-US" dirty="0"/>
              <a:t>(id))</a:t>
            </a:r>
            <a:br>
              <a:rPr lang="en-US" dirty="0"/>
            </a:br>
            <a:r>
              <a:rPr lang="en-US" dirty="0"/>
              <a:t>                .map </a:t>
            </a:r>
            <a:r>
              <a:rPr lang="en-US" b="1" dirty="0"/>
              <a:t>{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b="1" dirty="0" err="1"/>
              <a:t>it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money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amount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i="1" dirty="0"/>
              <a:t>percentage 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, 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OK</a:t>
            </a:r>
            <a:r>
              <a:rPr lang="en-US" dirty="0"/>
              <a:t>) </a:t>
            </a: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dirty="0"/>
              <a:t>.</a:t>
            </a:r>
            <a:r>
              <a:rPr lang="en-US" dirty="0" err="1"/>
              <a:t>orElse</a:t>
            </a:r>
            <a:r>
              <a:rPr lang="en-US" dirty="0"/>
              <a:t>(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NOT_FOUND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224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Lazy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471404" y="2204864"/>
            <a:ext cx="79890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object </a:t>
            </a:r>
            <a:r>
              <a:rPr lang="en-US" dirty="0" err="1"/>
              <a:t>JacksonExtension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660E7A"/>
                </a:solidFill>
              </a:rPr>
              <a:t>jacksonObjectMapper</a:t>
            </a:r>
            <a:r>
              <a:rPr lang="en-US" dirty="0"/>
              <a:t>: </a:t>
            </a:r>
            <a:r>
              <a:rPr lang="en-US" dirty="0" err="1"/>
              <a:t>ObjectMapper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by </a:t>
            </a:r>
            <a:r>
              <a:rPr lang="en-US" i="1" dirty="0"/>
              <a:t>lazy 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i="1" dirty="0" err="1"/>
              <a:t>jacksonObjectMapper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 </a:t>
            </a:r>
            <a:r>
              <a:rPr lang="en-US" dirty="0" err="1"/>
              <a:t>String.jsonToObject</a:t>
            </a:r>
            <a:r>
              <a:rPr lang="en-US" dirty="0"/>
              <a:t>(t: Class&lt;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&gt;): </a:t>
            </a:r>
            <a:r>
              <a:rPr lang="en-US" dirty="0">
                <a:solidFill>
                  <a:srgbClr val="20999D"/>
                </a:solidFill>
              </a:rPr>
              <a:t>T </a:t>
            </a: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JacksonExtension.</a:t>
            </a:r>
            <a:r>
              <a:rPr lang="en-US" b="1" dirty="0" err="1">
                <a:solidFill>
                  <a:srgbClr val="660E7A"/>
                </a:solidFill>
              </a:rPr>
              <a:t>jacksonObjectMapper</a:t>
            </a:r>
            <a:r>
              <a:rPr lang="en-US" dirty="0" err="1"/>
              <a:t>.readValue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, t)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&lt;</a:t>
            </a:r>
            <a:r>
              <a:rPr lang="en-US" dirty="0">
                <a:solidFill>
                  <a:srgbClr val="20999D"/>
                </a:solidFill>
              </a:rPr>
              <a:t>T</a:t>
            </a:r>
            <a:r>
              <a:rPr lang="en-US" dirty="0"/>
              <a:t>&gt; </a:t>
            </a:r>
            <a:r>
              <a:rPr lang="en-US" dirty="0" err="1">
                <a:solidFill>
                  <a:srgbClr val="20999D"/>
                </a:solidFill>
              </a:rPr>
              <a:t>T</a:t>
            </a:r>
            <a:r>
              <a:rPr lang="en-US" dirty="0" err="1"/>
              <a:t>.objectToJson</a:t>
            </a:r>
            <a:r>
              <a:rPr lang="en-US" dirty="0"/>
              <a:t>(): String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JacksonExtension.</a:t>
            </a:r>
            <a:r>
              <a:rPr lang="en-US" b="1" dirty="0" err="1">
                <a:solidFill>
                  <a:srgbClr val="660E7A"/>
                </a:solidFill>
              </a:rPr>
              <a:t>jacksonObjectMapper</a:t>
            </a:r>
            <a:r>
              <a:rPr lang="en-US" dirty="0" err="1"/>
              <a:t>.writeValueAsString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36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Operator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 smtClean="0">
                <a:solidFill>
                  <a:schemeClr val="tx1"/>
                </a:solidFill>
              </a:rPr>
              <a:t>Overloading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51042" y="2060848"/>
            <a:ext cx="8193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operator fun </a:t>
            </a:r>
            <a:r>
              <a:rPr lang="en-US" dirty="0" err="1"/>
              <a:t>Money.plus</a:t>
            </a:r>
            <a:r>
              <a:rPr lang="en-US" dirty="0"/>
              <a:t>(value: Money) =</a:t>
            </a:r>
            <a:br>
              <a:rPr lang="en-US" dirty="0"/>
            </a:br>
            <a:r>
              <a:rPr lang="en-US" dirty="0"/>
              <a:t>        Money(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amount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+ </a:t>
            </a:r>
            <a:r>
              <a:rPr lang="en-US" dirty="0" err="1"/>
              <a:t>value.</a:t>
            </a:r>
            <a:r>
              <a:rPr lang="en-US" b="1" dirty="0" err="1">
                <a:solidFill>
                  <a:srgbClr val="660E7A"/>
                </a:solidFill>
              </a:rPr>
              <a:t>amount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currency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75" y="3120057"/>
            <a:ext cx="896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"/sum/{</a:t>
            </a:r>
            <a:r>
              <a:rPr lang="en-US" b="1" dirty="0" err="1">
                <a:solidFill>
                  <a:srgbClr val="008000"/>
                </a:solidFill>
              </a:rPr>
              <a:t>firstId</a:t>
            </a:r>
            <a:r>
              <a:rPr lang="en-US" b="1" dirty="0">
                <a:solidFill>
                  <a:srgbClr val="008000"/>
                </a:solidFill>
              </a:rPr>
              <a:t>}/{</a:t>
            </a:r>
            <a:r>
              <a:rPr lang="en-US" b="1" dirty="0" err="1">
                <a:solidFill>
                  <a:srgbClr val="008000"/>
                </a:solidFill>
              </a:rPr>
              <a:t>secondId</a:t>
            </a:r>
            <a:r>
              <a:rPr lang="en-US" b="1" dirty="0">
                <a:solidFill>
                  <a:srgbClr val="008000"/>
                </a:solidFill>
              </a:rPr>
              <a:t>}"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 </a:t>
            </a:r>
            <a:r>
              <a:rPr lang="en-US" dirty="0"/>
              <a:t>sum(</a:t>
            </a: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firstId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 </a:t>
            </a:r>
            <a:r>
              <a:rPr lang="en-US" dirty="0" err="1"/>
              <a:t>firstId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80"/>
                </a:solidFill>
              </a:rPr>
              <a:t>@</a:t>
            </a:r>
            <a:r>
              <a:rPr lang="en-US" dirty="0" err="1">
                <a:solidFill>
                  <a:srgbClr val="00008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secondId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 </a:t>
            </a:r>
            <a:r>
              <a:rPr lang="en-US" dirty="0" err="1"/>
              <a:t>secondId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ResponseEntity</a:t>
            </a:r>
            <a:r>
              <a:rPr lang="en-US" dirty="0"/>
              <a:t>&lt;String&gt;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first = </a:t>
            </a:r>
            <a:r>
              <a:rPr lang="en-US" b="1" dirty="0" err="1">
                <a:solidFill>
                  <a:srgbClr val="660E7A"/>
                </a:solidFill>
              </a:rPr>
              <a:t>repository</a:t>
            </a:r>
            <a:r>
              <a:rPr lang="en-US" dirty="0" err="1"/>
              <a:t>.findOne</a:t>
            </a:r>
            <a:r>
              <a:rPr lang="en-US" dirty="0"/>
              <a:t>(</a:t>
            </a:r>
            <a:r>
              <a:rPr lang="en-US" dirty="0" err="1"/>
              <a:t>firstId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second = </a:t>
            </a:r>
            <a:r>
              <a:rPr lang="en-US" b="1" dirty="0" err="1">
                <a:solidFill>
                  <a:srgbClr val="660E7A"/>
                </a:solidFill>
              </a:rPr>
              <a:t>repository</a:t>
            </a:r>
            <a:r>
              <a:rPr lang="en-US" dirty="0" err="1"/>
              <a:t>.findOne</a:t>
            </a:r>
            <a:r>
              <a:rPr lang="en-US" dirty="0"/>
              <a:t>(</a:t>
            </a:r>
            <a:r>
              <a:rPr lang="en-US" dirty="0" err="1"/>
              <a:t>secondId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((first ==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|| (second ==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NOT_FOUND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sum = </a:t>
            </a:r>
            <a:r>
              <a:rPr lang="en-US" dirty="0" err="1"/>
              <a:t>first.</a:t>
            </a:r>
            <a:r>
              <a:rPr lang="en-US" b="1" dirty="0" err="1">
                <a:solidFill>
                  <a:srgbClr val="660E7A"/>
                </a:solidFill>
              </a:rPr>
              <a:t>money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+ </a:t>
            </a:r>
            <a:r>
              <a:rPr lang="en-US" dirty="0" err="1"/>
              <a:t>second.</a:t>
            </a:r>
            <a:r>
              <a:rPr lang="en-US" b="1" dirty="0" err="1">
                <a:solidFill>
                  <a:srgbClr val="660E7A"/>
                </a:solidFill>
              </a:rPr>
              <a:t>money</a:t>
            </a: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ResponseEntity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0080"/>
                </a:solidFill>
              </a:rPr>
              <a:t>${</a:t>
            </a:r>
            <a:r>
              <a:rPr lang="en-US" dirty="0" err="1"/>
              <a:t>sum.</a:t>
            </a:r>
            <a:r>
              <a:rPr lang="en-US" b="1" dirty="0" err="1">
                <a:solidFill>
                  <a:srgbClr val="660E7A"/>
                </a:solidFill>
              </a:rPr>
              <a:t>currency</a:t>
            </a:r>
            <a:r>
              <a:rPr lang="en-US" b="1" dirty="0">
                <a:solidFill>
                  <a:srgbClr val="000080"/>
                </a:solidFill>
              </a:rPr>
              <a:t>} ${</a:t>
            </a:r>
            <a:r>
              <a:rPr lang="en-US" dirty="0" err="1"/>
              <a:t>sum.</a:t>
            </a:r>
            <a:r>
              <a:rPr lang="en-US" b="1" dirty="0" err="1">
                <a:solidFill>
                  <a:srgbClr val="660E7A"/>
                </a:solidFill>
              </a:rPr>
              <a:t>amount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</a:t>
            </a:r>
            <a:r>
              <a:rPr lang="en-US" dirty="0" err="1"/>
              <a:t>HttpStatus.</a:t>
            </a:r>
            <a:r>
              <a:rPr lang="en-US" b="1" dirty="0" err="1">
                <a:solidFill>
                  <a:srgbClr val="660E7A"/>
                </a:solidFill>
              </a:rPr>
              <a:t>OK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0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err="1" smtClean="0">
                <a:solidFill>
                  <a:schemeClr val="tx1"/>
                </a:solidFill>
              </a:rPr>
              <a:t>Parameters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 smtClean="0">
                <a:solidFill>
                  <a:schemeClr val="tx1"/>
                </a:solidFill>
              </a:rPr>
              <a:t>and</a:t>
            </a:r>
            <a:r>
              <a:rPr lang="pt-BR" sz="3400" dirty="0" smtClean="0">
                <a:solidFill>
                  <a:schemeClr val="tx1"/>
                </a:solidFill>
              </a:rPr>
              <a:t> </a:t>
            </a:r>
            <a:r>
              <a:rPr lang="pt-BR" sz="3400" dirty="0" err="1" smtClean="0">
                <a:solidFill>
                  <a:schemeClr val="tx1"/>
                </a:solidFill>
              </a:rPr>
              <a:t>Modifiers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133164" y="2132856"/>
            <a:ext cx="82169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internal class </a:t>
            </a:r>
            <a:r>
              <a:rPr lang="en-US" dirty="0" err="1" smtClean="0"/>
              <a:t>ApiRunnable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val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project</a:t>
            </a:r>
            <a:r>
              <a:rPr lang="en-US" dirty="0"/>
              <a:t>: </a:t>
            </a:r>
            <a:r>
              <a:rPr lang="en-US" dirty="0" err="1" smtClean="0"/>
              <a:t>ProjectBean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0080"/>
                </a:solidFill>
              </a:rPr>
              <a:t>val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660E7A"/>
                </a:solidFill>
              </a:rPr>
              <a:t>maxQueueSize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 smtClean="0"/>
              <a:t>?, </a:t>
            </a:r>
            <a:r>
              <a:rPr lang="en-US" b="1" dirty="0" err="1" smtClean="0">
                <a:solidFill>
                  <a:srgbClr val="000080"/>
                </a:solidFill>
              </a:rPr>
              <a:t>val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660E7A"/>
                </a:solidFill>
              </a:rPr>
              <a:t>onFinish</a:t>
            </a:r>
            <a:r>
              <a:rPr lang="en-US" dirty="0"/>
              <a:t>: () -&gt; </a:t>
            </a:r>
            <a:r>
              <a:rPr lang="en-US" dirty="0" smtClean="0"/>
              <a:t>Unit) : </a:t>
            </a:r>
            <a:r>
              <a:rPr lang="en-US" dirty="0"/>
              <a:t>Runnable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override fun </a:t>
            </a:r>
            <a:r>
              <a:rPr lang="en-US" dirty="0"/>
              <a:t>run() {</a:t>
            </a:r>
            <a:br>
              <a:rPr lang="en-US" dirty="0"/>
            </a:br>
            <a:r>
              <a:rPr lang="en-US" dirty="0"/>
              <a:t>        </a:t>
            </a:r>
            <a:r>
              <a:rPr lang="mr-IN" b="1" dirty="0" smtClean="0">
                <a:solidFill>
                  <a:srgbClr val="660E7A"/>
                </a:solidFill>
              </a:rPr>
              <a:t>…</a:t>
            </a:r>
            <a:r>
              <a:rPr lang="pt-BR" b="1" dirty="0" smtClean="0">
                <a:solidFill>
                  <a:srgbClr val="660E7A"/>
                </a:solidFill>
              </a:rPr>
              <a:t>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onFinish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941168"/>
            <a:ext cx="92885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000080"/>
                </a:solidFill>
              </a:rPr>
              <a:t>val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660E7A"/>
                </a:solidFill>
              </a:rPr>
              <a:t>apiCache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ConcurrentHashMap</a:t>
            </a:r>
            <a:r>
              <a:rPr lang="en-US" dirty="0"/>
              <a:t>&lt;String, </a:t>
            </a:r>
            <a:r>
              <a:rPr lang="en-US" dirty="0" err="1"/>
              <a:t>ApiRunnable</a:t>
            </a:r>
            <a:r>
              <a:rPr lang="en-US" dirty="0"/>
              <a:t>&gt;()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>
                <a:solidFill>
                  <a:srgbClr val="660E7A"/>
                </a:solidFill>
              </a:rPr>
              <a:t>apiCache</a:t>
            </a:r>
            <a:r>
              <a:rPr lang="en-US" dirty="0" err="1"/>
              <a:t>.computeIfAbsent</a:t>
            </a:r>
            <a:r>
              <a:rPr lang="en-US" dirty="0"/>
              <a:t>(</a:t>
            </a:r>
            <a:r>
              <a:rPr lang="en-US" dirty="0" err="1"/>
              <a:t>projectName</a:t>
            </a:r>
            <a:r>
              <a:rPr lang="en-US" dirty="0"/>
              <a:t>, 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 err="1"/>
              <a:t>ApiRunnable</a:t>
            </a:r>
            <a:r>
              <a:rPr lang="en-US" dirty="0"/>
              <a:t>(project, </a:t>
            </a:r>
            <a:r>
              <a:rPr lang="en-US" b="1" dirty="0" err="1">
                <a:solidFill>
                  <a:srgbClr val="660E7A"/>
                </a:solidFill>
              </a:rPr>
              <a:t>applicationProperties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apiLogSize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{ </a:t>
            </a:r>
            <a:r>
              <a:rPr lang="en-US" b="1" dirty="0" err="1">
                <a:solidFill>
                  <a:srgbClr val="660E7A"/>
                </a:solidFill>
              </a:rPr>
              <a:t>apiCache</a:t>
            </a:r>
            <a:r>
              <a:rPr lang="en-US" dirty="0" err="1"/>
              <a:t>.remove</a:t>
            </a:r>
            <a:r>
              <a:rPr lang="en-US" dirty="0"/>
              <a:t>(</a:t>
            </a:r>
            <a:r>
              <a:rPr lang="en-US" b="1" dirty="0"/>
              <a:t>it</a:t>
            </a:r>
            <a:r>
              <a:rPr lang="en-US" dirty="0"/>
              <a:t>) </a:t>
            </a:r>
            <a:r>
              <a:rPr lang="en-US" b="1" dirty="0"/>
              <a:t>}</a:t>
            </a:r>
            <a:r>
              <a:rPr lang="en-US" dirty="0"/>
              <a:t>).start()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}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Kotlin</a:t>
            </a:r>
            <a:endParaRPr lang="pt-BR" dirty="0"/>
          </a:p>
        </p:txBody>
      </p:sp>
      <p:pic>
        <p:nvPicPr>
          <p:cNvPr id="4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82756"/>
            <a:ext cx="2493004" cy="3713646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4243600" y="1628800"/>
            <a:ext cx="4443199" cy="1439798"/>
          </a:xfrm>
          <a:prstGeom prst="wedgeEllipseCallout">
            <a:avLst>
              <a:gd name="adj1" fmla="val -61851"/>
              <a:gd name="adj2" fmla="val 144667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/>
              <a:t>Kotlin</a:t>
            </a:r>
            <a:r>
              <a:rPr lang="pt-BR" sz="3200" dirty="0" smtClean="0"/>
              <a:t> </a:t>
            </a:r>
            <a:r>
              <a:rPr lang="pt-BR" sz="3200" dirty="0" smtClean="0"/>
              <a:t>é </a:t>
            </a:r>
            <a:r>
              <a:rPr lang="pt-BR" sz="3200" dirty="0" err="1" smtClean="0"/>
              <a:t>molezis</a:t>
            </a:r>
            <a:r>
              <a:rPr lang="pt-BR" sz="3200" dirty="0" smtClean="0"/>
              <a:t>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769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 lnSpcReduction="10000"/>
          </a:bodyPr>
          <a:lstStyle/>
          <a:p>
            <a:r>
              <a:rPr lang="pt-BR" sz="3400" dirty="0" smtClean="0"/>
              <a:t>Menos </a:t>
            </a:r>
            <a:r>
              <a:rPr lang="pt-BR" sz="3400" dirty="0" err="1" smtClean="0"/>
              <a:t>boilerplate</a:t>
            </a:r>
            <a:r>
              <a:rPr lang="pt-BR" sz="3400" dirty="0" smtClean="0"/>
              <a:t> </a:t>
            </a:r>
            <a:r>
              <a:rPr lang="pt-BR" sz="3400" dirty="0" err="1" smtClean="0"/>
              <a:t>code</a:t>
            </a:r>
            <a:endParaRPr lang="pt-BR" sz="3400" dirty="0"/>
          </a:p>
          <a:p>
            <a:r>
              <a:rPr lang="pt-BR" sz="3400" dirty="0" smtClean="0"/>
              <a:t>Linguagem mais limpa e moderna</a:t>
            </a:r>
          </a:p>
          <a:p>
            <a:r>
              <a:rPr lang="pt-BR" sz="3400" dirty="0" smtClean="0"/>
              <a:t>Evolu</a:t>
            </a:r>
            <a:r>
              <a:rPr lang="pt-BR" sz="3400" dirty="0" smtClean="0"/>
              <a:t>ção da linguagem</a:t>
            </a:r>
          </a:p>
          <a:p>
            <a:r>
              <a:rPr lang="pt-BR" sz="3400" dirty="0" smtClean="0"/>
              <a:t>Validação de tipos e valores</a:t>
            </a:r>
          </a:p>
          <a:p>
            <a:r>
              <a:rPr lang="pt-BR" sz="3400" dirty="0" smtClean="0"/>
              <a:t>M</a:t>
            </a:r>
            <a:r>
              <a:rPr lang="pt-BR" sz="3400" dirty="0" smtClean="0"/>
              <a:t>últiplas plataformas</a:t>
            </a:r>
          </a:p>
          <a:p>
            <a:r>
              <a:rPr lang="pt-BR" sz="3400" dirty="0" smtClean="0"/>
              <a:t>Mudan</a:t>
            </a:r>
            <a:r>
              <a:rPr lang="pt-BR" sz="3400" dirty="0" smtClean="0"/>
              <a:t>ça de mentalidade</a:t>
            </a:r>
          </a:p>
          <a:p>
            <a:r>
              <a:rPr lang="pt-BR" sz="3400" dirty="0" smtClean="0"/>
              <a:t>Uso com o Spring</a:t>
            </a:r>
          </a:p>
          <a:p>
            <a:r>
              <a:rPr lang="pt-BR" sz="3400" dirty="0" smtClean="0"/>
              <a:t>No início, JSON mais difícil de trabalhar</a:t>
            </a:r>
          </a:p>
          <a:p>
            <a:r>
              <a:rPr lang="pt-BR" sz="3400" dirty="0" smtClean="0"/>
              <a:t>Existem muitas coisas novas que estão sendo desenvolvidas</a:t>
            </a:r>
            <a:endParaRPr lang="pt-BR" sz="3400" dirty="0" smtClean="0"/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/>
              <a:t>3</a:t>
            </a:r>
            <a:r>
              <a:rPr lang="pt-BR" sz="4400" dirty="0" smtClean="0"/>
              <a:t>. </a:t>
            </a:r>
            <a:r>
              <a:rPr lang="pt-BR" sz="4400" dirty="0" smtClean="0"/>
              <a:t>Avalia</a:t>
            </a:r>
            <a:r>
              <a:rPr lang="pt-BR" sz="4400" dirty="0" smtClean="0"/>
              <a:t>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4651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4. Conclusão</a:t>
            </a:r>
            <a:endParaRPr lang="pt-BR" dirty="0"/>
          </a:p>
        </p:txBody>
      </p:sp>
      <p:pic>
        <p:nvPicPr>
          <p:cNvPr id="4" name="Picture 2" descr="D: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2613785"/>
            <a:ext cx="2952328" cy="357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"/>
          <p:cNvSpPr txBox="1"/>
          <p:nvPr/>
        </p:nvSpPr>
        <p:spPr>
          <a:xfrm>
            <a:off x="1691680" y="1597459"/>
            <a:ext cx="560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 smtClean="0">
                <a:solidFill>
                  <a:srgbClr val="C00000"/>
                </a:solidFill>
              </a:rPr>
              <a:t>Kotlin</a:t>
            </a:r>
            <a:r>
              <a:rPr lang="pt-BR" sz="4400" b="1" dirty="0" smtClean="0">
                <a:solidFill>
                  <a:srgbClr val="C00000"/>
                </a:solidFill>
              </a:rPr>
              <a:t> quer você!!!</a:t>
            </a:r>
            <a:endParaRPr lang="pt-BR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562516"/>
          </a:xfrm>
        </p:spPr>
        <p:txBody>
          <a:bodyPr>
            <a:normAutofit/>
          </a:bodyPr>
          <a:lstStyle/>
          <a:p>
            <a:pPr algn="ctr"/>
            <a:r>
              <a:rPr lang="pt-BR" sz="6600" dirty="0" err="1" smtClean="0"/>
              <a:t>Kotlin</a:t>
            </a:r>
            <a:endParaRPr lang="pt-BR" sz="6600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2519216" y="2420888"/>
            <a:ext cx="5799018" cy="1428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pt-BR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 Over!!!</a:t>
            </a:r>
            <a:r>
              <a:rPr kumimoji="0" lang="pt-BR" sz="4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4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pt-BR" sz="48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971601" y="3429000"/>
            <a:ext cx="7200800" cy="136815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None/>
            </a:pPr>
            <a:r>
              <a:rPr lang="pt-BR" dirty="0" smtClean="0"/>
              <a:t>Augusto A. B. Branquinho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pt-BR" b="1" dirty="0" err="1" smtClean="0"/>
              <a:t>Email</a:t>
            </a:r>
            <a:r>
              <a:rPr lang="pt-BR" dirty="0" smtClean="0"/>
              <a:t>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err="1" smtClean="0"/>
              <a:t>augusto.branquinho@zup.com.br</a:t>
            </a:r>
            <a:endParaRPr lang="pt-BR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	</a:t>
            </a:r>
            <a:r>
              <a:rPr lang="pt-BR" dirty="0" err="1" smtClean="0"/>
              <a:t>augustobranquinho@gmail.com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37456"/>
            <a:ext cx="8507288" cy="40598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600" dirty="0" smtClean="0"/>
              <a:t>1. Introdução</a:t>
            </a:r>
          </a:p>
          <a:p>
            <a:pPr marL="109728" indent="0">
              <a:buNone/>
            </a:pPr>
            <a:r>
              <a:rPr lang="pt-BR" sz="3600" dirty="0" smtClean="0"/>
              <a:t>2. </a:t>
            </a:r>
            <a:r>
              <a:rPr lang="pt-BR" sz="3600" dirty="0" err="1" smtClean="0"/>
              <a:t>Kotlin</a:t>
            </a:r>
            <a:endParaRPr lang="pt-BR" sz="3600" dirty="0" smtClean="0"/>
          </a:p>
          <a:p>
            <a:pPr marL="109728" indent="0">
              <a:buNone/>
            </a:pPr>
            <a:r>
              <a:rPr lang="pt-BR" sz="3600" dirty="0" smtClean="0"/>
              <a:t>3. </a:t>
            </a:r>
            <a:r>
              <a:rPr lang="pt-BR" sz="3600" dirty="0" smtClean="0"/>
              <a:t>Avalia</a:t>
            </a:r>
            <a:r>
              <a:rPr lang="pt-BR" sz="3600" dirty="0" smtClean="0"/>
              <a:t>ção</a:t>
            </a:r>
            <a:endParaRPr lang="pt-BR" sz="3600" dirty="0" smtClean="0"/>
          </a:p>
          <a:p>
            <a:pPr marL="109728" indent="0">
              <a:buNone/>
            </a:pPr>
            <a:r>
              <a:rPr lang="pt-BR" sz="3600" dirty="0" smtClean="0"/>
              <a:t>4. 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1. Introdução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772816"/>
            <a:ext cx="8964488" cy="489654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Linguagem moderna</a:t>
            </a:r>
          </a:p>
          <a:p>
            <a:r>
              <a:rPr lang="pt-BR" sz="3600" dirty="0" smtClean="0"/>
              <a:t>Reduzir códigos "desnecessários" do Java</a:t>
            </a:r>
          </a:p>
          <a:p>
            <a:r>
              <a:rPr lang="pt-BR" sz="3600" dirty="0" smtClean="0"/>
              <a:t>Imutabilidade</a:t>
            </a:r>
          </a:p>
          <a:p>
            <a:r>
              <a:rPr lang="pt-BR" sz="3600" dirty="0" err="1" smtClean="0"/>
              <a:t>Kotlin</a:t>
            </a:r>
            <a:r>
              <a:rPr lang="pt-BR" sz="3600" dirty="0" smtClean="0"/>
              <a:t> para </a:t>
            </a:r>
            <a:r>
              <a:rPr lang="pt-BR" sz="3600" dirty="0" err="1" smtClean="0"/>
              <a:t>Android</a:t>
            </a:r>
            <a:endParaRPr lang="pt-BR" sz="3600" dirty="0" smtClean="0"/>
          </a:p>
          <a:p>
            <a:r>
              <a:rPr lang="pt-BR" sz="3600" dirty="0" err="1" smtClean="0"/>
              <a:t>Kotlin</a:t>
            </a:r>
            <a:r>
              <a:rPr lang="pt-BR" sz="3600" dirty="0" smtClean="0"/>
              <a:t> JVM, </a:t>
            </a:r>
            <a:r>
              <a:rPr lang="pt-BR" sz="3600" dirty="0" err="1" smtClean="0"/>
              <a:t>Kotlin</a:t>
            </a:r>
            <a:r>
              <a:rPr lang="pt-BR" sz="3600" dirty="0" smtClean="0"/>
              <a:t> JS, </a:t>
            </a:r>
            <a:r>
              <a:rPr lang="pt-BR" sz="3600" dirty="0" err="1" smtClean="0"/>
              <a:t>Kotlin</a:t>
            </a:r>
            <a:r>
              <a:rPr lang="pt-BR" sz="3600" dirty="0" smtClean="0"/>
              <a:t> </a:t>
            </a:r>
            <a:r>
              <a:rPr lang="pt-BR" sz="3600" dirty="0" err="1" smtClean="0"/>
              <a:t>Native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24944"/>
            <a:ext cx="4242172" cy="12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2865897" y="2132856"/>
            <a:ext cx="6264696" cy="7920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400" b="1" dirty="0" err="1" smtClean="0">
                <a:solidFill>
                  <a:srgbClr val="0070C0"/>
                </a:solidFill>
              </a:rPr>
              <a:t>https</a:t>
            </a:r>
            <a:r>
              <a:rPr lang="pt-BR" sz="3400" b="1" dirty="0">
                <a:solidFill>
                  <a:srgbClr val="0070C0"/>
                </a:solidFill>
              </a:rPr>
              <a:t>://</a:t>
            </a:r>
            <a:r>
              <a:rPr lang="pt-BR" sz="3400" b="1" dirty="0" err="1">
                <a:solidFill>
                  <a:srgbClr val="0070C0"/>
                </a:solidFill>
              </a:rPr>
              <a:t>try.kotlinlang.org</a:t>
            </a:r>
            <a:r>
              <a:rPr lang="pt-BR" sz="3400" b="1" dirty="0">
                <a:solidFill>
                  <a:srgbClr val="0070C0"/>
                </a:solidFill>
              </a:rPr>
              <a:t>/</a:t>
            </a:r>
            <a:endParaRPr lang="pt-BR" sz="3400" b="1" dirty="0" smtClean="0">
              <a:solidFill>
                <a:srgbClr val="0070C0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1. Introdução</a:t>
            </a:r>
            <a:endParaRPr lang="pt-BR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048"/>
            <a:ext cx="9144000" cy="2841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2895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1. Introdução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Convivência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b="1" dirty="0" smtClean="0">
                <a:solidFill>
                  <a:srgbClr val="00B050"/>
                </a:solidFill>
              </a:rPr>
              <a:t>harmoniosa</a:t>
            </a:r>
            <a:r>
              <a:rPr lang="pt-BR" sz="3200" dirty="0" smtClean="0">
                <a:solidFill>
                  <a:schemeClr val="tx1"/>
                </a:solidFill>
              </a:rPr>
              <a:t> com </a:t>
            </a:r>
            <a:r>
              <a:rPr lang="pt-BR" sz="3200" b="1" dirty="0" smtClean="0">
                <a:solidFill>
                  <a:srgbClr val="FF9900"/>
                </a:solidFill>
              </a:rPr>
              <a:t>Java</a:t>
            </a:r>
          </a:p>
          <a:p>
            <a:endParaRPr lang="pt-BR" sz="3200" b="1" dirty="0" smtClean="0"/>
          </a:p>
        </p:txBody>
      </p:sp>
      <p:pic>
        <p:nvPicPr>
          <p:cNvPr id="4" name="Picture 2" descr="D:\coelho-em-aler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05524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502224" y="2132856"/>
            <a:ext cx="4958208" cy="1100329"/>
          </a:xfrm>
          <a:prstGeom prst="wedgeEllipseCallout">
            <a:avLst>
              <a:gd name="adj1" fmla="val -82749"/>
              <a:gd name="adj2" fmla="val 1543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Como </a:t>
            </a:r>
            <a:r>
              <a:rPr lang="en-US" sz="3200" b="1" dirty="0" err="1" smtClean="0">
                <a:solidFill>
                  <a:schemeClr val="tx1"/>
                </a:solidFill>
              </a:rPr>
              <a:t>fica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o </a:t>
            </a:r>
            <a:r>
              <a:rPr lang="en-US" sz="3200" b="1" dirty="0" smtClean="0">
                <a:solidFill>
                  <a:schemeClr val="tx1"/>
                </a:solidFill>
              </a:rPr>
              <a:t>meu Java???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3" descr="D:\(8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61888" y="4644900"/>
            <a:ext cx="3511227" cy="2081888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3954761" y="3233184"/>
            <a:ext cx="4618855" cy="1563967"/>
          </a:xfrm>
          <a:prstGeom prst="wedgeEllipseCallout">
            <a:avLst>
              <a:gd name="adj1" fmla="val 26725"/>
              <a:gd name="adj2" fmla="val 1391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Roda junto com o Java </a:t>
            </a:r>
            <a:r>
              <a:rPr lang="pt-BR" sz="3200" b="1" dirty="0" err="1" smtClean="0">
                <a:solidFill>
                  <a:schemeClr val="tx1"/>
                </a:solidFill>
              </a:rPr>
              <a:t>Padacoelho</a:t>
            </a:r>
            <a:r>
              <a:rPr lang="pt-BR" sz="3200" b="1" dirty="0" smtClean="0">
                <a:solidFill>
                  <a:schemeClr val="tx1"/>
                </a:solidFill>
              </a:rPr>
              <a:t>!!!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2748"/>
            <a:ext cx="8507413" cy="4770628"/>
          </a:xfr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1. Introdução</a:t>
            </a:r>
            <a:endParaRPr lang="pt-BR" sz="4400" dirty="0"/>
          </a:p>
        </p:txBody>
      </p:sp>
      <p:sp>
        <p:nvSpPr>
          <p:cNvPr id="3" name="Rectangle 2"/>
          <p:cNvSpPr/>
          <p:nvPr/>
        </p:nvSpPr>
        <p:spPr>
          <a:xfrm>
            <a:off x="539552" y="1178977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Blog Android Developer: </a:t>
            </a:r>
          </a:p>
          <a:p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smtClean="0"/>
              <a:t>android-</a:t>
            </a:r>
            <a:r>
              <a:rPr lang="en-US" b="1" dirty="0" err="1" smtClean="0"/>
              <a:t>developers.googleblog.com</a:t>
            </a:r>
            <a:r>
              <a:rPr lang="en-US" b="1" dirty="0" smtClean="0"/>
              <a:t>/2017/05/android-announces-support-for-</a:t>
            </a:r>
            <a:r>
              <a:rPr lang="en-US" b="1" dirty="0" err="1" smtClean="0"/>
              <a:t>kotlin.html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0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b="1" dirty="0" err="1" smtClean="0">
                <a:solidFill>
                  <a:srgbClr val="0070C0"/>
                </a:solidFill>
              </a:rPr>
              <a:t>Highlights</a:t>
            </a:r>
            <a:r>
              <a:rPr lang="pt-BR" sz="3400" dirty="0" smtClean="0">
                <a:solidFill>
                  <a:srgbClr val="0070C0"/>
                </a:solidFill>
              </a:rPr>
              <a:t> </a:t>
            </a:r>
            <a:r>
              <a:rPr lang="pt-BR" sz="3400" dirty="0" smtClean="0"/>
              <a:t>- Site do </a:t>
            </a:r>
            <a:r>
              <a:rPr lang="pt-BR" sz="3400" dirty="0" err="1" smtClean="0"/>
              <a:t>Kotlin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1. Introdução</a:t>
            </a:r>
            <a:endParaRPr lang="pt-BR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39928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21288"/>
            <a:ext cx="91440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Introducing Kotlin support in Spring Framework </a:t>
            </a:r>
            <a:r>
              <a:rPr lang="en-US" sz="2800" dirty="0" smtClean="0"/>
              <a:t>5.0: </a:t>
            </a:r>
            <a:r>
              <a:rPr lang="en-US" sz="1500" b="1" dirty="0" smtClean="0">
                <a:solidFill>
                  <a:srgbClr val="0070C0"/>
                </a:solidFill>
              </a:rPr>
              <a:t>https</a:t>
            </a:r>
            <a:r>
              <a:rPr lang="en-US" sz="1500" b="1" dirty="0">
                <a:solidFill>
                  <a:srgbClr val="0070C0"/>
                </a:solidFill>
              </a:rPr>
              <a:t>://</a:t>
            </a:r>
            <a:r>
              <a:rPr lang="en-US" sz="1500" b="1" dirty="0" err="1" smtClean="0">
                <a:solidFill>
                  <a:srgbClr val="0070C0"/>
                </a:solidFill>
              </a:rPr>
              <a:t>spring.io</a:t>
            </a:r>
            <a:r>
              <a:rPr lang="en-US" sz="1500" b="1" dirty="0" smtClean="0">
                <a:solidFill>
                  <a:srgbClr val="0070C0"/>
                </a:solidFill>
              </a:rPr>
              <a:t>/blog/2017/01/04/introducing-kotlin-support-in-spring-framework-5-0</a:t>
            </a:r>
            <a:endParaRPr 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89752"/>
          </a:xfrm>
        </p:spPr>
        <p:txBody>
          <a:bodyPr>
            <a:normAutofit/>
          </a:bodyPr>
          <a:lstStyle/>
          <a:p>
            <a:r>
              <a:rPr lang="pt-BR" sz="3400" dirty="0" smtClean="0">
                <a:solidFill>
                  <a:schemeClr val="tx1"/>
                </a:solidFill>
              </a:rPr>
              <a:t>IDE: </a:t>
            </a:r>
            <a:r>
              <a:rPr lang="pt-BR" sz="3400" dirty="0" err="1" smtClean="0">
                <a:solidFill>
                  <a:schemeClr val="tx1"/>
                </a:solidFill>
              </a:rPr>
              <a:t>Intellij</a:t>
            </a:r>
            <a:endParaRPr lang="pt-BR" sz="3400" dirty="0" smtClean="0">
              <a:solidFill>
                <a:schemeClr val="tx1"/>
              </a:solidFill>
            </a:endParaRPr>
          </a:p>
          <a:p>
            <a:r>
              <a:rPr lang="pt-BR" sz="3400" dirty="0" err="1" smtClean="0">
                <a:solidFill>
                  <a:schemeClr val="tx1"/>
                </a:solidFill>
              </a:rPr>
              <a:t>Hello</a:t>
            </a:r>
            <a:r>
              <a:rPr lang="pt-BR" sz="3400" dirty="0" smtClean="0">
                <a:solidFill>
                  <a:schemeClr val="tx1"/>
                </a:solidFill>
              </a:rPr>
              <a:t> world</a:t>
            </a:r>
          </a:p>
          <a:p>
            <a:endParaRPr lang="pt-BR" sz="3400" dirty="0" smtClean="0">
              <a:solidFill>
                <a:schemeClr val="tx1"/>
              </a:solidFill>
            </a:endParaRPr>
          </a:p>
          <a:p>
            <a:endParaRPr lang="pt-BR" sz="3400" dirty="0"/>
          </a:p>
          <a:p>
            <a:endParaRPr lang="pt-BR" sz="3400" dirty="0" smtClean="0">
              <a:solidFill>
                <a:schemeClr val="tx1"/>
              </a:solidFill>
            </a:endParaRPr>
          </a:p>
          <a:p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2. </a:t>
            </a:r>
            <a:r>
              <a:rPr lang="pt-BR" sz="4400" dirty="0" err="1" smtClean="0"/>
              <a:t>Kotlin</a:t>
            </a:r>
            <a:endParaRPr lang="pt-BR" sz="4400" dirty="0"/>
          </a:p>
        </p:txBody>
      </p:sp>
      <p:sp>
        <p:nvSpPr>
          <p:cNvPr id="2" name="Rectangle 1"/>
          <p:cNvSpPr/>
          <p:nvPr/>
        </p:nvSpPr>
        <p:spPr>
          <a:xfrm>
            <a:off x="827584" y="2708920"/>
            <a:ext cx="6840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package </a:t>
            </a:r>
            <a:r>
              <a:rPr lang="en-US" sz="2400" dirty="0"/>
              <a:t>br.com.zup.hack4food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fun </a:t>
            </a:r>
            <a:r>
              <a:rPr lang="en-US" sz="2400" dirty="0"/>
              <a:t>main(</a:t>
            </a:r>
            <a:r>
              <a:rPr lang="en-US" sz="2400" dirty="0" err="1"/>
              <a:t>args</a:t>
            </a:r>
            <a:r>
              <a:rPr lang="en-US" sz="2400" dirty="0"/>
              <a:t>: Array&lt;String&gt;)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i="1" dirty="0" err="1"/>
              <a:t>println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"Hello, </a:t>
            </a:r>
            <a:r>
              <a:rPr lang="en-US" sz="2400" b="1" dirty="0" smtClean="0">
                <a:solidFill>
                  <a:srgbClr val="008000"/>
                </a:solidFill>
              </a:rPr>
              <a:t>Hack4food!"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1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8655</TotalTime>
  <Words>486</Words>
  <Application>Microsoft Macintosh PowerPoint</Application>
  <PresentationFormat>On-screen Show (4:3)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Georgia</vt:lpstr>
      <vt:lpstr>Mangal</vt:lpstr>
      <vt:lpstr>Trebuchet MS</vt:lpstr>
      <vt:lpstr>Wingdings</vt:lpstr>
      <vt:lpstr>Wingdings 2</vt:lpstr>
      <vt:lpstr>Urbano</vt:lpstr>
      <vt:lpstr>Kotlin</vt:lpstr>
      <vt:lpstr>PowerPoint Presentation</vt:lpstr>
      <vt:lpstr>Sumário</vt:lpstr>
      <vt:lpstr>1. Introdução</vt:lpstr>
      <vt:lpstr>1. Introdução</vt:lpstr>
      <vt:lpstr>1. Introdução</vt:lpstr>
      <vt:lpstr>1. Introdução</vt:lpstr>
      <vt:lpstr>1. Introdução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2. Kotlin</vt:lpstr>
      <vt:lpstr>3. Avaliação</vt:lpstr>
      <vt:lpstr>4. Conclusão</vt:lpstr>
      <vt:lpstr>Kotlin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augustobranquinho@doutorado.ufu.br</cp:lastModifiedBy>
  <cp:revision>1443</cp:revision>
  <dcterms:created xsi:type="dcterms:W3CDTF">2009-11-02T04:09:26Z</dcterms:created>
  <dcterms:modified xsi:type="dcterms:W3CDTF">2017-06-13T21:02:25Z</dcterms:modified>
</cp:coreProperties>
</file>