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09" r:id="rId5"/>
    <p:sldId id="432" r:id="rId6"/>
    <p:sldId id="423" r:id="rId7"/>
    <p:sldId id="429" r:id="rId8"/>
    <p:sldId id="430" r:id="rId9"/>
    <p:sldId id="431" r:id="rId10"/>
    <p:sldId id="422" r:id="rId11"/>
    <p:sldId id="433" r:id="rId12"/>
    <p:sldId id="426" r:id="rId13"/>
    <p:sldId id="427" r:id="rId14"/>
    <p:sldId id="417" r:id="rId15"/>
    <p:sldId id="424" r:id="rId16"/>
    <p:sldId id="425" r:id="rId17"/>
    <p:sldId id="416" r:id="rId18"/>
    <p:sldId id="410" r:id="rId19"/>
    <p:sldId id="428" r:id="rId20"/>
    <p:sldId id="3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acebook.com/pages/WPattern/12054216473171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patter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trodex.com.br/" TargetMode="External"/><Relationship Id="rId7" Type="http://schemas.openxmlformats.org/officeDocument/2006/relationships/hyperlink" Target="https://www.sparkfun.com/" TargetMode="External"/><Relationship Id="rId2" Type="http://schemas.openxmlformats.org/officeDocument/2006/relationships/hyperlink" Target="https://www.robocor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x.com/" TargetMode="External"/><Relationship Id="rId5" Type="http://schemas.openxmlformats.org/officeDocument/2006/relationships/hyperlink" Target="http://labdegaragem.com/" TargetMode="External"/><Relationship Id="rId4" Type="http://schemas.openxmlformats.org/officeDocument/2006/relationships/hyperlink" Target="http://www.filipeflo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600" dirty="0" err="1" smtClean="0"/>
              <a:t>Arduino</a:t>
            </a:r>
            <a:r>
              <a:rPr lang="pt-BR" sz="4600" dirty="0" smtClean="0"/>
              <a:t> </a:t>
            </a:r>
            <a:r>
              <a:rPr lang="pt-BR" sz="4600" dirty="0" smtClean="0"/>
              <a:t>(Aula 01)</a:t>
            </a:r>
            <a:endParaRPr lang="pt-BR" sz="4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3332" y="32443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http://sdrv.ms/1b04Sy7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665816"/>
          </a:xfrm>
        </p:spPr>
        <p:txBody>
          <a:bodyPr>
            <a:normAutofit lnSpcReduction="10000"/>
          </a:bodyPr>
          <a:lstStyle/>
          <a:p>
            <a:r>
              <a:rPr lang="pt-BR" sz="3200" dirty="0" smtClean="0"/>
              <a:t>Ementa</a:t>
            </a:r>
          </a:p>
          <a:p>
            <a:pPr lvl="1"/>
            <a:r>
              <a:rPr lang="pt-BR" sz="2800" dirty="0" err="1" smtClean="0">
                <a:solidFill>
                  <a:schemeClr val="tx1"/>
                </a:solidFill>
              </a:rPr>
              <a:t>Arduino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Conceitos 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Modelos de placas e </a:t>
            </a:r>
            <a:r>
              <a:rPr lang="pt-BR" sz="2800" dirty="0">
                <a:solidFill>
                  <a:schemeClr val="tx1"/>
                </a:solidFill>
              </a:rPr>
              <a:t>acessórios</a:t>
            </a: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Características </a:t>
            </a:r>
            <a:r>
              <a:rPr lang="pt-BR" sz="2800" dirty="0">
                <a:solidFill>
                  <a:schemeClr val="tx1"/>
                </a:solidFill>
              </a:rPr>
              <a:t>da plataforma</a:t>
            </a: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Memória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Entrada </a:t>
            </a:r>
            <a:r>
              <a:rPr lang="pt-BR" sz="2800" dirty="0">
                <a:solidFill>
                  <a:schemeClr val="tx1"/>
                </a:solidFill>
              </a:rPr>
              <a:t>e Saída</a:t>
            </a: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Alimentação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Comunicação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IDE </a:t>
            </a:r>
            <a:r>
              <a:rPr lang="pt-BR" sz="2800" dirty="0">
                <a:solidFill>
                  <a:schemeClr val="tx1"/>
                </a:solidFill>
              </a:rPr>
              <a:t>e suas bibliotecas</a:t>
            </a: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Desenvolvimento </a:t>
            </a:r>
            <a:r>
              <a:rPr lang="pt-BR" sz="2800" dirty="0">
                <a:solidFill>
                  <a:schemeClr val="tx1"/>
                </a:solidFill>
              </a:rPr>
              <a:t>de aplicativos para o </a:t>
            </a:r>
            <a:r>
              <a:rPr lang="pt-BR" sz="2800" dirty="0" err="1">
                <a:solidFill>
                  <a:schemeClr val="tx1"/>
                </a:solidFill>
              </a:rPr>
              <a:t>Arduino</a:t>
            </a:r>
            <a:endParaRPr lang="pt-BR" sz="2800" dirty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Conceitos </a:t>
            </a:r>
            <a:r>
              <a:rPr lang="pt-BR" sz="2800" dirty="0">
                <a:solidFill>
                  <a:schemeClr val="tx1"/>
                </a:solidFill>
              </a:rPr>
              <a:t>básico sobre C/C++ para o </a:t>
            </a:r>
            <a:r>
              <a:rPr lang="pt-BR" sz="2800" dirty="0" err="1" smtClean="0">
                <a:solidFill>
                  <a:schemeClr val="tx1"/>
                </a:solidFill>
              </a:rPr>
              <a:t>Arduino</a:t>
            </a:r>
            <a:endParaRPr lang="pt-BR" sz="2800" dirty="0" smtClean="0">
              <a:solidFill>
                <a:schemeClr val="tx1"/>
              </a:solidFill>
            </a:endParaRPr>
          </a:p>
          <a:p>
            <a:pPr lvl="2"/>
            <a:r>
              <a:rPr lang="pt-BR" sz="2800" dirty="0" smtClean="0">
                <a:solidFill>
                  <a:schemeClr val="tx1"/>
                </a:solidFill>
              </a:rPr>
              <a:t>Vários projetos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5" name="Picture 2" descr="D:\1470172_10200849626467742_34140668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16832"/>
            <a:ext cx="5328592" cy="387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718" y="3797394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Ao final espero</a:t>
            </a:r>
            <a:r>
              <a:rPr lang="pt-BR" sz="3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endParaRPr lang="pt-BR" sz="3600" dirty="0">
              <a:solidFill>
                <a:srgbClr val="C00000"/>
              </a:solidFill>
            </a:endParaRPr>
          </a:p>
        </p:txBody>
      </p:sp>
      <p:pic>
        <p:nvPicPr>
          <p:cNvPr id="6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4066935" y="3902253"/>
            <a:ext cx="618543" cy="46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ArduinoWiFiShield_Front_450p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72512"/>
            <a:ext cx="759394" cy="5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6804248" y="5301208"/>
            <a:ext cx="402519" cy="3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 Callout 11"/>
          <p:cNvSpPr/>
          <p:nvPr/>
        </p:nvSpPr>
        <p:spPr>
          <a:xfrm>
            <a:off x="6095158" y="898193"/>
            <a:ext cx="2113292" cy="1509473"/>
          </a:xfrm>
          <a:prstGeom prst="cloudCallout">
            <a:avLst>
              <a:gd name="adj1" fmla="val -37729"/>
              <a:gd name="adj2" fmla="val 61346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6668682" y="1712445"/>
            <a:ext cx="442596" cy="33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7233228" y="1110541"/>
            <a:ext cx="391481" cy="29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ArduinoWiFiShield_Front_450px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30" y="1263507"/>
            <a:ext cx="424126" cy="2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Raspberry-Pi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85" y="1553458"/>
            <a:ext cx="548713" cy="4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665816"/>
          </a:xfrm>
        </p:spPr>
        <p:txBody>
          <a:bodyPr>
            <a:normAutofit/>
          </a:bodyPr>
          <a:lstStyle/>
          <a:p>
            <a:r>
              <a:rPr lang="pt-BR" sz="3200" dirty="0" err="1" smtClean="0"/>
              <a:t>Raspberry</a:t>
            </a:r>
            <a:r>
              <a:rPr lang="pt-BR" sz="3200" dirty="0" smtClean="0"/>
              <a:t> </a:t>
            </a:r>
            <a:r>
              <a:rPr lang="pt-BR" sz="3200" dirty="0" err="1" smtClean="0"/>
              <a:t>Pi</a:t>
            </a:r>
            <a:endParaRPr lang="pt-BR" sz="3200" dirty="0" smtClean="0"/>
          </a:p>
          <a:p>
            <a:pPr lvl="1"/>
            <a:r>
              <a:rPr lang="pt-BR" sz="3400" dirty="0">
                <a:solidFill>
                  <a:schemeClr val="tx1"/>
                </a:solidFill>
              </a:rPr>
              <a:t>Pequeno computador ($35,00~$40,00)</a:t>
            </a:r>
          </a:p>
          <a:p>
            <a:pPr lvl="1"/>
            <a:r>
              <a:rPr lang="pt-BR" sz="3200" dirty="0">
                <a:solidFill>
                  <a:schemeClr val="tx1"/>
                </a:solidFill>
              </a:rPr>
              <a:t>Do tamanho de um Cartão de Credito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Ensino de programação em escolas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5" name="Picture 2" descr="D:\Raspberry-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86930"/>
            <a:ext cx="4387256" cy="32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RaspiModel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90215"/>
            <a:ext cx="3744416" cy="33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5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sp>
        <p:nvSpPr>
          <p:cNvPr id="7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268760"/>
            <a:ext cx="8795320" cy="5089752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Udoo</a:t>
            </a:r>
            <a:endParaRPr lang="pt-BR" sz="3600" dirty="0" smtClean="0"/>
          </a:p>
          <a:p>
            <a:pPr lvl="1"/>
            <a:r>
              <a:rPr lang="pt-BR" sz="3400" dirty="0" smtClean="0">
                <a:solidFill>
                  <a:schemeClr val="tx1"/>
                </a:solidFill>
              </a:rPr>
              <a:t>Pequeno computador ($135,00)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“4 </a:t>
            </a:r>
            <a:r>
              <a:rPr lang="pt-BR" sz="3200" dirty="0" err="1" smtClean="0">
                <a:solidFill>
                  <a:schemeClr val="tx1"/>
                </a:solidFill>
              </a:rPr>
              <a:t>Raspbery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200" dirty="0" err="1" smtClean="0">
                <a:solidFill>
                  <a:schemeClr val="tx1"/>
                </a:solidFill>
              </a:rPr>
              <a:t>Pi</a:t>
            </a:r>
            <a:r>
              <a:rPr lang="pt-BR" sz="3200" dirty="0" smtClean="0">
                <a:solidFill>
                  <a:schemeClr val="tx1"/>
                </a:solidFill>
              </a:rPr>
              <a:t> + </a:t>
            </a:r>
            <a:r>
              <a:rPr lang="pt-BR" sz="3200" dirty="0" err="1" smtClean="0">
                <a:solidFill>
                  <a:schemeClr val="tx1"/>
                </a:solidFill>
              </a:rPr>
              <a:t>Arduino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r>
              <a:rPr lang="pt-BR" sz="3200" dirty="0" err="1" smtClean="0">
                <a:solidFill>
                  <a:schemeClr val="tx1"/>
                </a:solidFill>
              </a:rPr>
              <a:t>Due</a:t>
            </a:r>
            <a:r>
              <a:rPr lang="pt-BR" sz="3200" dirty="0" smtClean="0">
                <a:solidFill>
                  <a:schemeClr val="tx1"/>
                </a:solidFill>
              </a:rPr>
              <a:t>”</a:t>
            </a:r>
          </a:p>
          <a:p>
            <a:pPr lvl="1"/>
            <a:endParaRPr lang="pt-BR" sz="3200" dirty="0" smtClean="0">
              <a:solidFill>
                <a:schemeClr val="tx1"/>
              </a:solidFill>
            </a:endParaRPr>
          </a:p>
          <a:p>
            <a:pPr lvl="1"/>
            <a:endParaRPr lang="pt-BR" sz="32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1" b="9319"/>
          <a:stretch/>
        </p:blipFill>
        <p:spPr>
          <a:xfrm>
            <a:off x="971600" y="2996952"/>
            <a:ext cx="678096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Conceitos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5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08975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Placas </a:t>
            </a:r>
            <a:r>
              <a:rPr lang="pt-BR" sz="3200" dirty="0" err="1" smtClean="0"/>
              <a:t>microcontroladoras</a:t>
            </a:r>
            <a:r>
              <a:rPr lang="pt-BR" sz="3200" dirty="0" smtClean="0"/>
              <a:t> programadas em </a:t>
            </a:r>
            <a:r>
              <a:rPr lang="pt-BR" sz="3200" dirty="0"/>
              <a:t>C</a:t>
            </a:r>
            <a:r>
              <a:rPr lang="pt-BR" sz="3200" dirty="0" smtClean="0"/>
              <a:t>/C++</a:t>
            </a:r>
          </a:p>
          <a:p>
            <a:r>
              <a:rPr lang="pt-BR" sz="3200" dirty="0" smtClean="0"/>
              <a:t>Possui vários “</a:t>
            </a:r>
            <a:r>
              <a:rPr lang="pt-BR" sz="3200" i="1" dirty="0" err="1" smtClean="0"/>
              <a:t>shields</a:t>
            </a:r>
            <a:r>
              <a:rPr lang="pt-BR" sz="3200" dirty="0" smtClean="0"/>
              <a:t>” (placas com funcionalidades complementares: WiFi, </a:t>
            </a:r>
            <a:r>
              <a:rPr lang="pt-BR" sz="3200" i="1" dirty="0" smtClean="0"/>
              <a:t>Ethernet</a:t>
            </a:r>
            <a:r>
              <a:rPr lang="pt-BR" sz="3200" dirty="0" smtClean="0"/>
              <a:t>, ...)</a:t>
            </a:r>
          </a:p>
        </p:txBody>
      </p:sp>
      <p:pic>
        <p:nvPicPr>
          <p:cNvPr id="6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 bwMode="auto">
          <a:xfrm>
            <a:off x="827584" y="3784426"/>
            <a:ext cx="3999932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ArduinoWiFiShield_Front_45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84" y="3851820"/>
            <a:ext cx="4286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2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Conceitos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5" name="Espaço Reservado para Conteúdo 27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08975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de placas</a:t>
            </a:r>
          </a:p>
        </p:txBody>
      </p:sp>
      <p:pic>
        <p:nvPicPr>
          <p:cNvPr id="8" name="Picture 2" descr="D:\ArduinoLeonardoFront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4539" r="6234" b="9223"/>
          <a:stretch/>
        </p:blipFill>
        <p:spPr bwMode="auto">
          <a:xfrm>
            <a:off x="971600" y="1844824"/>
            <a:ext cx="3312368" cy="25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robot-italy.com/media/catalog/product/cache/4/image/d43192dcd82ea942982b4b1d2a6e2479/a/r/arduino_uno_r3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0" t="9424" r="13081" b="9424"/>
          <a:stretch/>
        </p:blipFill>
        <p:spPr bwMode="auto">
          <a:xfrm>
            <a:off x="4811067" y="1844825"/>
            <a:ext cx="3577357" cy="251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62224"/>
            <a:ext cx="5040560" cy="2479557"/>
          </a:xfrm>
          <a:prstGeom prst="rect">
            <a:avLst/>
          </a:prstGeom>
        </p:spPr>
      </p:pic>
      <p:pic>
        <p:nvPicPr>
          <p:cNvPr id="1030" name="Picture 6" descr="http://arduino.cc/en/uploads/Main/ArduinoNanoFront_3_sm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t="21292" r="7042" b="22519"/>
          <a:stretch/>
        </p:blipFill>
        <p:spPr bwMode="auto">
          <a:xfrm>
            <a:off x="5822757" y="5178614"/>
            <a:ext cx="1962981" cy="84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Conceitos do </a:t>
            </a:r>
            <a:r>
              <a:rPr lang="pt-BR" dirty="0" err="1" smtClean="0"/>
              <a:t>Arduino</a:t>
            </a:r>
            <a:endParaRPr lang="pt-B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68475"/>
            <a:ext cx="4235577" cy="5089525"/>
          </a:xfr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1268760"/>
            <a:ext cx="8363272" cy="57606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IDE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66581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Ferramentas</a:t>
            </a:r>
          </a:p>
          <a:p>
            <a:pPr lvl="1"/>
            <a:r>
              <a:rPr lang="pt-BR" sz="3200" dirty="0" err="1">
                <a:solidFill>
                  <a:schemeClr val="tx1"/>
                </a:solidFill>
              </a:rPr>
              <a:t>Arduino</a:t>
            </a:r>
            <a:r>
              <a:rPr lang="pt-BR" sz="3200" dirty="0">
                <a:solidFill>
                  <a:schemeClr val="tx1"/>
                </a:solidFill>
              </a:rPr>
              <a:t> IDE</a:t>
            </a:r>
          </a:p>
          <a:p>
            <a:pPr lvl="1"/>
            <a:r>
              <a:rPr lang="pt-BR" sz="3200" dirty="0" err="1">
                <a:solidFill>
                  <a:schemeClr val="tx1"/>
                </a:solidFill>
              </a:rPr>
              <a:t>Arduino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Driver</a:t>
            </a:r>
          </a:p>
          <a:p>
            <a:pPr lvl="1"/>
            <a:r>
              <a:rPr lang="pt-BR" sz="3200" dirty="0" err="1" smtClean="0">
                <a:solidFill>
                  <a:schemeClr val="tx1"/>
                </a:solidFill>
              </a:rPr>
              <a:t>Fritzing</a:t>
            </a:r>
            <a:endParaRPr lang="pt-BR" sz="32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Biblioteca RXTX (</a:t>
            </a:r>
            <a:r>
              <a:rPr lang="pt-BR" sz="3200" dirty="0" err="1" smtClean="0">
                <a:solidFill>
                  <a:schemeClr val="tx1"/>
                </a:solidFill>
              </a:rPr>
              <a:t>Jar</a:t>
            </a:r>
            <a:r>
              <a:rPr lang="pt-BR" sz="3200" dirty="0" smtClean="0">
                <a:solidFill>
                  <a:schemeClr val="tx1"/>
                </a:solidFill>
              </a:rPr>
              <a:t> e DLL)</a:t>
            </a:r>
            <a:endParaRPr lang="pt-BR" sz="3200" dirty="0">
              <a:solidFill>
                <a:schemeClr val="tx1"/>
              </a:solidFill>
            </a:endParaRP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JDK 1.7</a:t>
            </a:r>
          </a:p>
          <a:p>
            <a:pPr lvl="2"/>
            <a:r>
              <a:rPr lang="pt-BR" sz="3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3000" b="1" i="1" dirty="0" smtClean="0">
                <a:solidFill>
                  <a:schemeClr val="tx1"/>
                </a:solidFill>
              </a:rPr>
              <a:t>jdk_7u51_windows_i586.exe</a:t>
            </a:r>
            <a:endParaRPr lang="pt-BR" sz="30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Eclipse Luna</a:t>
            </a:r>
          </a:p>
          <a:p>
            <a:pPr lvl="2"/>
            <a:r>
              <a:rPr lang="pt-BR" sz="3000" b="1" i="1" dirty="0" smtClean="0">
                <a:solidFill>
                  <a:schemeClr val="tx1"/>
                </a:solidFill>
              </a:rPr>
              <a:t>eclipse_luna_32.zip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Configuração do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3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80983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1"/>
                </a:solidFill>
              </a:rPr>
              <a:t>Instalar a </a:t>
            </a:r>
            <a:r>
              <a:rPr lang="pt-BR" sz="3600" dirty="0" err="1" smtClean="0"/>
              <a:t>Arduino</a:t>
            </a:r>
            <a:r>
              <a:rPr lang="pt-BR" sz="3600" dirty="0" smtClean="0"/>
              <a:t> IDE</a:t>
            </a:r>
          </a:p>
          <a:p>
            <a:r>
              <a:rPr lang="pt-BR" sz="3600" dirty="0" smtClean="0">
                <a:solidFill>
                  <a:schemeClr val="tx1"/>
                </a:solidFill>
              </a:rPr>
              <a:t>Instalar o driver </a:t>
            </a:r>
            <a:r>
              <a:rPr lang="pt-BR" sz="3600" dirty="0" err="1" smtClean="0">
                <a:solidFill>
                  <a:schemeClr val="tx1"/>
                </a:solidFill>
              </a:rPr>
              <a:t>Arduino</a:t>
            </a:r>
            <a:endParaRPr lang="pt-B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/>
              <a:t>Instalar o </a:t>
            </a:r>
            <a:r>
              <a:rPr lang="pt-BR" sz="3600" dirty="0" err="1" smtClean="0"/>
              <a:t>Fritzing</a:t>
            </a:r>
            <a:endParaRPr lang="pt-BR" sz="3600" dirty="0" smtClean="0">
              <a:solidFill>
                <a:schemeClr val="tx1"/>
              </a:solidFill>
            </a:endParaRPr>
          </a:p>
          <a:p>
            <a:r>
              <a:rPr lang="pt-BR" sz="3600" dirty="0"/>
              <a:t>Instalar a JDK</a:t>
            </a:r>
          </a:p>
          <a:p>
            <a:pPr lvl="1"/>
            <a:r>
              <a:rPr lang="pt-BR" sz="3200" dirty="0">
                <a:solidFill>
                  <a:schemeClr val="tx1"/>
                </a:solidFill>
              </a:rPr>
              <a:t>Criar uma variável de ambiente (Variáveis do Sistema)</a:t>
            </a:r>
          </a:p>
          <a:p>
            <a:pPr lvl="2"/>
            <a:r>
              <a:rPr lang="pt-BR" sz="3200" dirty="0">
                <a:solidFill>
                  <a:schemeClr val="tx1"/>
                </a:solidFill>
              </a:rPr>
              <a:t>Nome </a:t>
            </a:r>
            <a:r>
              <a:rPr lang="pt-BR" sz="3200" dirty="0">
                <a:solidFill>
                  <a:schemeClr val="tx1"/>
                </a:solidFill>
                <a:sym typeface="Wingdings" panose="05000000000000000000" pitchFamily="2" charset="2"/>
              </a:rPr>
              <a:t> JAVA_HOME</a:t>
            </a:r>
          </a:p>
          <a:p>
            <a:pPr lvl="2"/>
            <a:r>
              <a:rPr lang="pt-BR" sz="3200" dirty="0">
                <a:solidFill>
                  <a:schemeClr val="tx1"/>
                </a:solidFill>
                <a:sym typeface="Wingdings" panose="05000000000000000000" pitchFamily="2" charset="2"/>
              </a:rPr>
              <a:t>Valor  ‘Caminho em que foi instalado’</a:t>
            </a:r>
          </a:p>
          <a:p>
            <a:pPr lvl="1"/>
            <a:r>
              <a:rPr lang="pt-BR" sz="3400" dirty="0">
                <a:solidFill>
                  <a:schemeClr val="tx1"/>
                </a:solidFill>
                <a:sym typeface="Wingdings" panose="05000000000000000000" pitchFamily="2" charset="2"/>
              </a:rPr>
              <a:t>Adicionar </a:t>
            </a:r>
            <a:r>
              <a:rPr lang="pt-BR" sz="3400" b="1" i="1" dirty="0">
                <a:solidFill>
                  <a:schemeClr val="tx1"/>
                </a:solidFill>
                <a:sym typeface="Wingdings" panose="05000000000000000000" pitchFamily="2" charset="2"/>
              </a:rPr>
              <a:t>;%JAVA_HOME%\bin;</a:t>
            </a:r>
            <a:r>
              <a:rPr lang="pt-BR" sz="3400" dirty="0">
                <a:solidFill>
                  <a:schemeClr val="tx1"/>
                </a:solidFill>
                <a:sym typeface="Wingdings" panose="05000000000000000000" pitchFamily="2" charset="2"/>
              </a:rPr>
              <a:t> na variável path</a:t>
            </a:r>
          </a:p>
          <a:p>
            <a:endParaRPr lang="pt-BR" sz="36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Configuração do Ambiente</a:t>
            </a:r>
          </a:p>
        </p:txBody>
      </p:sp>
    </p:spTree>
    <p:extLst>
      <p:ext uri="{BB962C8B-B14F-4D97-AF65-F5344CB8AC3E}">
        <p14:creationId xmlns:p14="http://schemas.microsoft.com/office/powerpoint/2010/main" val="22811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80983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Instalar o Eclipse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Descompactar no local que desejar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Configurar “</a:t>
            </a:r>
            <a:r>
              <a:rPr lang="pt-BR" sz="32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Installed</a:t>
            </a:r>
            <a:r>
              <a:rPr lang="pt-BR" sz="32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32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JREs</a:t>
            </a:r>
            <a:r>
              <a:rPr lang="pt-BR" sz="32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”</a:t>
            </a:r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apontando para a JDK: </a:t>
            </a:r>
            <a:r>
              <a:rPr lang="pt-BR" sz="3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Window</a:t>
            </a:r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 </a:t>
            </a:r>
            <a:r>
              <a:rPr lang="pt-BR" sz="3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Preferences</a:t>
            </a:r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 Java  </a:t>
            </a:r>
            <a:r>
              <a:rPr lang="pt-BR" sz="3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Installed</a:t>
            </a:r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3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JREs</a:t>
            </a:r>
            <a:endParaRPr lang="pt-BR" sz="3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pt-BR" sz="3400" dirty="0" smtClean="0">
                <a:sym typeface="Wingdings" panose="05000000000000000000" pitchFamily="2" charset="2"/>
              </a:rPr>
              <a:t>Colocar o arquivo RXTX.dll em qualquer pasta do computador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Adicionar na variável de ambiente PATH o local onde está </a:t>
            </a:r>
            <a:r>
              <a:rPr lang="pt-BR" sz="3200" smtClean="0">
                <a:solidFill>
                  <a:schemeClr val="tx1"/>
                </a:solidFill>
                <a:sym typeface="Wingdings" panose="05000000000000000000" pitchFamily="2" charset="2"/>
              </a:rPr>
              <a:t>a RXTX.dll</a:t>
            </a:r>
            <a:endParaRPr lang="pt-BR" sz="3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Configuração do Ambiente</a:t>
            </a:r>
          </a:p>
        </p:txBody>
      </p:sp>
    </p:spTree>
    <p:extLst>
      <p:ext uri="{BB962C8B-B14F-4D97-AF65-F5344CB8AC3E}">
        <p14:creationId xmlns:p14="http://schemas.microsoft.com/office/powerpoint/2010/main" val="3384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22666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smtClean="0"/>
              <a:t>Blog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Facebook</a:t>
            </a: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94230" cy="1562516"/>
          </a:xfrm>
        </p:spPr>
        <p:txBody>
          <a:bodyPr>
            <a:noAutofit/>
          </a:bodyPr>
          <a:lstStyle/>
          <a:p>
            <a:pPr algn="ctr"/>
            <a:r>
              <a:rPr lang="pt-BR" sz="5400" smtClean="0"/>
              <a:t>Arduino</a:t>
            </a:r>
            <a:r>
              <a:rPr lang="pt-BR" sz="5400" dirty="0" smtClean="0"/>
              <a:t> </a:t>
            </a:r>
            <a:r>
              <a:rPr lang="pt-BR" sz="5400" dirty="0" smtClean="0"/>
              <a:t>(Aula 01)</a:t>
            </a:r>
            <a:endParaRPr lang="pt-BR" sz="5400" dirty="0"/>
          </a:p>
        </p:txBody>
      </p:sp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068960"/>
            <a:ext cx="8901734" cy="223224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Blog: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9"/>
              </a:rPr>
              <a:t>http://wpattern.com</a:t>
            </a:r>
            <a:r>
              <a:rPr lang="pt-BR" sz="2200" dirty="0" smtClean="0"/>
              <a:t> 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Youtube</a:t>
            </a:r>
            <a:r>
              <a:rPr lang="pt-BR" sz="2200" dirty="0" smtClean="0"/>
              <a:t>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200" dirty="0" smtClean="0"/>
              <a:t>1. Introdução</a:t>
            </a:r>
          </a:p>
          <a:p>
            <a:pPr marL="109728" indent="0">
              <a:buNone/>
            </a:pPr>
            <a:r>
              <a:rPr lang="pt-BR" sz="3200" dirty="0" smtClean="0"/>
              <a:t>2. Conceitos do </a:t>
            </a:r>
            <a:r>
              <a:rPr lang="pt-BR" sz="3200" dirty="0" err="1" smtClean="0"/>
              <a:t>Arduino</a:t>
            </a:r>
            <a:endParaRPr lang="pt-BR" sz="3200" dirty="0" smtClean="0"/>
          </a:p>
          <a:p>
            <a:pPr marL="109728" indent="0">
              <a:buNone/>
            </a:pPr>
            <a:r>
              <a:rPr lang="pt-BR" sz="3200" dirty="0" smtClean="0"/>
              <a:t>3. Configuração do Ambiente</a:t>
            </a:r>
          </a:p>
          <a:p>
            <a:pPr marL="109728" indent="0">
              <a:buNone/>
            </a:pP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771926" cy="49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66581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Objetivos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Introdução sobre os conceitos do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r>
              <a:rPr lang="pt-BR" sz="3000" dirty="0" smtClean="0">
                <a:solidFill>
                  <a:schemeClr val="tx1"/>
                </a:solidFill>
              </a:rPr>
              <a:t> e alguns de seus componentes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Desenvolver projetos usando 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endParaRPr lang="pt-BR" sz="3000" dirty="0" smtClean="0">
              <a:solidFill>
                <a:schemeClr val="tx1"/>
              </a:solidFill>
            </a:endParaRP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Realizar a programação dos projetos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endParaRPr lang="pt-BR" sz="3000" dirty="0" smtClean="0">
              <a:solidFill>
                <a:schemeClr val="tx1"/>
              </a:solidFill>
            </a:endParaRP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Demonstrar como realizar a comunicação de aplicações Desktop Java e 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endParaRPr lang="pt-BR" sz="3000" dirty="0" smtClean="0">
              <a:solidFill>
                <a:schemeClr val="tx1"/>
              </a:solidFill>
            </a:endParaRP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Demonstrar </a:t>
            </a:r>
            <a:r>
              <a:rPr lang="pt-BR" sz="3000" dirty="0">
                <a:solidFill>
                  <a:schemeClr val="tx1"/>
                </a:solidFill>
              </a:rPr>
              <a:t>como realizar a comunicação de aplicações </a:t>
            </a:r>
            <a:r>
              <a:rPr lang="pt-BR" sz="3000" dirty="0" smtClean="0">
                <a:solidFill>
                  <a:schemeClr val="tx1"/>
                </a:solidFill>
              </a:rPr>
              <a:t>Web Java </a:t>
            </a:r>
            <a:r>
              <a:rPr lang="pt-BR" sz="3000" dirty="0">
                <a:solidFill>
                  <a:schemeClr val="tx1"/>
                </a:solidFill>
              </a:rPr>
              <a:t>e o </a:t>
            </a:r>
            <a:r>
              <a:rPr lang="pt-BR" sz="3000" dirty="0" err="1">
                <a:solidFill>
                  <a:schemeClr val="tx1"/>
                </a:solidFill>
              </a:rPr>
              <a:t>Arduino</a:t>
            </a:r>
            <a:endParaRPr lang="pt-BR" sz="3000" dirty="0">
              <a:solidFill>
                <a:schemeClr val="tx1"/>
              </a:solidFill>
            </a:endParaRPr>
          </a:p>
          <a:p>
            <a:pPr lvl="1"/>
            <a:endParaRPr lang="pt-BR" sz="30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5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91576"/>
            <a:ext cx="9036496" cy="5566424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Programação do </a:t>
            </a:r>
            <a:r>
              <a:rPr lang="pt-BR" sz="3200" dirty="0" err="1"/>
              <a:t>Arduino</a:t>
            </a:r>
            <a:endParaRPr lang="pt-BR" sz="3200" dirty="0" smtClean="0"/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“Não” tem o objetivo de ensinar eletrônica</a:t>
            </a:r>
          </a:p>
          <a:p>
            <a:pPr lvl="2"/>
            <a:r>
              <a:rPr lang="pt-BR" sz="3000" dirty="0" smtClean="0">
                <a:solidFill>
                  <a:schemeClr val="tx1"/>
                </a:solidFill>
              </a:rPr>
              <a:t>Apesar de ensinar alguns conceitos necessários para o curso</a:t>
            </a:r>
          </a:p>
          <a:p>
            <a:r>
              <a:rPr lang="pt-BR" sz="3400" dirty="0" smtClean="0"/>
              <a:t>Sites (alguns) com de kits e itens do </a:t>
            </a:r>
            <a:r>
              <a:rPr lang="pt-BR" sz="3400" dirty="0" err="1" smtClean="0"/>
              <a:t>Arduino</a:t>
            </a:r>
            <a:endParaRPr lang="pt-BR" sz="3400" dirty="0" smtClean="0"/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2"/>
              </a:rPr>
              <a:t>https://www.robocore.net</a:t>
            </a:r>
            <a:r>
              <a:rPr lang="pt-BR" sz="32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3"/>
              </a:rPr>
              <a:t>http://www.eletrodex.com.br/</a:t>
            </a:r>
            <a:endParaRPr lang="pt-BR" sz="3200" dirty="0" smtClean="0">
              <a:solidFill>
                <a:schemeClr val="tx1"/>
              </a:solidFill>
              <a:hlinkClick r:id="rId4"/>
            </a:endParaRPr>
          </a:p>
          <a:p>
            <a:pPr lvl="1"/>
            <a:r>
              <a:rPr lang="pt-BR" sz="3200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pt-BR" sz="3200" dirty="0">
                <a:solidFill>
                  <a:schemeClr val="tx1"/>
                </a:solidFill>
                <a:hlinkClick r:id="rId4"/>
              </a:rPr>
              <a:t>://www.filipeflop.com</a:t>
            </a:r>
            <a:r>
              <a:rPr lang="pt-BR" sz="3200" dirty="0" smtClean="0">
                <a:solidFill>
                  <a:schemeClr val="tx1"/>
                </a:solidFill>
                <a:hlinkClick r:id="rId4"/>
              </a:rPr>
              <a:t>/</a:t>
            </a:r>
            <a:endParaRPr lang="pt-BR" sz="32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5"/>
              </a:rPr>
              <a:t>http://labdegaragem.com</a:t>
            </a:r>
            <a:r>
              <a:rPr lang="pt-BR" sz="3200" dirty="0" smtClean="0">
                <a:solidFill>
                  <a:schemeClr val="tx1"/>
                </a:solidFill>
                <a:hlinkClick r:id="rId5"/>
              </a:rPr>
              <a:t>/</a:t>
            </a:r>
            <a:endParaRPr lang="pt-BR" sz="32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6"/>
              </a:rPr>
              <a:t>http://www.dx.com</a:t>
            </a:r>
            <a:r>
              <a:rPr lang="pt-BR" sz="3200" dirty="0" smtClean="0">
                <a:solidFill>
                  <a:schemeClr val="tx1"/>
                </a:solidFill>
                <a:hlinkClick r:id="rId6"/>
              </a:rPr>
              <a:t>/</a:t>
            </a:r>
            <a:endParaRPr lang="pt-BR" sz="3200" dirty="0" smtClean="0">
              <a:solidFill>
                <a:schemeClr val="tx1"/>
              </a:solidFill>
            </a:endParaRPr>
          </a:p>
          <a:p>
            <a:pPr lvl="1"/>
            <a:r>
              <a:rPr lang="pt-BR" sz="3200" dirty="0">
                <a:solidFill>
                  <a:schemeClr val="tx1"/>
                </a:solidFill>
                <a:hlinkClick r:id="rId7"/>
              </a:rPr>
              <a:t>https://www.sparkfun.com</a:t>
            </a:r>
            <a:r>
              <a:rPr lang="pt-BR" sz="3200" dirty="0" smtClean="0">
                <a:solidFill>
                  <a:schemeClr val="tx1"/>
                </a:solidFill>
                <a:hlinkClick r:id="rId7"/>
              </a:rPr>
              <a:t>/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7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79296" cy="5305776"/>
          </a:xfrm>
        </p:spPr>
        <p:txBody>
          <a:bodyPr>
            <a:normAutofit/>
          </a:bodyPr>
          <a:lstStyle/>
          <a:p>
            <a:r>
              <a:rPr lang="pt-BR" sz="3400" dirty="0" smtClean="0">
                <a:solidFill>
                  <a:schemeClr val="tx1"/>
                </a:solidFill>
              </a:rPr>
              <a:t>Triângulo </a:t>
            </a:r>
            <a:r>
              <a:rPr lang="pt-BR" sz="3400" dirty="0" err="1" smtClean="0">
                <a:solidFill>
                  <a:schemeClr val="tx1"/>
                </a:solidFill>
              </a:rPr>
              <a:t>Hackerspace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7" y="2060848"/>
            <a:ext cx="8316416" cy="46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79296" cy="5305776"/>
          </a:xfrm>
        </p:spPr>
        <p:txBody>
          <a:bodyPr>
            <a:normAutofit/>
          </a:bodyPr>
          <a:lstStyle/>
          <a:p>
            <a:r>
              <a:rPr lang="pt-BR" sz="3400" dirty="0" smtClean="0">
                <a:solidFill>
                  <a:schemeClr val="tx1"/>
                </a:solidFill>
              </a:rPr>
              <a:t>Triângulo </a:t>
            </a:r>
            <a:r>
              <a:rPr lang="pt-BR" sz="3400" dirty="0" err="1" smtClean="0">
                <a:solidFill>
                  <a:schemeClr val="tx1"/>
                </a:solidFill>
              </a:rPr>
              <a:t>Hackerspace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86" y="1916832"/>
            <a:ext cx="370587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79296" cy="5305776"/>
          </a:xfrm>
        </p:spPr>
        <p:txBody>
          <a:bodyPr>
            <a:normAutofit/>
          </a:bodyPr>
          <a:lstStyle/>
          <a:p>
            <a:r>
              <a:rPr lang="pt-BR" sz="3400" dirty="0" smtClean="0">
                <a:solidFill>
                  <a:schemeClr val="tx1"/>
                </a:solidFill>
              </a:rPr>
              <a:t>Triângulo </a:t>
            </a:r>
            <a:r>
              <a:rPr lang="pt-BR" sz="3400" dirty="0" err="1" smtClean="0">
                <a:solidFill>
                  <a:schemeClr val="tx1"/>
                </a:solidFill>
              </a:rPr>
              <a:t>Hackerspace</a:t>
            </a:r>
            <a:endParaRPr lang="pt-BR" sz="34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1" y="1917837"/>
            <a:ext cx="3263280" cy="1833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93" y="2204864"/>
            <a:ext cx="3391470" cy="1905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11118"/>
            <a:ext cx="3210881" cy="1804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1" r="8233"/>
          <a:stretch/>
        </p:blipFill>
        <p:spPr>
          <a:xfrm>
            <a:off x="3715040" y="4813175"/>
            <a:ext cx="2232248" cy="1944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51" y="3895168"/>
            <a:ext cx="3264024" cy="1836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79" y="1550271"/>
            <a:ext cx="2123728" cy="16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8162</TotalTime>
  <Words>449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Georgia</vt:lpstr>
      <vt:lpstr>Rockwell</vt:lpstr>
      <vt:lpstr>Times New Roman</vt:lpstr>
      <vt:lpstr>Trebuchet MS</vt:lpstr>
      <vt:lpstr>Wingdings</vt:lpstr>
      <vt:lpstr>Wingdings 2</vt:lpstr>
      <vt:lpstr>Urbano</vt:lpstr>
      <vt:lpstr>Arduino (Aula 01)</vt:lpstr>
      <vt:lpstr>PowerPoint Presentation</vt:lpstr>
      <vt:lpstr>Sumário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1. Introdução</vt:lpstr>
      <vt:lpstr>2. Conceitos do Arduino</vt:lpstr>
      <vt:lpstr>2. Conceitos do Arduino</vt:lpstr>
      <vt:lpstr>2. Conceitos do Arduino</vt:lpstr>
      <vt:lpstr>3. Configuração do Ambiente</vt:lpstr>
      <vt:lpstr>3. Configuração do Ambiente</vt:lpstr>
      <vt:lpstr>3. Configuração do Ambiente</vt:lpstr>
      <vt:lpstr>Arduino (Aula 01)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 Branquinho</cp:lastModifiedBy>
  <cp:revision>1148</cp:revision>
  <dcterms:created xsi:type="dcterms:W3CDTF">2009-11-02T04:09:26Z</dcterms:created>
  <dcterms:modified xsi:type="dcterms:W3CDTF">2015-02-02T02:49:17Z</dcterms:modified>
</cp:coreProperties>
</file>